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</p:sldIdLst>
  <p:sldSz cx="9906000" cy="6858000" type="A4"/>
  <p:notesSz cx="6794500" cy="99314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81" autoAdjust="0"/>
    <p:restoredTop sz="99443" autoAdjust="0"/>
  </p:normalViewPr>
  <p:slideViewPr>
    <p:cSldViewPr snapToGrid="0">
      <p:cViewPr>
        <p:scale>
          <a:sx n="90" d="100"/>
          <a:sy n="90" d="100"/>
        </p:scale>
        <p:origin x="-1536" y="-48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469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151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787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89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86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046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484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066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796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51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40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1D8BE-ACCF-4362-80F7-114AB62D7C50}" type="datetimeFigureOut">
              <a:rPr lang="fi-FI" smtClean="0"/>
              <a:t>21.3.20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46BB-199A-469E-95FF-A0B16E592D4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948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40538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>
            <a:off x="2032437" y="1403490"/>
            <a:ext cx="1598270" cy="15906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441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>
            <a:off x="2032437" y="1403490"/>
            <a:ext cx="1598270" cy="1590641"/>
          </a:xfrm>
          <a:prstGeom prst="ellipse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" y="0"/>
            <a:ext cx="9906000" cy="6840538"/>
          </a:xfrm>
          <a:prstGeom prst="rect">
            <a:avLst/>
          </a:prstGeom>
        </p:spPr>
      </p:pic>
      <p:sp>
        <p:nvSpPr>
          <p:cNvPr id="2" name="Tekstiruutu 1"/>
          <p:cNvSpPr txBox="1"/>
          <p:nvPr/>
        </p:nvSpPr>
        <p:spPr>
          <a:xfrm>
            <a:off x="1128811" y="3591751"/>
            <a:ext cx="11929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Markkinoinnin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Klassiiset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kil-paillukeinot</a:t>
            </a:r>
            <a:r>
              <a:rPr lang="fi-FI" sz="1000" dirty="0" smtClean="0">
                <a:latin typeface="Arial"/>
                <a:cs typeface="Arial"/>
              </a:rPr>
              <a:t>, jostain 60-</a:t>
            </a:r>
          </a:p>
          <a:p>
            <a:r>
              <a:rPr lang="fi-FI" sz="1000" dirty="0" smtClean="0">
                <a:latin typeface="Arial"/>
                <a:cs typeface="Arial"/>
              </a:rPr>
              <a:t>luvulta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10" name="Tekstiruutu 9"/>
          <p:cNvSpPr txBox="1"/>
          <p:nvPr/>
        </p:nvSpPr>
        <p:spPr>
          <a:xfrm rot="21320643">
            <a:off x="3461879" y="5219377"/>
            <a:ext cx="11929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Philip </a:t>
            </a:r>
            <a:r>
              <a:rPr lang="fi-FI" sz="1000" dirty="0" err="1" smtClean="0">
                <a:latin typeface="Arial"/>
                <a:cs typeface="Arial"/>
              </a:rPr>
              <a:t>Kotlerin</a:t>
            </a:r>
            <a:endParaRPr lang="fi-FI" sz="1000" dirty="0" smtClean="0">
              <a:latin typeface="Arial"/>
              <a:cs typeface="Arial"/>
            </a:endParaRPr>
          </a:p>
          <a:p>
            <a:r>
              <a:rPr lang="fi-FI" sz="1000" dirty="0">
                <a:latin typeface="Arial"/>
                <a:cs typeface="Arial"/>
              </a:rPr>
              <a:t>k</a:t>
            </a:r>
            <a:r>
              <a:rPr lang="fi-FI" sz="1000" dirty="0" smtClean="0">
                <a:latin typeface="Arial"/>
                <a:cs typeface="Arial"/>
              </a:rPr>
              <a:t>irja Marketing</a:t>
            </a:r>
          </a:p>
          <a:p>
            <a:r>
              <a:rPr lang="fi-FI" sz="1000" dirty="0" smtClean="0">
                <a:latin typeface="Arial"/>
                <a:cs typeface="Arial"/>
              </a:rPr>
              <a:t>4.0 avaa  tämän</a:t>
            </a:r>
          </a:p>
          <a:p>
            <a:r>
              <a:rPr lang="fi-FI" sz="1000" dirty="0">
                <a:latin typeface="Arial"/>
                <a:cs typeface="Arial"/>
              </a:rPr>
              <a:t>t</a:t>
            </a:r>
            <a:r>
              <a:rPr lang="fi-FI" sz="1000" dirty="0" smtClean="0">
                <a:latin typeface="Arial"/>
                <a:cs typeface="Arial"/>
              </a:rPr>
              <a:t>eorian uudella</a:t>
            </a:r>
          </a:p>
          <a:p>
            <a:r>
              <a:rPr lang="fi-FI" sz="1000" dirty="0" smtClean="0">
                <a:latin typeface="Arial"/>
                <a:cs typeface="Arial"/>
              </a:rPr>
              <a:t>tavalla. On myös</a:t>
            </a:r>
          </a:p>
          <a:p>
            <a:r>
              <a:rPr lang="fi-FI" sz="1000" dirty="0" smtClean="0">
                <a:latin typeface="Arial"/>
                <a:cs typeface="Arial"/>
              </a:rPr>
              <a:t>5P, 6P ja 9P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11" name="Tekstiruutu 10"/>
          <p:cNvSpPr txBox="1"/>
          <p:nvPr/>
        </p:nvSpPr>
        <p:spPr>
          <a:xfrm>
            <a:off x="4627654" y="5166533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</a:t>
            </a:r>
            <a:r>
              <a:rPr lang="fi-FI" sz="1000" dirty="0" smtClean="0">
                <a:latin typeface="Arial"/>
                <a:cs typeface="Arial"/>
              </a:rPr>
              <a:t> on elämys-taloutta. </a:t>
            </a:r>
            <a:r>
              <a:rPr lang="fi-FI" sz="1000" dirty="0" err="1" smtClean="0">
                <a:latin typeface="Arial"/>
                <a:cs typeface="Arial"/>
              </a:rPr>
              <a:t>Pine</a:t>
            </a:r>
            <a:r>
              <a:rPr lang="fi-FI" sz="1000" dirty="0" smtClean="0">
                <a:latin typeface="Arial"/>
                <a:cs typeface="Arial"/>
              </a:rPr>
              <a:t> &amp; </a:t>
            </a:r>
            <a:r>
              <a:rPr lang="fi-FI" sz="1000" dirty="0" err="1" smtClean="0">
                <a:latin typeface="Arial"/>
                <a:cs typeface="Arial"/>
              </a:rPr>
              <a:t>Gilmore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kirjoit-tivat</a:t>
            </a:r>
            <a:r>
              <a:rPr lang="fi-FI" sz="1000" dirty="0" smtClean="0">
                <a:latin typeface="Arial"/>
                <a:cs typeface="Arial"/>
              </a:rPr>
              <a:t> tästä kirjan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Experience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Ecoomy</a:t>
            </a:r>
            <a:r>
              <a:rPr lang="fi-FI" sz="1000" dirty="0" smtClean="0">
                <a:latin typeface="Arial"/>
                <a:cs typeface="Arial"/>
              </a:rPr>
              <a:t>.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12" name="Tekstiruutu 11"/>
          <p:cNvSpPr txBox="1"/>
          <p:nvPr/>
        </p:nvSpPr>
        <p:spPr>
          <a:xfrm rot="154679">
            <a:off x="7050547" y="3560161"/>
            <a:ext cx="1132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4E:n</a:t>
            </a:r>
            <a:r>
              <a:rPr lang="fi-FI" sz="1000" dirty="0" smtClean="0">
                <a:latin typeface="Arial"/>
                <a:cs typeface="Arial"/>
              </a:rPr>
              <a:t> avulla voit lisätä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kilpailu-keinoihin lisä-ulottuvuuden.</a:t>
            </a:r>
          </a:p>
        </p:txBody>
      </p:sp>
      <p:sp>
        <p:nvSpPr>
          <p:cNvPr id="13" name="Tekstiruutu 12"/>
          <p:cNvSpPr txBox="1"/>
          <p:nvPr/>
        </p:nvSpPr>
        <p:spPr>
          <a:xfrm rot="21320643">
            <a:off x="7036896" y="2180409"/>
            <a:ext cx="1260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on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smtClean="0">
                <a:latin typeface="Arial"/>
                <a:cs typeface="Arial"/>
              </a:rPr>
              <a:t>toiminta-ympäristöjä</a:t>
            </a:r>
            <a:r>
              <a:rPr lang="fi-FI" sz="1000" dirty="0" smtClean="0">
                <a:latin typeface="Arial"/>
                <a:cs typeface="Arial"/>
              </a:rPr>
              <a:t>, kanavia joiden kautta viestisi ja tuotteesi kulkevat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14" name="Tekstiruutu 13"/>
          <p:cNvSpPr txBox="1"/>
          <p:nvPr/>
        </p:nvSpPr>
        <p:spPr>
          <a:xfrm rot="21320643">
            <a:off x="4640479" y="740961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pitäisi sisältää myös </a:t>
            </a:r>
            <a:r>
              <a:rPr lang="fi-FI" sz="1000" dirty="0" err="1" smtClean="0">
                <a:latin typeface="Arial"/>
                <a:cs typeface="Arial"/>
              </a:rPr>
              <a:t>on-ja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off-line</a:t>
            </a:r>
            <a:r>
              <a:rPr lang="fi-FI" sz="1000" dirty="0" smtClean="0">
                <a:latin typeface="Arial"/>
                <a:cs typeface="Arial"/>
              </a:rPr>
              <a:t> ympäristöt (netti- ja live-ympäristöt)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15" name="Tekstiruutu 14"/>
          <p:cNvSpPr txBox="1"/>
          <p:nvPr/>
        </p:nvSpPr>
        <p:spPr>
          <a:xfrm rot="154679">
            <a:off x="3380310" y="647969"/>
            <a:ext cx="118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Mitkä ovat </a:t>
            </a:r>
            <a:r>
              <a:rPr lang="fi-FI" sz="1000" dirty="0" err="1" smtClean="0">
                <a:latin typeface="Arial"/>
                <a:cs typeface="Arial"/>
              </a:rPr>
              <a:t>tär-keimmät</a:t>
            </a:r>
            <a:r>
              <a:rPr lang="fi-FI" sz="1000" dirty="0" smtClean="0">
                <a:latin typeface="Arial"/>
                <a:cs typeface="Arial"/>
              </a:rPr>
              <a:t> asiakas-kohderyhmät? Ketkä ovat </a:t>
            </a:r>
            <a:r>
              <a:rPr lang="fi-FI" sz="1000" dirty="0" err="1" smtClean="0">
                <a:latin typeface="Arial"/>
                <a:cs typeface="Arial"/>
              </a:rPr>
              <a:t>poten-tiaalisia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asiak-kaitamme</a:t>
            </a:r>
            <a:r>
              <a:rPr lang="fi-FI" sz="1000" dirty="0" smtClean="0">
                <a:latin typeface="Arial"/>
                <a:cs typeface="Arial"/>
              </a:rPr>
              <a:t>?</a:t>
            </a:r>
          </a:p>
        </p:txBody>
      </p:sp>
      <p:sp>
        <p:nvSpPr>
          <p:cNvPr id="16" name="Tekstiruutu 15"/>
          <p:cNvSpPr txBox="1"/>
          <p:nvPr/>
        </p:nvSpPr>
        <p:spPr>
          <a:xfrm rot="21320643">
            <a:off x="1087287" y="2216102"/>
            <a:ext cx="1192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Syntyykö </a:t>
            </a:r>
            <a:r>
              <a:rPr lang="fi-FI" sz="1000" dirty="0" err="1" smtClean="0">
                <a:latin typeface="Arial"/>
                <a:cs typeface="Arial"/>
              </a:rPr>
              <a:t>asia-kasjoukosta</a:t>
            </a:r>
            <a:r>
              <a:rPr lang="fi-FI" sz="1000" dirty="0" smtClean="0">
                <a:latin typeface="Arial"/>
                <a:cs typeface="Arial"/>
              </a:rPr>
              <a:t> heimo, ja oletko mukana siinä?</a:t>
            </a:r>
            <a:endParaRPr lang="fi-FI"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784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2"/>
            <a:ext cx="9906000" cy="684053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 rot="2791784"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 rot="13565465"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4560"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 rot="10800000"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 rot="19041460">
            <a:off x="2032437" y="1403490"/>
            <a:ext cx="1598270" cy="1590641"/>
          </a:xfrm>
          <a:prstGeom prst="ellipse">
            <a:avLst/>
          </a:prstGeom>
        </p:spPr>
      </p:pic>
      <p:sp>
        <p:nvSpPr>
          <p:cNvPr id="10" name="Nuoli oikealle 9"/>
          <p:cNvSpPr/>
          <p:nvPr/>
        </p:nvSpPr>
        <p:spPr>
          <a:xfrm rot="19619544">
            <a:off x="1923395" y="520990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 oikealle 10"/>
          <p:cNvSpPr/>
          <p:nvPr/>
        </p:nvSpPr>
        <p:spPr>
          <a:xfrm rot="13494310">
            <a:off x="6617007" y="523145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Nuoli oikealle 11"/>
          <p:cNvSpPr/>
          <p:nvPr/>
        </p:nvSpPr>
        <p:spPr>
          <a:xfrm rot="8762978">
            <a:off x="6667249" y="148494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Nuoli oikealle 12"/>
          <p:cNvSpPr/>
          <p:nvPr/>
        </p:nvSpPr>
        <p:spPr>
          <a:xfrm rot="1911447">
            <a:off x="1819109" y="156600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Nuoli oikealle 13"/>
          <p:cNvSpPr/>
          <p:nvPr/>
        </p:nvSpPr>
        <p:spPr>
          <a:xfrm rot="5400000">
            <a:off x="4310994" y="258862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ruutu 14"/>
          <p:cNvSpPr txBox="1"/>
          <p:nvPr/>
        </p:nvSpPr>
        <p:spPr>
          <a:xfrm>
            <a:off x="1128811" y="3591751"/>
            <a:ext cx="11929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Markkinoinnin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Klassiiset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kil-paillukeinot</a:t>
            </a:r>
            <a:r>
              <a:rPr lang="fi-FI" sz="1000" dirty="0" smtClean="0">
                <a:latin typeface="Arial"/>
                <a:cs typeface="Arial"/>
              </a:rPr>
              <a:t>, jostain 60-</a:t>
            </a:r>
          </a:p>
          <a:p>
            <a:r>
              <a:rPr lang="fi-FI" sz="1000" dirty="0" smtClean="0">
                <a:latin typeface="Arial"/>
                <a:cs typeface="Arial"/>
              </a:rPr>
              <a:t>luvulta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16" name="Tekstiruutu 15"/>
          <p:cNvSpPr txBox="1"/>
          <p:nvPr/>
        </p:nvSpPr>
        <p:spPr>
          <a:xfrm rot="21320643">
            <a:off x="3461879" y="5219377"/>
            <a:ext cx="11929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Philip </a:t>
            </a:r>
            <a:r>
              <a:rPr lang="fi-FI" sz="1000" dirty="0" err="1" smtClean="0">
                <a:latin typeface="Arial"/>
                <a:cs typeface="Arial"/>
              </a:rPr>
              <a:t>Kotlerin</a:t>
            </a:r>
            <a:endParaRPr lang="fi-FI" sz="1000" dirty="0" smtClean="0">
              <a:latin typeface="Arial"/>
              <a:cs typeface="Arial"/>
            </a:endParaRPr>
          </a:p>
          <a:p>
            <a:r>
              <a:rPr lang="fi-FI" sz="1000" dirty="0">
                <a:latin typeface="Arial"/>
                <a:cs typeface="Arial"/>
              </a:rPr>
              <a:t>k</a:t>
            </a:r>
            <a:r>
              <a:rPr lang="fi-FI" sz="1000" dirty="0" smtClean="0">
                <a:latin typeface="Arial"/>
                <a:cs typeface="Arial"/>
              </a:rPr>
              <a:t>irja Marketing</a:t>
            </a:r>
          </a:p>
          <a:p>
            <a:r>
              <a:rPr lang="fi-FI" sz="1000" dirty="0" smtClean="0">
                <a:latin typeface="Arial"/>
                <a:cs typeface="Arial"/>
              </a:rPr>
              <a:t>4.0 avaa  tämän</a:t>
            </a:r>
          </a:p>
          <a:p>
            <a:r>
              <a:rPr lang="fi-FI" sz="1000" dirty="0">
                <a:latin typeface="Arial"/>
                <a:cs typeface="Arial"/>
              </a:rPr>
              <a:t>t</a:t>
            </a:r>
            <a:r>
              <a:rPr lang="fi-FI" sz="1000" dirty="0" smtClean="0">
                <a:latin typeface="Arial"/>
                <a:cs typeface="Arial"/>
              </a:rPr>
              <a:t>eorian uudella</a:t>
            </a:r>
          </a:p>
          <a:p>
            <a:r>
              <a:rPr lang="fi-FI" sz="1000" dirty="0" smtClean="0">
                <a:latin typeface="Arial"/>
                <a:cs typeface="Arial"/>
              </a:rPr>
              <a:t>tavalla. On myös</a:t>
            </a:r>
          </a:p>
          <a:p>
            <a:r>
              <a:rPr lang="fi-FI" sz="1000" dirty="0" smtClean="0">
                <a:latin typeface="Arial"/>
                <a:cs typeface="Arial"/>
              </a:rPr>
              <a:t>5P, 6P ja 9P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17" name="Tekstiruutu 16"/>
          <p:cNvSpPr txBox="1"/>
          <p:nvPr/>
        </p:nvSpPr>
        <p:spPr>
          <a:xfrm>
            <a:off x="4627654" y="5166533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</a:t>
            </a:r>
            <a:r>
              <a:rPr lang="fi-FI" sz="1000" dirty="0" smtClean="0">
                <a:latin typeface="Arial"/>
                <a:cs typeface="Arial"/>
              </a:rPr>
              <a:t> on elämys-taloutta. </a:t>
            </a:r>
            <a:r>
              <a:rPr lang="fi-FI" sz="1000" dirty="0" err="1" smtClean="0">
                <a:latin typeface="Arial"/>
                <a:cs typeface="Arial"/>
              </a:rPr>
              <a:t>Pine</a:t>
            </a:r>
            <a:r>
              <a:rPr lang="fi-FI" sz="1000" dirty="0" smtClean="0">
                <a:latin typeface="Arial"/>
                <a:cs typeface="Arial"/>
              </a:rPr>
              <a:t> &amp; </a:t>
            </a:r>
            <a:r>
              <a:rPr lang="fi-FI" sz="1000" dirty="0" err="1" smtClean="0">
                <a:latin typeface="Arial"/>
                <a:cs typeface="Arial"/>
              </a:rPr>
              <a:t>Gilmore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kirjoit-tivat</a:t>
            </a:r>
            <a:r>
              <a:rPr lang="fi-FI" sz="1000" dirty="0" smtClean="0">
                <a:latin typeface="Arial"/>
                <a:cs typeface="Arial"/>
              </a:rPr>
              <a:t> tästä kirjan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Experience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Ecoomy</a:t>
            </a:r>
            <a:r>
              <a:rPr lang="fi-FI" sz="1000" dirty="0" smtClean="0">
                <a:latin typeface="Arial"/>
                <a:cs typeface="Arial"/>
              </a:rPr>
              <a:t>.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18" name="Tekstiruutu 17"/>
          <p:cNvSpPr txBox="1"/>
          <p:nvPr/>
        </p:nvSpPr>
        <p:spPr>
          <a:xfrm rot="154679">
            <a:off x="7050547" y="3560161"/>
            <a:ext cx="1132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4E:n</a:t>
            </a:r>
            <a:r>
              <a:rPr lang="fi-FI" sz="1000" dirty="0" smtClean="0">
                <a:latin typeface="Arial"/>
                <a:cs typeface="Arial"/>
              </a:rPr>
              <a:t> avulla voit lisätä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kilpailu-keinoihin lisä-ulottuvuuden.</a:t>
            </a:r>
          </a:p>
        </p:txBody>
      </p:sp>
      <p:sp>
        <p:nvSpPr>
          <p:cNvPr id="19" name="Tekstiruutu 18"/>
          <p:cNvSpPr txBox="1"/>
          <p:nvPr/>
        </p:nvSpPr>
        <p:spPr>
          <a:xfrm rot="21320643">
            <a:off x="7036896" y="2180409"/>
            <a:ext cx="1260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on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smtClean="0">
                <a:latin typeface="Arial"/>
                <a:cs typeface="Arial"/>
              </a:rPr>
              <a:t>toiminta-ympäristöjä</a:t>
            </a:r>
            <a:r>
              <a:rPr lang="fi-FI" sz="1000" dirty="0" smtClean="0">
                <a:latin typeface="Arial"/>
                <a:cs typeface="Arial"/>
              </a:rPr>
              <a:t>, kanavia joiden kautta viestisi ja tuotteesi kulkevat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20" name="Tekstiruutu 19"/>
          <p:cNvSpPr txBox="1"/>
          <p:nvPr/>
        </p:nvSpPr>
        <p:spPr>
          <a:xfrm rot="21320643">
            <a:off x="4640479" y="740961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pitäisi sisältää myös </a:t>
            </a:r>
            <a:r>
              <a:rPr lang="fi-FI" sz="1000" dirty="0" err="1" smtClean="0">
                <a:latin typeface="Arial"/>
                <a:cs typeface="Arial"/>
              </a:rPr>
              <a:t>on-ja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off-line</a:t>
            </a:r>
            <a:r>
              <a:rPr lang="fi-FI" sz="1000" dirty="0" smtClean="0">
                <a:latin typeface="Arial"/>
                <a:cs typeface="Arial"/>
              </a:rPr>
              <a:t> ympäristöt (netti- ja live-ympäristöt)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21" name="Tekstiruutu 20"/>
          <p:cNvSpPr txBox="1"/>
          <p:nvPr/>
        </p:nvSpPr>
        <p:spPr>
          <a:xfrm rot="154679">
            <a:off x="3380310" y="647969"/>
            <a:ext cx="118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Mitkä ovat </a:t>
            </a:r>
            <a:r>
              <a:rPr lang="fi-FI" sz="1000" dirty="0" err="1" smtClean="0">
                <a:latin typeface="Arial"/>
                <a:cs typeface="Arial"/>
              </a:rPr>
              <a:t>tär-keimmät</a:t>
            </a:r>
            <a:r>
              <a:rPr lang="fi-FI" sz="1000" dirty="0" smtClean="0">
                <a:latin typeface="Arial"/>
                <a:cs typeface="Arial"/>
              </a:rPr>
              <a:t> asiakas-kohderyhmät? Ketkä ovat </a:t>
            </a:r>
            <a:r>
              <a:rPr lang="fi-FI" sz="1000" dirty="0" err="1" smtClean="0">
                <a:latin typeface="Arial"/>
                <a:cs typeface="Arial"/>
              </a:rPr>
              <a:t>poten-tiaalisia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asiak-kaitamme</a:t>
            </a:r>
            <a:r>
              <a:rPr lang="fi-FI" sz="1000" dirty="0" smtClean="0">
                <a:latin typeface="Arial"/>
                <a:cs typeface="Arial"/>
              </a:rPr>
              <a:t>?</a:t>
            </a:r>
          </a:p>
        </p:txBody>
      </p:sp>
      <p:sp>
        <p:nvSpPr>
          <p:cNvPr id="22" name="Tekstiruutu 21"/>
          <p:cNvSpPr txBox="1"/>
          <p:nvPr/>
        </p:nvSpPr>
        <p:spPr>
          <a:xfrm rot="21320643">
            <a:off x="1087287" y="2216102"/>
            <a:ext cx="1192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Syntyykö </a:t>
            </a:r>
            <a:r>
              <a:rPr lang="fi-FI" sz="1000" dirty="0" err="1" smtClean="0">
                <a:latin typeface="Arial"/>
                <a:cs typeface="Arial"/>
              </a:rPr>
              <a:t>asia-kasjoukosta</a:t>
            </a:r>
            <a:r>
              <a:rPr lang="fi-FI" sz="1000" dirty="0" smtClean="0">
                <a:latin typeface="Arial"/>
                <a:cs typeface="Arial"/>
              </a:rPr>
              <a:t> heimo, ja oletko mukana siinä?</a:t>
            </a:r>
            <a:endParaRPr lang="fi-FI"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940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40538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7" t="41127" r="47455" b="40782"/>
          <a:stretch/>
        </p:blipFill>
        <p:spPr>
          <a:xfrm rot="13259201">
            <a:off x="3950763" y="2816530"/>
            <a:ext cx="1248052" cy="1232529"/>
          </a:xfrm>
          <a:prstGeom prst="ellipse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57243" r="63466" b="20321"/>
          <a:stretch/>
        </p:blipFill>
        <p:spPr>
          <a:xfrm rot="13478162">
            <a:off x="2038373" y="3890127"/>
            <a:ext cx="1627137" cy="1623168"/>
          </a:xfrm>
          <a:prstGeom prst="ellipse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929218">
            <a:off x="5498037" y="3911605"/>
            <a:ext cx="1599022" cy="1603810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5" t="20633" r="29056" b="56977"/>
          <a:stretch/>
        </p:blipFill>
        <p:spPr>
          <a:xfrm>
            <a:off x="5464469" y="1390251"/>
            <a:ext cx="1563007" cy="1553161"/>
          </a:xfrm>
          <a:prstGeom prst="ellipse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20609" r="63476" b="57131"/>
          <a:stretch/>
        </p:blipFill>
        <p:spPr>
          <a:xfrm rot="2813482">
            <a:off x="2032437" y="1403490"/>
            <a:ext cx="1598270" cy="1590641"/>
          </a:xfrm>
          <a:prstGeom prst="ellipse">
            <a:avLst/>
          </a:prstGeom>
        </p:spPr>
      </p:pic>
      <p:sp>
        <p:nvSpPr>
          <p:cNvPr id="8" name="Nuoli oikealle 7"/>
          <p:cNvSpPr/>
          <p:nvPr/>
        </p:nvSpPr>
        <p:spPr>
          <a:xfrm rot="1911447">
            <a:off x="1819109" y="156600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Nuoli oikealle 14"/>
          <p:cNvSpPr/>
          <p:nvPr/>
        </p:nvSpPr>
        <p:spPr>
          <a:xfrm rot="19619544">
            <a:off x="1923395" y="520990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Nuoli oikealle 15"/>
          <p:cNvSpPr/>
          <p:nvPr/>
        </p:nvSpPr>
        <p:spPr>
          <a:xfrm rot="8762978">
            <a:off x="6667249" y="1484945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Nuoli oikealle 16"/>
          <p:cNvSpPr/>
          <p:nvPr/>
        </p:nvSpPr>
        <p:spPr>
          <a:xfrm rot="13494310">
            <a:off x="6617007" y="523145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Nuoli oikealle 17"/>
          <p:cNvSpPr/>
          <p:nvPr/>
        </p:nvSpPr>
        <p:spPr>
          <a:xfrm rot="5400000">
            <a:off x="4310994" y="2588627"/>
            <a:ext cx="506207" cy="135713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kstiruutu 18"/>
          <p:cNvSpPr txBox="1"/>
          <p:nvPr/>
        </p:nvSpPr>
        <p:spPr>
          <a:xfrm>
            <a:off x="1128811" y="3591751"/>
            <a:ext cx="11929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Markkinoinnin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Klassiiset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kil-paillukeinot</a:t>
            </a:r>
            <a:r>
              <a:rPr lang="fi-FI" sz="1000" dirty="0" smtClean="0">
                <a:latin typeface="Arial"/>
                <a:cs typeface="Arial"/>
              </a:rPr>
              <a:t>, jostain 60-</a:t>
            </a:r>
          </a:p>
          <a:p>
            <a:r>
              <a:rPr lang="fi-FI" sz="1000" dirty="0" smtClean="0">
                <a:latin typeface="Arial"/>
                <a:cs typeface="Arial"/>
              </a:rPr>
              <a:t>luvulta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20" name="Tekstiruutu 19"/>
          <p:cNvSpPr txBox="1"/>
          <p:nvPr/>
        </p:nvSpPr>
        <p:spPr>
          <a:xfrm rot="21320643">
            <a:off x="3461879" y="5219377"/>
            <a:ext cx="11929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Philip </a:t>
            </a:r>
            <a:r>
              <a:rPr lang="fi-FI" sz="1000" dirty="0" err="1" smtClean="0">
                <a:latin typeface="Arial"/>
                <a:cs typeface="Arial"/>
              </a:rPr>
              <a:t>Kotlerin</a:t>
            </a:r>
            <a:endParaRPr lang="fi-FI" sz="1000" dirty="0" smtClean="0">
              <a:latin typeface="Arial"/>
              <a:cs typeface="Arial"/>
            </a:endParaRPr>
          </a:p>
          <a:p>
            <a:r>
              <a:rPr lang="fi-FI" sz="1000" dirty="0">
                <a:latin typeface="Arial"/>
                <a:cs typeface="Arial"/>
              </a:rPr>
              <a:t>k</a:t>
            </a:r>
            <a:r>
              <a:rPr lang="fi-FI" sz="1000" dirty="0" smtClean="0">
                <a:latin typeface="Arial"/>
                <a:cs typeface="Arial"/>
              </a:rPr>
              <a:t>irja Marketing</a:t>
            </a:r>
          </a:p>
          <a:p>
            <a:r>
              <a:rPr lang="fi-FI" sz="1000" dirty="0" smtClean="0">
                <a:latin typeface="Arial"/>
                <a:cs typeface="Arial"/>
              </a:rPr>
              <a:t>4.0 avaa  tämän</a:t>
            </a:r>
          </a:p>
          <a:p>
            <a:r>
              <a:rPr lang="fi-FI" sz="1000" dirty="0">
                <a:latin typeface="Arial"/>
                <a:cs typeface="Arial"/>
              </a:rPr>
              <a:t>t</a:t>
            </a:r>
            <a:r>
              <a:rPr lang="fi-FI" sz="1000" dirty="0" smtClean="0">
                <a:latin typeface="Arial"/>
                <a:cs typeface="Arial"/>
              </a:rPr>
              <a:t>eorian uudella</a:t>
            </a:r>
          </a:p>
          <a:p>
            <a:r>
              <a:rPr lang="fi-FI" sz="1000" dirty="0" smtClean="0">
                <a:latin typeface="Arial"/>
                <a:cs typeface="Arial"/>
              </a:rPr>
              <a:t>tavalla. On myös</a:t>
            </a:r>
          </a:p>
          <a:p>
            <a:r>
              <a:rPr lang="fi-FI" sz="1000" dirty="0" smtClean="0">
                <a:latin typeface="Arial"/>
                <a:cs typeface="Arial"/>
              </a:rPr>
              <a:t>5P, 6P ja 9P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21" name="Tekstiruutu 20"/>
          <p:cNvSpPr txBox="1"/>
          <p:nvPr/>
        </p:nvSpPr>
        <p:spPr>
          <a:xfrm>
            <a:off x="4627654" y="5166533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</a:t>
            </a:r>
            <a:r>
              <a:rPr lang="fi-FI" sz="1000" dirty="0" smtClean="0">
                <a:latin typeface="Arial"/>
                <a:cs typeface="Arial"/>
              </a:rPr>
              <a:t> on elämys-taloutta. </a:t>
            </a:r>
            <a:r>
              <a:rPr lang="fi-FI" sz="1000" dirty="0" err="1" smtClean="0">
                <a:latin typeface="Arial"/>
                <a:cs typeface="Arial"/>
              </a:rPr>
              <a:t>Pine</a:t>
            </a:r>
            <a:r>
              <a:rPr lang="fi-FI" sz="1000" dirty="0" smtClean="0">
                <a:latin typeface="Arial"/>
                <a:cs typeface="Arial"/>
              </a:rPr>
              <a:t> &amp; </a:t>
            </a:r>
            <a:r>
              <a:rPr lang="fi-FI" sz="1000" dirty="0" err="1" smtClean="0">
                <a:latin typeface="Arial"/>
                <a:cs typeface="Arial"/>
              </a:rPr>
              <a:t>Gilmore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kirjoit-tivat</a:t>
            </a:r>
            <a:r>
              <a:rPr lang="fi-FI" sz="1000" dirty="0" smtClean="0">
                <a:latin typeface="Arial"/>
                <a:cs typeface="Arial"/>
              </a:rPr>
              <a:t> tästä kirjan</a:t>
            </a:r>
          </a:p>
          <a:p>
            <a:r>
              <a:rPr lang="fi-FI" sz="1000" dirty="0" err="1" smtClean="0">
                <a:latin typeface="Arial"/>
                <a:cs typeface="Arial"/>
              </a:rPr>
              <a:t>Experience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Ecoomy</a:t>
            </a:r>
            <a:r>
              <a:rPr lang="fi-FI" sz="1000" dirty="0" smtClean="0">
                <a:latin typeface="Arial"/>
                <a:cs typeface="Arial"/>
              </a:rPr>
              <a:t>.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22" name="Tekstiruutu 21"/>
          <p:cNvSpPr txBox="1"/>
          <p:nvPr/>
        </p:nvSpPr>
        <p:spPr>
          <a:xfrm rot="154679">
            <a:off x="7050547" y="3560161"/>
            <a:ext cx="1132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4E:n</a:t>
            </a:r>
            <a:r>
              <a:rPr lang="fi-FI" sz="1000" dirty="0" smtClean="0">
                <a:latin typeface="Arial"/>
                <a:cs typeface="Arial"/>
              </a:rPr>
              <a:t> avulla voit lisätä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kilpailu-keinoihin lisä-ulottuvuuden.</a:t>
            </a:r>
          </a:p>
        </p:txBody>
      </p:sp>
      <p:sp>
        <p:nvSpPr>
          <p:cNvPr id="23" name="Tekstiruutu 22"/>
          <p:cNvSpPr txBox="1"/>
          <p:nvPr/>
        </p:nvSpPr>
        <p:spPr>
          <a:xfrm rot="21320643">
            <a:off x="7036896" y="2180409"/>
            <a:ext cx="1260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on </a:t>
            </a:r>
            <a:r>
              <a:rPr lang="fi-FI" sz="1000" dirty="0" err="1" smtClean="0">
                <a:latin typeface="Arial"/>
                <a:cs typeface="Arial"/>
              </a:rPr>
              <a:t>markki-noinnin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smtClean="0">
                <a:latin typeface="Arial"/>
                <a:cs typeface="Arial"/>
              </a:rPr>
              <a:t>toiminta-ympäristöjä</a:t>
            </a:r>
            <a:r>
              <a:rPr lang="fi-FI" sz="1000" dirty="0" smtClean="0">
                <a:latin typeface="Arial"/>
                <a:cs typeface="Arial"/>
              </a:rPr>
              <a:t>, kanavia joiden kautta viestisi ja tuotteesi kulkevat</a:t>
            </a:r>
            <a:endParaRPr lang="fi-FI" sz="1000" dirty="0">
              <a:latin typeface="Arial"/>
              <a:cs typeface="Arial"/>
            </a:endParaRPr>
          </a:p>
        </p:txBody>
      </p:sp>
      <p:sp>
        <p:nvSpPr>
          <p:cNvPr id="24" name="Tekstiruutu 23"/>
          <p:cNvSpPr txBox="1"/>
          <p:nvPr/>
        </p:nvSpPr>
        <p:spPr>
          <a:xfrm rot="21320643">
            <a:off x="4640479" y="740961"/>
            <a:ext cx="1192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 smtClean="0">
                <a:latin typeface="Arial"/>
                <a:cs typeface="Arial"/>
              </a:rPr>
              <a:t>4Y</a:t>
            </a:r>
            <a:r>
              <a:rPr lang="fi-FI" sz="1000" dirty="0" smtClean="0">
                <a:latin typeface="Arial"/>
                <a:cs typeface="Arial"/>
              </a:rPr>
              <a:t> pitäisi sisältää myös </a:t>
            </a:r>
            <a:r>
              <a:rPr lang="fi-FI" sz="1000" dirty="0" err="1" smtClean="0">
                <a:latin typeface="Arial"/>
                <a:cs typeface="Arial"/>
              </a:rPr>
              <a:t>on-ja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off-line</a:t>
            </a:r>
            <a:r>
              <a:rPr lang="fi-FI" sz="1000" dirty="0" smtClean="0">
                <a:latin typeface="Arial"/>
                <a:cs typeface="Arial"/>
              </a:rPr>
              <a:t> ympäristöt (netti- ja live-ympäristöt)</a:t>
            </a:r>
          </a:p>
          <a:p>
            <a:endParaRPr lang="fi-FI" sz="1000" dirty="0">
              <a:latin typeface="Arial"/>
              <a:cs typeface="Arial"/>
            </a:endParaRPr>
          </a:p>
        </p:txBody>
      </p:sp>
      <p:sp>
        <p:nvSpPr>
          <p:cNvPr id="25" name="Tekstiruutu 24"/>
          <p:cNvSpPr txBox="1"/>
          <p:nvPr/>
        </p:nvSpPr>
        <p:spPr>
          <a:xfrm rot="154679">
            <a:off x="3380310" y="647969"/>
            <a:ext cx="118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Mitkä ovat </a:t>
            </a:r>
            <a:r>
              <a:rPr lang="fi-FI" sz="1000" dirty="0" err="1" smtClean="0">
                <a:latin typeface="Arial"/>
                <a:cs typeface="Arial"/>
              </a:rPr>
              <a:t>tär-keimmät</a:t>
            </a:r>
            <a:r>
              <a:rPr lang="fi-FI" sz="1000" dirty="0" smtClean="0">
                <a:latin typeface="Arial"/>
                <a:cs typeface="Arial"/>
              </a:rPr>
              <a:t> asiakas-kohderyhmät? Ketkä ovat </a:t>
            </a:r>
            <a:r>
              <a:rPr lang="fi-FI" sz="1000" dirty="0" err="1" smtClean="0">
                <a:latin typeface="Arial"/>
                <a:cs typeface="Arial"/>
              </a:rPr>
              <a:t>poten-tiaalisia</a:t>
            </a:r>
            <a:r>
              <a:rPr lang="fi-FI" sz="1000" dirty="0" smtClean="0">
                <a:latin typeface="Arial"/>
                <a:cs typeface="Arial"/>
              </a:rPr>
              <a:t> </a:t>
            </a:r>
            <a:r>
              <a:rPr lang="fi-FI" sz="1000" dirty="0" err="1" smtClean="0">
                <a:latin typeface="Arial"/>
                <a:cs typeface="Arial"/>
              </a:rPr>
              <a:t>asiak-kaitamme</a:t>
            </a:r>
            <a:r>
              <a:rPr lang="fi-FI" sz="1000" dirty="0" smtClean="0">
                <a:latin typeface="Arial"/>
                <a:cs typeface="Arial"/>
              </a:rPr>
              <a:t>?</a:t>
            </a:r>
          </a:p>
        </p:txBody>
      </p:sp>
      <p:sp>
        <p:nvSpPr>
          <p:cNvPr id="26" name="Tekstiruutu 25"/>
          <p:cNvSpPr txBox="1"/>
          <p:nvPr/>
        </p:nvSpPr>
        <p:spPr>
          <a:xfrm rot="21320643">
            <a:off x="1087287" y="2216102"/>
            <a:ext cx="1192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smtClean="0">
                <a:latin typeface="Arial"/>
                <a:cs typeface="Arial"/>
              </a:rPr>
              <a:t>Syntyykö </a:t>
            </a:r>
            <a:r>
              <a:rPr lang="fi-FI" sz="1000" dirty="0" err="1" smtClean="0">
                <a:latin typeface="Arial"/>
                <a:cs typeface="Arial"/>
              </a:rPr>
              <a:t>asia-kasjoukosta</a:t>
            </a:r>
            <a:r>
              <a:rPr lang="fi-FI" sz="1000" dirty="0" smtClean="0">
                <a:latin typeface="Arial"/>
                <a:cs typeface="Arial"/>
              </a:rPr>
              <a:t> heimo, ja oletko mukana siinä?</a:t>
            </a:r>
            <a:endParaRPr lang="fi-FI"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4739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803</TotalTime>
  <Words>369</Words>
  <Application>Microsoft Macintosh PowerPoint</Application>
  <PresentationFormat>A4-paperi (210 x 297 mm)</PresentationFormat>
  <Paragraphs>48</Paragraphs>
  <Slides>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5" baseType="lpstr">
      <vt:lpstr>Office-teema</vt:lpstr>
      <vt:lpstr>PowerPoint-esitys</vt:lpstr>
      <vt:lpstr>PowerPoint-esitys</vt:lpstr>
      <vt:lpstr>PowerPoint-esitys</vt:lpstr>
      <vt:lpstr>PowerPoint-esitys</vt:lpstr>
    </vt:vector>
  </TitlesOfParts>
  <Company>JAMK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Lehtonen Timo</dc:creator>
  <cp:lastModifiedBy>Timo Lehtonen</cp:lastModifiedBy>
  <cp:revision>33</cp:revision>
  <cp:lastPrinted>2014-09-22T10:37:47Z</cp:lastPrinted>
  <dcterms:created xsi:type="dcterms:W3CDTF">2014-09-22T09:50:46Z</dcterms:created>
  <dcterms:modified xsi:type="dcterms:W3CDTF">2020-03-21T21:23:00Z</dcterms:modified>
</cp:coreProperties>
</file>