
<file path=[Content_Types].xml><?xml version="1.0" encoding="utf-8"?>
<Types xmlns="http://schemas.openxmlformats.org/package/2006/content-types">
  <Default Extension="xml" ContentType="application/xml"/>
  <Default Extension="jpeg" ContentType="image/jpeg"/>
  <Default Extension="jpg" ContentType="image/jpeg"/>
  <Default Extension="rels" ContentType="application/vnd.openxmlformats-package.relationships+xml"/>
  <Default Extension="wdp" ContentType="image/vnd.ms-photo"/>
  <Default Extension="bin" ContentType="application/vnd.openxmlformats-officedocument.presentationml.printerSettings"/>
  <Default Extension="png" ContentType="image/pn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core-properties" Target="docProps/core.xml"/><Relationship Id="rId3"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79" r:id="rId2"/>
    <p:sldId id="256" r:id="rId3"/>
    <p:sldId id="257" r:id="rId4"/>
    <p:sldId id="271" r:id="rId5"/>
    <p:sldId id="262" r:id="rId6"/>
    <p:sldId id="266" r:id="rId7"/>
    <p:sldId id="258" r:id="rId8"/>
    <p:sldId id="274" r:id="rId9"/>
    <p:sldId id="263" r:id="rId10"/>
    <p:sldId id="259" r:id="rId11"/>
    <p:sldId id="268" r:id="rId12"/>
    <p:sldId id="275" r:id="rId13"/>
    <p:sldId id="269" r:id="rId14"/>
    <p:sldId id="260" r:id="rId15"/>
    <p:sldId id="276" r:id="rId16"/>
    <p:sldId id="267" r:id="rId17"/>
    <p:sldId id="261" r:id="rId18"/>
    <p:sldId id="277" r:id="rId19"/>
    <p:sldId id="273" r:id="rId20"/>
    <p:sldId id="278" r:id="rId21"/>
  </p:sldIdLst>
  <p:sldSz cx="12801600" cy="9601200" type="A3"/>
  <p:notesSz cx="6858000" cy="9144000"/>
  <p:defaultTextStyle>
    <a:defPPr>
      <a:defRPr lang="fi-FI"/>
    </a:defPPr>
    <a:lvl1pPr marL="0" algn="l" defTabSz="610956" rtl="0" eaLnBrk="1" latinLnBrk="0" hangingPunct="1">
      <a:defRPr sz="2400" kern="1200">
        <a:solidFill>
          <a:schemeClr val="tx1"/>
        </a:solidFill>
        <a:latin typeface="+mn-lt"/>
        <a:ea typeface="+mn-ea"/>
        <a:cs typeface="+mn-cs"/>
      </a:defRPr>
    </a:lvl1pPr>
    <a:lvl2pPr marL="610956" algn="l" defTabSz="610956" rtl="0" eaLnBrk="1" latinLnBrk="0" hangingPunct="1">
      <a:defRPr sz="2400" kern="1200">
        <a:solidFill>
          <a:schemeClr val="tx1"/>
        </a:solidFill>
        <a:latin typeface="+mn-lt"/>
        <a:ea typeface="+mn-ea"/>
        <a:cs typeface="+mn-cs"/>
      </a:defRPr>
    </a:lvl2pPr>
    <a:lvl3pPr marL="1221913" algn="l" defTabSz="610956" rtl="0" eaLnBrk="1" latinLnBrk="0" hangingPunct="1">
      <a:defRPr sz="2400" kern="1200">
        <a:solidFill>
          <a:schemeClr val="tx1"/>
        </a:solidFill>
        <a:latin typeface="+mn-lt"/>
        <a:ea typeface="+mn-ea"/>
        <a:cs typeface="+mn-cs"/>
      </a:defRPr>
    </a:lvl3pPr>
    <a:lvl4pPr marL="1832869" algn="l" defTabSz="610956" rtl="0" eaLnBrk="1" latinLnBrk="0" hangingPunct="1">
      <a:defRPr sz="2400" kern="1200">
        <a:solidFill>
          <a:schemeClr val="tx1"/>
        </a:solidFill>
        <a:latin typeface="+mn-lt"/>
        <a:ea typeface="+mn-ea"/>
        <a:cs typeface="+mn-cs"/>
      </a:defRPr>
    </a:lvl4pPr>
    <a:lvl5pPr marL="2443825" algn="l" defTabSz="610956" rtl="0" eaLnBrk="1" latinLnBrk="0" hangingPunct="1">
      <a:defRPr sz="2400" kern="1200">
        <a:solidFill>
          <a:schemeClr val="tx1"/>
        </a:solidFill>
        <a:latin typeface="+mn-lt"/>
        <a:ea typeface="+mn-ea"/>
        <a:cs typeface="+mn-cs"/>
      </a:defRPr>
    </a:lvl5pPr>
    <a:lvl6pPr marL="3054782" algn="l" defTabSz="610956" rtl="0" eaLnBrk="1" latinLnBrk="0" hangingPunct="1">
      <a:defRPr sz="2400" kern="1200">
        <a:solidFill>
          <a:schemeClr val="tx1"/>
        </a:solidFill>
        <a:latin typeface="+mn-lt"/>
        <a:ea typeface="+mn-ea"/>
        <a:cs typeface="+mn-cs"/>
      </a:defRPr>
    </a:lvl6pPr>
    <a:lvl7pPr marL="3665738" algn="l" defTabSz="610956" rtl="0" eaLnBrk="1" latinLnBrk="0" hangingPunct="1">
      <a:defRPr sz="2400" kern="1200">
        <a:solidFill>
          <a:schemeClr val="tx1"/>
        </a:solidFill>
        <a:latin typeface="+mn-lt"/>
        <a:ea typeface="+mn-ea"/>
        <a:cs typeface="+mn-cs"/>
      </a:defRPr>
    </a:lvl7pPr>
    <a:lvl8pPr marL="4276695" algn="l" defTabSz="610956" rtl="0" eaLnBrk="1" latinLnBrk="0" hangingPunct="1">
      <a:defRPr sz="2400" kern="1200">
        <a:solidFill>
          <a:schemeClr val="tx1"/>
        </a:solidFill>
        <a:latin typeface="+mn-lt"/>
        <a:ea typeface="+mn-ea"/>
        <a:cs typeface="+mn-cs"/>
      </a:defRPr>
    </a:lvl8pPr>
    <a:lvl9pPr marL="4887651" algn="l" defTabSz="610956" rtl="0" eaLnBrk="1" latinLnBrk="0" hangingPunct="1">
      <a:defRPr sz="24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prnPr scaleToFitPaper="1"/>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20"/>
    <p:restoredTop sz="97940" autoAdjust="0"/>
  </p:normalViewPr>
  <p:slideViewPr>
    <p:cSldViewPr snapToGrid="0" snapToObjects="1">
      <p:cViewPr>
        <p:scale>
          <a:sx n="170" d="100"/>
          <a:sy n="170" d="100"/>
        </p:scale>
        <p:origin x="2736" y="1728"/>
      </p:cViewPr>
      <p:guideLst>
        <p:guide orient="horz" pos="3024"/>
        <p:guide pos="4032"/>
      </p:guideLst>
    </p:cSldViewPr>
  </p:slid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9" Type="http://schemas.openxmlformats.org/officeDocument/2006/relationships/slide" Target="slides/slide8.xml"/><Relationship Id="rId20" Type="http://schemas.openxmlformats.org/officeDocument/2006/relationships/slide" Target="slides/slide19.xml"/><Relationship Id="rId21" Type="http://schemas.openxmlformats.org/officeDocument/2006/relationships/slide" Target="slides/slide20.xml"/><Relationship Id="rId22" Type="http://schemas.openxmlformats.org/officeDocument/2006/relationships/printerSettings" Target="printerSettings/printerSettings1.bin"/><Relationship Id="rId23" Type="http://schemas.openxmlformats.org/officeDocument/2006/relationships/presProps" Target="presProps.xml"/><Relationship Id="rId24" Type="http://schemas.openxmlformats.org/officeDocument/2006/relationships/viewProps" Target="viewProps.xml"/><Relationship Id="rId25" Type="http://schemas.openxmlformats.org/officeDocument/2006/relationships/theme" Target="theme/theme1.xml"/><Relationship Id="rId26" Type="http://schemas.openxmlformats.org/officeDocument/2006/relationships/tableStyles" Target="tableStyles.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slide" Target="slides/slide17.xml"/><Relationship Id="rId19" Type="http://schemas.openxmlformats.org/officeDocument/2006/relationships/slide" Target="slides/slide18.xml"/><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Otsikkodia">
    <p:spTree>
      <p:nvGrpSpPr>
        <p:cNvPr id="1" name=""/>
        <p:cNvGrpSpPr/>
        <p:nvPr/>
      </p:nvGrpSpPr>
      <p:grpSpPr>
        <a:xfrm>
          <a:off x="0" y="0"/>
          <a:ext cx="0" cy="0"/>
          <a:chOff x="0" y="0"/>
          <a:chExt cx="0" cy="0"/>
        </a:xfrm>
      </p:grpSpPr>
      <p:sp>
        <p:nvSpPr>
          <p:cNvPr id="2" name="Otsikko 1"/>
          <p:cNvSpPr>
            <a:spLocks noGrp="1"/>
          </p:cNvSpPr>
          <p:nvPr>
            <p:ph type="ctrTitle"/>
          </p:nvPr>
        </p:nvSpPr>
        <p:spPr>
          <a:xfrm>
            <a:off x="960120" y="2982597"/>
            <a:ext cx="10881360" cy="2058035"/>
          </a:xfrm>
        </p:spPr>
        <p:txBody>
          <a:bodyPr/>
          <a:lstStyle/>
          <a:p>
            <a:r>
              <a:rPr lang="fi-FI" smtClean="0"/>
              <a:t>Muokkaa perustyylejä naps.</a:t>
            </a:r>
            <a:endParaRPr lang="fi-FI"/>
          </a:p>
        </p:txBody>
      </p:sp>
      <p:sp>
        <p:nvSpPr>
          <p:cNvPr id="3" name="Alaotsikko 2"/>
          <p:cNvSpPr>
            <a:spLocks noGrp="1"/>
          </p:cNvSpPr>
          <p:nvPr>
            <p:ph type="subTitle" idx="1"/>
          </p:nvPr>
        </p:nvSpPr>
        <p:spPr>
          <a:xfrm>
            <a:off x="1920240" y="5440680"/>
            <a:ext cx="8961120" cy="2453640"/>
          </a:xfrm>
        </p:spPr>
        <p:txBody>
          <a:bodyPr/>
          <a:lstStyle>
            <a:lvl1pPr marL="0" indent="0" algn="ctr">
              <a:buNone/>
              <a:defRPr>
                <a:solidFill>
                  <a:schemeClr val="tx1">
                    <a:tint val="75000"/>
                  </a:schemeClr>
                </a:solidFill>
              </a:defRPr>
            </a:lvl1pPr>
            <a:lvl2pPr marL="610956" indent="0" algn="ctr">
              <a:buNone/>
              <a:defRPr>
                <a:solidFill>
                  <a:schemeClr val="tx1">
                    <a:tint val="75000"/>
                  </a:schemeClr>
                </a:solidFill>
              </a:defRPr>
            </a:lvl2pPr>
            <a:lvl3pPr marL="1221913" indent="0" algn="ctr">
              <a:buNone/>
              <a:defRPr>
                <a:solidFill>
                  <a:schemeClr val="tx1">
                    <a:tint val="75000"/>
                  </a:schemeClr>
                </a:solidFill>
              </a:defRPr>
            </a:lvl3pPr>
            <a:lvl4pPr marL="1832869" indent="0" algn="ctr">
              <a:buNone/>
              <a:defRPr>
                <a:solidFill>
                  <a:schemeClr val="tx1">
                    <a:tint val="75000"/>
                  </a:schemeClr>
                </a:solidFill>
              </a:defRPr>
            </a:lvl4pPr>
            <a:lvl5pPr marL="2443825" indent="0" algn="ctr">
              <a:buNone/>
              <a:defRPr>
                <a:solidFill>
                  <a:schemeClr val="tx1">
                    <a:tint val="75000"/>
                  </a:schemeClr>
                </a:solidFill>
              </a:defRPr>
            </a:lvl5pPr>
            <a:lvl6pPr marL="3054782" indent="0" algn="ctr">
              <a:buNone/>
              <a:defRPr>
                <a:solidFill>
                  <a:schemeClr val="tx1">
                    <a:tint val="75000"/>
                  </a:schemeClr>
                </a:solidFill>
              </a:defRPr>
            </a:lvl6pPr>
            <a:lvl7pPr marL="3665738" indent="0" algn="ctr">
              <a:buNone/>
              <a:defRPr>
                <a:solidFill>
                  <a:schemeClr val="tx1">
                    <a:tint val="75000"/>
                  </a:schemeClr>
                </a:solidFill>
              </a:defRPr>
            </a:lvl7pPr>
            <a:lvl8pPr marL="4276695" indent="0" algn="ctr">
              <a:buNone/>
              <a:defRPr>
                <a:solidFill>
                  <a:schemeClr val="tx1">
                    <a:tint val="75000"/>
                  </a:schemeClr>
                </a:solidFill>
              </a:defRPr>
            </a:lvl8pPr>
            <a:lvl9pPr marL="4887651" indent="0" algn="ctr">
              <a:buNone/>
              <a:defRPr>
                <a:solidFill>
                  <a:schemeClr val="tx1">
                    <a:tint val="75000"/>
                  </a:schemeClr>
                </a:solidFill>
              </a:defRPr>
            </a:lvl9pPr>
          </a:lstStyle>
          <a:p>
            <a:r>
              <a:rPr lang="fi-FI" smtClean="0"/>
              <a:t>Muokkaa alaotsikon perustyyliä naps.</a:t>
            </a:r>
            <a:endParaRPr lang="fi-FI"/>
          </a:p>
        </p:txBody>
      </p:sp>
      <p:sp>
        <p:nvSpPr>
          <p:cNvPr id="4" name="Päivämäärän paikkamerkki 3"/>
          <p:cNvSpPr>
            <a:spLocks noGrp="1"/>
          </p:cNvSpPr>
          <p:nvPr>
            <p:ph type="dt" sz="half" idx="10"/>
          </p:nvPr>
        </p:nvSpPr>
        <p:spPr/>
        <p:txBody>
          <a:bodyPr/>
          <a:lstStyle/>
          <a:p>
            <a:fld id="{06D3B1DE-CD58-694D-A38C-956D9B2CB4C8}" type="datetimeFigureOut">
              <a:rPr lang="fi-FI" smtClean="0"/>
              <a:t>14.9.15</a:t>
            </a:fld>
            <a:endParaRPr lang="fi-FI"/>
          </a:p>
        </p:txBody>
      </p:sp>
      <p:sp>
        <p:nvSpPr>
          <p:cNvPr id="5" name="Alatunnisteen paikkamerkki 4"/>
          <p:cNvSpPr>
            <a:spLocks noGrp="1"/>
          </p:cNvSpPr>
          <p:nvPr>
            <p:ph type="ftr" sz="quarter" idx="11"/>
          </p:nvPr>
        </p:nvSpPr>
        <p:spPr/>
        <p:txBody>
          <a:bodyPr/>
          <a:lstStyle/>
          <a:p>
            <a:endParaRPr lang="fi-FI"/>
          </a:p>
        </p:txBody>
      </p:sp>
      <p:sp>
        <p:nvSpPr>
          <p:cNvPr id="6" name="Dian numeron paikkamerkki 5"/>
          <p:cNvSpPr>
            <a:spLocks noGrp="1"/>
          </p:cNvSpPr>
          <p:nvPr>
            <p:ph type="sldNum" sz="quarter" idx="12"/>
          </p:nvPr>
        </p:nvSpPr>
        <p:spPr/>
        <p:txBody>
          <a:bodyPr/>
          <a:lstStyle/>
          <a:p>
            <a:fld id="{A1047228-C472-8940-9FFB-3E7BF68D95DA}" type="slidenum">
              <a:rPr lang="fi-FI" smtClean="0"/>
              <a:t>‹#›</a:t>
            </a:fld>
            <a:endParaRPr lang="fi-FI"/>
          </a:p>
        </p:txBody>
      </p:sp>
    </p:spTree>
    <p:extLst>
      <p:ext uri="{BB962C8B-B14F-4D97-AF65-F5344CB8AC3E}">
        <p14:creationId xmlns:p14="http://schemas.microsoft.com/office/powerpoint/2010/main" val="274551510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Otsikko ja sisältö">
    <p:spTree>
      <p:nvGrpSpPr>
        <p:cNvPr id="1" name=""/>
        <p:cNvGrpSpPr/>
        <p:nvPr/>
      </p:nvGrpSpPr>
      <p:grpSpPr>
        <a:xfrm>
          <a:off x="0" y="0"/>
          <a:ext cx="0" cy="0"/>
          <a:chOff x="0" y="0"/>
          <a:chExt cx="0" cy="0"/>
        </a:xfrm>
      </p:grpSpPr>
      <p:sp>
        <p:nvSpPr>
          <p:cNvPr id="2" name="Otsikko 1"/>
          <p:cNvSpPr>
            <a:spLocks noGrp="1"/>
          </p:cNvSpPr>
          <p:nvPr>
            <p:ph type="title"/>
          </p:nvPr>
        </p:nvSpPr>
        <p:spPr/>
        <p:txBody>
          <a:bodyPr/>
          <a:lstStyle/>
          <a:p>
            <a:r>
              <a:rPr lang="fi-FI" smtClean="0"/>
              <a:t>Muokkaa perustyylejä naps.</a:t>
            </a:r>
            <a:endParaRPr lang="fi-FI"/>
          </a:p>
        </p:txBody>
      </p:sp>
      <p:sp>
        <p:nvSpPr>
          <p:cNvPr id="3" name="Sisällön paikkamerkki 2"/>
          <p:cNvSpPr>
            <a:spLocks noGrp="1"/>
          </p:cNvSpPr>
          <p:nvPr>
            <p:ph idx="1"/>
          </p:nvPr>
        </p:nvSpPr>
        <p:spPr/>
        <p:txBody>
          <a:bodyPr/>
          <a:lstStyle/>
          <a:p>
            <a:pPr lvl="0"/>
            <a:r>
              <a:rPr lang="fi-FI" smtClean="0"/>
              <a:t>Muokkaa tekstin perustyylejä napsauttamalla</a:t>
            </a:r>
          </a:p>
          <a:p>
            <a:pPr lvl="1"/>
            <a:r>
              <a:rPr lang="fi-FI" smtClean="0"/>
              <a:t>toinen taso</a:t>
            </a:r>
          </a:p>
          <a:p>
            <a:pPr lvl="2"/>
            <a:r>
              <a:rPr lang="fi-FI" smtClean="0"/>
              <a:t>kolmas taso</a:t>
            </a:r>
          </a:p>
          <a:p>
            <a:pPr lvl="3"/>
            <a:r>
              <a:rPr lang="fi-FI" smtClean="0"/>
              <a:t>neljäs taso</a:t>
            </a:r>
          </a:p>
          <a:p>
            <a:pPr lvl="4"/>
            <a:r>
              <a:rPr lang="fi-FI" smtClean="0"/>
              <a:t>viides taso</a:t>
            </a:r>
            <a:endParaRPr lang="fi-FI"/>
          </a:p>
        </p:txBody>
      </p:sp>
      <p:sp>
        <p:nvSpPr>
          <p:cNvPr id="4" name="Päivämäärän paikkamerkki 3"/>
          <p:cNvSpPr>
            <a:spLocks noGrp="1"/>
          </p:cNvSpPr>
          <p:nvPr>
            <p:ph type="dt" sz="half" idx="10"/>
          </p:nvPr>
        </p:nvSpPr>
        <p:spPr/>
        <p:txBody>
          <a:bodyPr/>
          <a:lstStyle/>
          <a:p>
            <a:fld id="{06D3B1DE-CD58-694D-A38C-956D9B2CB4C8}" type="datetimeFigureOut">
              <a:rPr lang="fi-FI" smtClean="0"/>
              <a:t>14.9.15</a:t>
            </a:fld>
            <a:endParaRPr lang="fi-FI"/>
          </a:p>
        </p:txBody>
      </p:sp>
      <p:sp>
        <p:nvSpPr>
          <p:cNvPr id="5" name="Alatunnisteen paikkamerkki 4"/>
          <p:cNvSpPr>
            <a:spLocks noGrp="1"/>
          </p:cNvSpPr>
          <p:nvPr>
            <p:ph type="ftr" sz="quarter" idx="11"/>
          </p:nvPr>
        </p:nvSpPr>
        <p:spPr/>
        <p:txBody>
          <a:bodyPr/>
          <a:lstStyle/>
          <a:p>
            <a:endParaRPr lang="fi-FI"/>
          </a:p>
        </p:txBody>
      </p:sp>
      <p:sp>
        <p:nvSpPr>
          <p:cNvPr id="6" name="Dian numeron paikkamerkki 5"/>
          <p:cNvSpPr>
            <a:spLocks noGrp="1"/>
          </p:cNvSpPr>
          <p:nvPr>
            <p:ph type="sldNum" sz="quarter" idx="12"/>
          </p:nvPr>
        </p:nvSpPr>
        <p:spPr/>
        <p:txBody>
          <a:bodyPr/>
          <a:lstStyle/>
          <a:p>
            <a:fld id="{A1047228-C472-8940-9FFB-3E7BF68D95DA}" type="slidenum">
              <a:rPr lang="fi-FI" smtClean="0"/>
              <a:t>‹#›</a:t>
            </a:fld>
            <a:endParaRPr lang="fi-FI"/>
          </a:p>
        </p:txBody>
      </p:sp>
    </p:spTree>
    <p:extLst>
      <p:ext uri="{BB962C8B-B14F-4D97-AF65-F5344CB8AC3E}">
        <p14:creationId xmlns:p14="http://schemas.microsoft.com/office/powerpoint/2010/main" val="217523625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Osan ylätunniste">
    <p:spTree>
      <p:nvGrpSpPr>
        <p:cNvPr id="1" name=""/>
        <p:cNvGrpSpPr/>
        <p:nvPr/>
      </p:nvGrpSpPr>
      <p:grpSpPr>
        <a:xfrm>
          <a:off x="0" y="0"/>
          <a:ext cx="0" cy="0"/>
          <a:chOff x="0" y="0"/>
          <a:chExt cx="0" cy="0"/>
        </a:xfrm>
      </p:grpSpPr>
      <p:sp>
        <p:nvSpPr>
          <p:cNvPr id="2" name="Otsikko 1"/>
          <p:cNvSpPr>
            <a:spLocks noGrp="1"/>
          </p:cNvSpPr>
          <p:nvPr>
            <p:ph type="title"/>
          </p:nvPr>
        </p:nvSpPr>
        <p:spPr>
          <a:xfrm>
            <a:off x="1011239" y="6169662"/>
            <a:ext cx="10881360" cy="1906905"/>
          </a:xfrm>
        </p:spPr>
        <p:txBody>
          <a:bodyPr anchor="t"/>
          <a:lstStyle>
            <a:lvl1pPr algn="l">
              <a:defRPr sz="5300" b="1" cap="all"/>
            </a:lvl1pPr>
          </a:lstStyle>
          <a:p>
            <a:r>
              <a:rPr lang="fi-FI" smtClean="0"/>
              <a:t>Muokkaa perustyylejä naps.</a:t>
            </a:r>
            <a:endParaRPr lang="fi-FI"/>
          </a:p>
        </p:txBody>
      </p:sp>
      <p:sp>
        <p:nvSpPr>
          <p:cNvPr id="3" name="Tekstin paikkamerkki 2"/>
          <p:cNvSpPr>
            <a:spLocks noGrp="1"/>
          </p:cNvSpPr>
          <p:nvPr>
            <p:ph type="body" idx="1"/>
          </p:nvPr>
        </p:nvSpPr>
        <p:spPr>
          <a:xfrm>
            <a:off x="1011239" y="4069399"/>
            <a:ext cx="10881360" cy="2100262"/>
          </a:xfrm>
        </p:spPr>
        <p:txBody>
          <a:bodyPr anchor="b"/>
          <a:lstStyle>
            <a:lvl1pPr marL="0" indent="0">
              <a:buNone/>
              <a:defRPr sz="2700">
                <a:solidFill>
                  <a:schemeClr val="tx1">
                    <a:tint val="75000"/>
                  </a:schemeClr>
                </a:solidFill>
              </a:defRPr>
            </a:lvl1pPr>
            <a:lvl2pPr marL="610956" indent="0">
              <a:buNone/>
              <a:defRPr sz="2400">
                <a:solidFill>
                  <a:schemeClr val="tx1">
                    <a:tint val="75000"/>
                  </a:schemeClr>
                </a:solidFill>
              </a:defRPr>
            </a:lvl2pPr>
            <a:lvl3pPr marL="1221913" indent="0">
              <a:buNone/>
              <a:defRPr sz="2100">
                <a:solidFill>
                  <a:schemeClr val="tx1">
                    <a:tint val="75000"/>
                  </a:schemeClr>
                </a:solidFill>
              </a:defRPr>
            </a:lvl3pPr>
            <a:lvl4pPr marL="1832869" indent="0">
              <a:buNone/>
              <a:defRPr sz="1900">
                <a:solidFill>
                  <a:schemeClr val="tx1">
                    <a:tint val="75000"/>
                  </a:schemeClr>
                </a:solidFill>
              </a:defRPr>
            </a:lvl4pPr>
            <a:lvl5pPr marL="2443825" indent="0">
              <a:buNone/>
              <a:defRPr sz="1900">
                <a:solidFill>
                  <a:schemeClr val="tx1">
                    <a:tint val="75000"/>
                  </a:schemeClr>
                </a:solidFill>
              </a:defRPr>
            </a:lvl5pPr>
            <a:lvl6pPr marL="3054782" indent="0">
              <a:buNone/>
              <a:defRPr sz="1900">
                <a:solidFill>
                  <a:schemeClr val="tx1">
                    <a:tint val="75000"/>
                  </a:schemeClr>
                </a:solidFill>
              </a:defRPr>
            </a:lvl6pPr>
            <a:lvl7pPr marL="3665738" indent="0">
              <a:buNone/>
              <a:defRPr sz="1900">
                <a:solidFill>
                  <a:schemeClr val="tx1">
                    <a:tint val="75000"/>
                  </a:schemeClr>
                </a:solidFill>
              </a:defRPr>
            </a:lvl7pPr>
            <a:lvl8pPr marL="4276695" indent="0">
              <a:buNone/>
              <a:defRPr sz="1900">
                <a:solidFill>
                  <a:schemeClr val="tx1">
                    <a:tint val="75000"/>
                  </a:schemeClr>
                </a:solidFill>
              </a:defRPr>
            </a:lvl8pPr>
            <a:lvl9pPr marL="4887651" indent="0">
              <a:buNone/>
              <a:defRPr sz="1900">
                <a:solidFill>
                  <a:schemeClr val="tx1">
                    <a:tint val="75000"/>
                  </a:schemeClr>
                </a:solidFill>
              </a:defRPr>
            </a:lvl9pPr>
          </a:lstStyle>
          <a:p>
            <a:pPr lvl="0"/>
            <a:r>
              <a:rPr lang="fi-FI" smtClean="0"/>
              <a:t>Muokkaa tekstin perustyylejä napsauttamalla</a:t>
            </a:r>
          </a:p>
        </p:txBody>
      </p:sp>
      <p:sp>
        <p:nvSpPr>
          <p:cNvPr id="4" name="Päivämäärän paikkamerkki 3"/>
          <p:cNvSpPr>
            <a:spLocks noGrp="1"/>
          </p:cNvSpPr>
          <p:nvPr>
            <p:ph type="dt" sz="half" idx="10"/>
          </p:nvPr>
        </p:nvSpPr>
        <p:spPr/>
        <p:txBody>
          <a:bodyPr/>
          <a:lstStyle/>
          <a:p>
            <a:fld id="{06D3B1DE-CD58-694D-A38C-956D9B2CB4C8}" type="datetimeFigureOut">
              <a:rPr lang="fi-FI" smtClean="0"/>
              <a:t>14.9.15</a:t>
            </a:fld>
            <a:endParaRPr lang="fi-FI"/>
          </a:p>
        </p:txBody>
      </p:sp>
      <p:sp>
        <p:nvSpPr>
          <p:cNvPr id="5" name="Alatunnisteen paikkamerkki 4"/>
          <p:cNvSpPr>
            <a:spLocks noGrp="1"/>
          </p:cNvSpPr>
          <p:nvPr>
            <p:ph type="ftr" sz="quarter" idx="11"/>
          </p:nvPr>
        </p:nvSpPr>
        <p:spPr/>
        <p:txBody>
          <a:bodyPr/>
          <a:lstStyle/>
          <a:p>
            <a:endParaRPr lang="fi-FI"/>
          </a:p>
        </p:txBody>
      </p:sp>
      <p:sp>
        <p:nvSpPr>
          <p:cNvPr id="6" name="Dian numeron paikkamerkki 5"/>
          <p:cNvSpPr>
            <a:spLocks noGrp="1"/>
          </p:cNvSpPr>
          <p:nvPr>
            <p:ph type="sldNum" sz="quarter" idx="12"/>
          </p:nvPr>
        </p:nvSpPr>
        <p:spPr/>
        <p:txBody>
          <a:bodyPr/>
          <a:lstStyle/>
          <a:p>
            <a:fld id="{A1047228-C472-8940-9FFB-3E7BF68D95DA}" type="slidenum">
              <a:rPr lang="fi-FI" smtClean="0"/>
              <a:t>‹#›</a:t>
            </a:fld>
            <a:endParaRPr lang="fi-FI"/>
          </a:p>
        </p:txBody>
      </p:sp>
    </p:spTree>
    <p:extLst>
      <p:ext uri="{BB962C8B-B14F-4D97-AF65-F5344CB8AC3E}">
        <p14:creationId xmlns:p14="http://schemas.microsoft.com/office/powerpoint/2010/main" val="49452513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Kaksi sisältökohdetta">
    <p:spTree>
      <p:nvGrpSpPr>
        <p:cNvPr id="1" name=""/>
        <p:cNvGrpSpPr/>
        <p:nvPr/>
      </p:nvGrpSpPr>
      <p:grpSpPr>
        <a:xfrm>
          <a:off x="0" y="0"/>
          <a:ext cx="0" cy="0"/>
          <a:chOff x="0" y="0"/>
          <a:chExt cx="0" cy="0"/>
        </a:xfrm>
      </p:grpSpPr>
      <p:sp>
        <p:nvSpPr>
          <p:cNvPr id="2" name="Otsikko 1"/>
          <p:cNvSpPr>
            <a:spLocks noGrp="1"/>
          </p:cNvSpPr>
          <p:nvPr>
            <p:ph type="title"/>
          </p:nvPr>
        </p:nvSpPr>
        <p:spPr/>
        <p:txBody>
          <a:bodyPr/>
          <a:lstStyle/>
          <a:p>
            <a:r>
              <a:rPr lang="fi-FI" smtClean="0"/>
              <a:t>Muokkaa perustyylejä naps.</a:t>
            </a:r>
            <a:endParaRPr lang="fi-FI"/>
          </a:p>
        </p:txBody>
      </p:sp>
      <p:sp>
        <p:nvSpPr>
          <p:cNvPr id="3" name="Sisällön paikkamerkki 2"/>
          <p:cNvSpPr>
            <a:spLocks noGrp="1"/>
          </p:cNvSpPr>
          <p:nvPr>
            <p:ph sz="half" idx="1"/>
          </p:nvPr>
        </p:nvSpPr>
        <p:spPr>
          <a:xfrm>
            <a:off x="640080" y="2240282"/>
            <a:ext cx="5654040" cy="6336348"/>
          </a:xfrm>
        </p:spPr>
        <p:txBody>
          <a:bodyPr/>
          <a:lstStyle>
            <a:lvl1pPr>
              <a:defRPr sz="3700"/>
            </a:lvl1pPr>
            <a:lvl2pPr>
              <a:defRPr sz="3200"/>
            </a:lvl2pPr>
            <a:lvl3pPr>
              <a:defRPr sz="2700"/>
            </a:lvl3pPr>
            <a:lvl4pPr>
              <a:defRPr sz="2400"/>
            </a:lvl4pPr>
            <a:lvl5pPr>
              <a:defRPr sz="2400"/>
            </a:lvl5pPr>
            <a:lvl6pPr>
              <a:defRPr sz="2400"/>
            </a:lvl6pPr>
            <a:lvl7pPr>
              <a:defRPr sz="2400"/>
            </a:lvl7pPr>
            <a:lvl8pPr>
              <a:defRPr sz="2400"/>
            </a:lvl8pPr>
            <a:lvl9pPr>
              <a:defRPr sz="2400"/>
            </a:lvl9pPr>
          </a:lstStyle>
          <a:p>
            <a:pPr lvl="0"/>
            <a:r>
              <a:rPr lang="fi-FI" smtClean="0"/>
              <a:t>Muokkaa tekstin perustyylejä napsauttamalla</a:t>
            </a:r>
          </a:p>
          <a:p>
            <a:pPr lvl="1"/>
            <a:r>
              <a:rPr lang="fi-FI" smtClean="0"/>
              <a:t>toinen taso</a:t>
            </a:r>
          </a:p>
          <a:p>
            <a:pPr lvl="2"/>
            <a:r>
              <a:rPr lang="fi-FI" smtClean="0"/>
              <a:t>kolmas taso</a:t>
            </a:r>
          </a:p>
          <a:p>
            <a:pPr lvl="3"/>
            <a:r>
              <a:rPr lang="fi-FI" smtClean="0"/>
              <a:t>neljäs taso</a:t>
            </a:r>
          </a:p>
          <a:p>
            <a:pPr lvl="4"/>
            <a:r>
              <a:rPr lang="fi-FI" smtClean="0"/>
              <a:t>viides taso</a:t>
            </a:r>
            <a:endParaRPr lang="fi-FI"/>
          </a:p>
        </p:txBody>
      </p:sp>
      <p:sp>
        <p:nvSpPr>
          <p:cNvPr id="4" name="Sisällön paikkamerkki 3"/>
          <p:cNvSpPr>
            <a:spLocks noGrp="1"/>
          </p:cNvSpPr>
          <p:nvPr>
            <p:ph sz="half" idx="2"/>
          </p:nvPr>
        </p:nvSpPr>
        <p:spPr>
          <a:xfrm>
            <a:off x="6507480" y="2240282"/>
            <a:ext cx="5654040" cy="6336348"/>
          </a:xfrm>
        </p:spPr>
        <p:txBody>
          <a:bodyPr/>
          <a:lstStyle>
            <a:lvl1pPr>
              <a:defRPr sz="3700"/>
            </a:lvl1pPr>
            <a:lvl2pPr>
              <a:defRPr sz="3200"/>
            </a:lvl2pPr>
            <a:lvl3pPr>
              <a:defRPr sz="2700"/>
            </a:lvl3pPr>
            <a:lvl4pPr>
              <a:defRPr sz="2400"/>
            </a:lvl4pPr>
            <a:lvl5pPr>
              <a:defRPr sz="2400"/>
            </a:lvl5pPr>
            <a:lvl6pPr>
              <a:defRPr sz="2400"/>
            </a:lvl6pPr>
            <a:lvl7pPr>
              <a:defRPr sz="2400"/>
            </a:lvl7pPr>
            <a:lvl8pPr>
              <a:defRPr sz="2400"/>
            </a:lvl8pPr>
            <a:lvl9pPr>
              <a:defRPr sz="2400"/>
            </a:lvl9pPr>
          </a:lstStyle>
          <a:p>
            <a:pPr lvl="0"/>
            <a:r>
              <a:rPr lang="fi-FI" smtClean="0"/>
              <a:t>Muokkaa tekstin perustyylejä napsauttamalla</a:t>
            </a:r>
          </a:p>
          <a:p>
            <a:pPr lvl="1"/>
            <a:r>
              <a:rPr lang="fi-FI" smtClean="0"/>
              <a:t>toinen taso</a:t>
            </a:r>
          </a:p>
          <a:p>
            <a:pPr lvl="2"/>
            <a:r>
              <a:rPr lang="fi-FI" smtClean="0"/>
              <a:t>kolmas taso</a:t>
            </a:r>
          </a:p>
          <a:p>
            <a:pPr lvl="3"/>
            <a:r>
              <a:rPr lang="fi-FI" smtClean="0"/>
              <a:t>neljäs taso</a:t>
            </a:r>
          </a:p>
          <a:p>
            <a:pPr lvl="4"/>
            <a:r>
              <a:rPr lang="fi-FI" smtClean="0"/>
              <a:t>viides taso</a:t>
            </a:r>
            <a:endParaRPr lang="fi-FI"/>
          </a:p>
        </p:txBody>
      </p:sp>
      <p:sp>
        <p:nvSpPr>
          <p:cNvPr id="5" name="Päivämäärän paikkamerkki 4"/>
          <p:cNvSpPr>
            <a:spLocks noGrp="1"/>
          </p:cNvSpPr>
          <p:nvPr>
            <p:ph type="dt" sz="half" idx="10"/>
          </p:nvPr>
        </p:nvSpPr>
        <p:spPr/>
        <p:txBody>
          <a:bodyPr/>
          <a:lstStyle/>
          <a:p>
            <a:fld id="{06D3B1DE-CD58-694D-A38C-956D9B2CB4C8}" type="datetimeFigureOut">
              <a:rPr lang="fi-FI" smtClean="0"/>
              <a:t>14.9.15</a:t>
            </a:fld>
            <a:endParaRPr lang="fi-FI"/>
          </a:p>
        </p:txBody>
      </p:sp>
      <p:sp>
        <p:nvSpPr>
          <p:cNvPr id="6" name="Alatunnisteen paikkamerkki 5"/>
          <p:cNvSpPr>
            <a:spLocks noGrp="1"/>
          </p:cNvSpPr>
          <p:nvPr>
            <p:ph type="ftr" sz="quarter" idx="11"/>
          </p:nvPr>
        </p:nvSpPr>
        <p:spPr/>
        <p:txBody>
          <a:bodyPr/>
          <a:lstStyle/>
          <a:p>
            <a:endParaRPr lang="fi-FI"/>
          </a:p>
        </p:txBody>
      </p:sp>
      <p:sp>
        <p:nvSpPr>
          <p:cNvPr id="7" name="Dian numeron paikkamerkki 6"/>
          <p:cNvSpPr>
            <a:spLocks noGrp="1"/>
          </p:cNvSpPr>
          <p:nvPr>
            <p:ph type="sldNum" sz="quarter" idx="12"/>
          </p:nvPr>
        </p:nvSpPr>
        <p:spPr/>
        <p:txBody>
          <a:bodyPr/>
          <a:lstStyle/>
          <a:p>
            <a:fld id="{A1047228-C472-8940-9FFB-3E7BF68D95DA}" type="slidenum">
              <a:rPr lang="fi-FI" smtClean="0"/>
              <a:t>‹#›</a:t>
            </a:fld>
            <a:endParaRPr lang="fi-FI"/>
          </a:p>
        </p:txBody>
      </p:sp>
    </p:spTree>
    <p:extLst>
      <p:ext uri="{BB962C8B-B14F-4D97-AF65-F5344CB8AC3E}">
        <p14:creationId xmlns:p14="http://schemas.microsoft.com/office/powerpoint/2010/main" val="12222108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Vertailu">
    <p:spTree>
      <p:nvGrpSpPr>
        <p:cNvPr id="1" name=""/>
        <p:cNvGrpSpPr/>
        <p:nvPr/>
      </p:nvGrpSpPr>
      <p:grpSpPr>
        <a:xfrm>
          <a:off x="0" y="0"/>
          <a:ext cx="0" cy="0"/>
          <a:chOff x="0" y="0"/>
          <a:chExt cx="0" cy="0"/>
        </a:xfrm>
      </p:grpSpPr>
      <p:sp>
        <p:nvSpPr>
          <p:cNvPr id="2" name="Otsikko 1"/>
          <p:cNvSpPr>
            <a:spLocks noGrp="1"/>
          </p:cNvSpPr>
          <p:nvPr>
            <p:ph type="title"/>
          </p:nvPr>
        </p:nvSpPr>
        <p:spPr/>
        <p:txBody>
          <a:bodyPr/>
          <a:lstStyle>
            <a:lvl1pPr>
              <a:defRPr/>
            </a:lvl1pPr>
          </a:lstStyle>
          <a:p>
            <a:r>
              <a:rPr lang="fi-FI" smtClean="0"/>
              <a:t>Muokkaa perustyylejä naps.</a:t>
            </a:r>
            <a:endParaRPr lang="fi-FI"/>
          </a:p>
        </p:txBody>
      </p:sp>
      <p:sp>
        <p:nvSpPr>
          <p:cNvPr id="3" name="Tekstin paikkamerkki 2"/>
          <p:cNvSpPr>
            <a:spLocks noGrp="1"/>
          </p:cNvSpPr>
          <p:nvPr>
            <p:ph type="body" idx="1"/>
          </p:nvPr>
        </p:nvSpPr>
        <p:spPr>
          <a:xfrm>
            <a:off x="640080" y="2149158"/>
            <a:ext cx="5656263" cy="895667"/>
          </a:xfrm>
        </p:spPr>
        <p:txBody>
          <a:bodyPr anchor="b"/>
          <a:lstStyle>
            <a:lvl1pPr marL="0" indent="0">
              <a:buNone/>
              <a:defRPr sz="3200" b="1"/>
            </a:lvl1pPr>
            <a:lvl2pPr marL="610956" indent="0">
              <a:buNone/>
              <a:defRPr sz="2700" b="1"/>
            </a:lvl2pPr>
            <a:lvl3pPr marL="1221913" indent="0">
              <a:buNone/>
              <a:defRPr sz="2400" b="1"/>
            </a:lvl3pPr>
            <a:lvl4pPr marL="1832869" indent="0">
              <a:buNone/>
              <a:defRPr sz="2100" b="1"/>
            </a:lvl4pPr>
            <a:lvl5pPr marL="2443825" indent="0">
              <a:buNone/>
              <a:defRPr sz="2100" b="1"/>
            </a:lvl5pPr>
            <a:lvl6pPr marL="3054782" indent="0">
              <a:buNone/>
              <a:defRPr sz="2100" b="1"/>
            </a:lvl6pPr>
            <a:lvl7pPr marL="3665738" indent="0">
              <a:buNone/>
              <a:defRPr sz="2100" b="1"/>
            </a:lvl7pPr>
            <a:lvl8pPr marL="4276695" indent="0">
              <a:buNone/>
              <a:defRPr sz="2100" b="1"/>
            </a:lvl8pPr>
            <a:lvl9pPr marL="4887651" indent="0">
              <a:buNone/>
              <a:defRPr sz="2100" b="1"/>
            </a:lvl9pPr>
          </a:lstStyle>
          <a:p>
            <a:pPr lvl="0"/>
            <a:r>
              <a:rPr lang="fi-FI" smtClean="0"/>
              <a:t>Muokkaa tekstin perustyylejä napsauttamalla</a:t>
            </a:r>
          </a:p>
        </p:txBody>
      </p:sp>
      <p:sp>
        <p:nvSpPr>
          <p:cNvPr id="4" name="Sisällön paikkamerkki 3"/>
          <p:cNvSpPr>
            <a:spLocks noGrp="1"/>
          </p:cNvSpPr>
          <p:nvPr>
            <p:ph sz="half" idx="2"/>
          </p:nvPr>
        </p:nvSpPr>
        <p:spPr>
          <a:xfrm>
            <a:off x="640080" y="3044825"/>
            <a:ext cx="5656263" cy="5531803"/>
          </a:xfrm>
        </p:spPr>
        <p:txBody>
          <a:bodyPr/>
          <a:lstStyle>
            <a:lvl1pPr>
              <a:defRPr sz="3200"/>
            </a:lvl1pPr>
            <a:lvl2pPr>
              <a:defRPr sz="2700"/>
            </a:lvl2pPr>
            <a:lvl3pPr>
              <a:defRPr sz="2400"/>
            </a:lvl3pPr>
            <a:lvl4pPr>
              <a:defRPr sz="2100"/>
            </a:lvl4pPr>
            <a:lvl5pPr>
              <a:defRPr sz="2100"/>
            </a:lvl5pPr>
            <a:lvl6pPr>
              <a:defRPr sz="2100"/>
            </a:lvl6pPr>
            <a:lvl7pPr>
              <a:defRPr sz="2100"/>
            </a:lvl7pPr>
            <a:lvl8pPr>
              <a:defRPr sz="2100"/>
            </a:lvl8pPr>
            <a:lvl9pPr>
              <a:defRPr sz="2100"/>
            </a:lvl9pPr>
          </a:lstStyle>
          <a:p>
            <a:pPr lvl="0"/>
            <a:r>
              <a:rPr lang="fi-FI" smtClean="0"/>
              <a:t>Muokkaa tekstin perustyylejä napsauttamalla</a:t>
            </a:r>
          </a:p>
          <a:p>
            <a:pPr lvl="1"/>
            <a:r>
              <a:rPr lang="fi-FI" smtClean="0"/>
              <a:t>toinen taso</a:t>
            </a:r>
          </a:p>
          <a:p>
            <a:pPr lvl="2"/>
            <a:r>
              <a:rPr lang="fi-FI" smtClean="0"/>
              <a:t>kolmas taso</a:t>
            </a:r>
          </a:p>
          <a:p>
            <a:pPr lvl="3"/>
            <a:r>
              <a:rPr lang="fi-FI" smtClean="0"/>
              <a:t>neljäs taso</a:t>
            </a:r>
          </a:p>
          <a:p>
            <a:pPr lvl="4"/>
            <a:r>
              <a:rPr lang="fi-FI" smtClean="0"/>
              <a:t>viides taso</a:t>
            </a:r>
            <a:endParaRPr lang="fi-FI"/>
          </a:p>
        </p:txBody>
      </p:sp>
      <p:sp>
        <p:nvSpPr>
          <p:cNvPr id="5" name="Tekstin paikkamerkki 4"/>
          <p:cNvSpPr>
            <a:spLocks noGrp="1"/>
          </p:cNvSpPr>
          <p:nvPr>
            <p:ph type="body" sz="quarter" idx="3"/>
          </p:nvPr>
        </p:nvSpPr>
        <p:spPr>
          <a:xfrm>
            <a:off x="6503036" y="2149158"/>
            <a:ext cx="5658486" cy="895667"/>
          </a:xfrm>
        </p:spPr>
        <p:txBody>
          <a:bodyPr anchor="b"/>
          <a:lstStyle>
            <a:lvl1pPr marL="0" indent="0">
              <a:buNone/>
              <a:defRPr sz="3200" b="1"/>
            </a:lvl1pPr>
            <a:lvl2pPr marL="610956" indent="0">
              <a:buNone/>
              <a:defRPr sz="2700" b="1"/>
            </a:lvl2pPr>
            <a:lvl3pPr marL="1221913" indent="0">
              <a:buNone/>
              <a:defRPr sz="2400" b="1"/>
            </a:lvl3pPr>
            <a:lvl4pPr marL="1832869" indent="0">
              <a:buNone/>
              <a:defRPr sz="2100" b="1"/>
            </a:lvl4pPr>
            <a:lvl5pPr marL="2443825" indent="0">
              <a:buNone/>
              <a:defRPr sz="2100" b="1"/>
            </a:lvl5pPr>
            <a:lvl6pPr marL="3054782" indent="0">
              <a:buNone/>
              <a:defRPr sz="2100" b="1"/>
            </a:lvl6pPr>
            <a:lvl7pPr marL="3665738" indent="0">
              <a:buNone/>
              <a:defRPr sz="2100" b="1"/>
            </a:lvl7pPr>
            <a:lvl8pPr marL="4276695" indent="0">
              <a:buNone/>
              <a:defRPr sz="2100" b="1"/>
            </a:lvl8pPr>
            <a:lvl9pPr marL="4887651" indent="0">
              <a:buNone/>
              <a:defRPr sz="2100" b="1"/>
            </a:lvl9pPr>
          </a:lstStyle>
          <a:p>
            <a:pPr lvl="0"/>
            <a:r>
              <a:rPr lang="fi-FI" smtClean="0"/>
              <a:t>Muokkaa tekstin perustyylejä napsauttamalla</a:t>
            </a:r>
          </a:p>
        </p:txBody>
      </p:sp>
      <p:sp>
        <p:nvSpPr>
          <p:cNvPr id="6" name="Sisällön paikkamerkki 5"/>
          <p:cNvSpPr>
            <a:spLocks noGrp="1"/>
          </p:cNvSpPr>
          <p:nvPr>
            <p:ph sz="quarter" idx="4"/>
          </p:nvPr>
        </p:nvSpPr>
        <p:spPr>
          <a:xfrm>
            <a:off x="6503036" y="3044825"/>
            <a:ext cx="5658486" cy="5531803"/>
          </a:xfrm>
        </p:spPr>
        <p:txBody>
          <a:bodyPr/>
          <a:lstStyle>
            <a:lvl1pPr>
              <a:defRPr sz="3200"/>
            </a:lvl1pPr>
            <a:lvl2pPr>
              <a:defRPr sz="2700"/>
            </a:lvl2pPr>
            <a:lvl3pPr>
              <a:defRPr sz="2400"/>
            </a:lvl3pPr>
            <a:lvl4pPr>
              <a:defRPr sz="2100"/>
            </a:lvl4pPr>
            <a:lvl5pPr>
              <a:defRPr sz="2100"/>
            </a:lvl5pPr>
            <a:lvl6pPr>
              <a:defRPr sz="2100"/>
            </a:lvl6pPr>
            <a:lvl7pPr>
              <a:defRPr sz="2100"/>
            </a:lvl7pPr>
            <a:lvl8pPr>
              <a:defRPr sz="2100"/>
            </a:lvl8pPr>
            <a:lvl9pPr>
              <a:defRPr sz="2100"/>
            </a:lvl9pPr>
          </a:lstStyle>
          <a:p>
            <a:pPr lvl="0"/>
            <a:r>
              <a:rPr lang="fi-FI" smtClean="0"/>
              <a:t>Muokkaa tekstin perustyylejä napsauttamalla</a:t>
            </a:r>
          </a:p>
          <a:p>
            <a:pPr lvl="1"/>
            <a:r>
              <a:rPr lang="fi-FI" smtClean="0"/>
              <a:t>toinen taso</a:t>
            </a:r>
          </a:p>
          <a:p>
            <a:pPr lvl="2"/>
            <a:r>
              <a:rPr lang="fi-FI" smtClean="0"/>
              <a:t>kolmas taso</a:t>
            </a:r>
          </a:p>
          <a:p>
            <a:pPr lvl="3"/>
            <a:r>
              <a:rPr lang="fi-FI" smtClean="0"/>
              <a:t>neljäs taso</a:t>
            </a:r>
          </a:p>
          <a:p>
            <a:pPr lvl="4"/>
            <a:r>
              <a:rPr lang="fi-FI" smtClean="0"/>
              <a:t>viides taso</a:t>
            </a:r>
            <a:endParaRPr lang="fi-FI"/>
          </a:p>
        </p:txBody>
      </p:sp>
      <p:sp>
        <p:nvSpPr>
          <p:cNvPr id="7" name="Päivämäärän paikkamerkki 6"/>
          <p:cNvSpPr>
            <a:spLocks noGrp="1"/>
          </p:cNvSpPr>
          <p:nvPr>
            <p:ph type="dt" sz="half" idx="10"/>
          </p:nvPr>
        </p:nvSpPr>
        <p:spPr/>
        <p:txBody>
          <a:bodyPr/>
          <a:lstStyle/>
          <a:p>
            <a:fld id="{06D3B1DE-CD58-694D-A38C-956D9B2CB4C8}" type="datetimeFigureOut">
              <a:rPr lang="fi-FI" smtClean="0"/>
              <a:t>14.9.15</a:t>
            </a:fld>
            <a:endParaRPr lang="fi-FI"/>
          </a:p>
        </p:txBody>
      </p:sp>
      <p:sp>
        <p:nvSpPr>
          <p:cNvPr id="8" name="Alatunnisteen paikkamerkki 7"/>
          <p:cNvSpPr>
            <a:spLocks noGrp="1"/>
          </p:cNvSpPr>
          <p:nvPr>
            <p:ph type="ftr" sz="quarter" idx="11"/>
          </p:nvPr>
        </p:nvSpPr>
        <p:spPr/>
        <p:txBody>
          <a:bodyPr/>
          <a:lstStyle/>
          <a:p>
            <a:endParaRPr lang="fi-FI"/>
          </a:p>
        </p:txBody>
      </p:sp>
      <p:sp>
        <p:nvSpPr>
          <p:cNvPr id="9" name="Dian numeron paikkamerkki 8"/>
          <p:cNvSpPr>
            <a:spLocks noGrp="1"/>
          </p:cNvSpPr>
          <p:nvPr>
            <p:ph type="sldNum" sz="quarter" idx="12"/>
          </p:nvPr>
        </p:nvSpPr>
        <p:spPr/>
        <p:txBody>
          <a:bodyPr/>
          <a:lstStyle/>
          <a:p>
            <a:fld id="{A1047228-C472-8940-9FFB-3E7BF68D95DA}" type="slidenum">
              <a:rPr lang="fi-FI" smtClean="0"/>
              <a:t>‹#›</a:t>
            </a:fld>
            <a:endParaRPr lang="fi-FI"/>
          </a:p>
        </p:txBody>
      </p:sp>
    </p:spTree>
    <p:extLst>
      <p:ext uri="{BB962C8B-B14F-4D97-AF65-F5344CB8AC3E}">
        <p14:creationId xmlns:p14="http://schemas.microsoft.com/office/powerpoint/2010/main" val="261177790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Vain otsikko">
    <p:spTree>
      <p:nvGrpSpPr>
        <p:cNvPr id="1" name=""/>
        <p:cNvGrpSpPr/>
        <p:nvPr/>
      </p:nvGrpSpPr>
      <p:grpSpPr>
        <a:xfrm>
          <a:off x="0" y="0"/>
          <a:ext cx="0" cy="0"/>
          <a:chOff x="0" y="0"/>
          <a:chExt cx="0" cy="0"/>
        </a:xfrm>
      </p:grpSpPr>
      <p:sp>
        <p:nvSpPr>
          <p:cNvPr id="2" name="Otsikko 1"/>
          <p:cNvSpPr>
            <a:spLocks noGrp="1"/>
          </p:cNvSpPr>
          <p:nvPr>
            <p:ph type="title"/>
          </p:nvPr>
        </p:nvSpPr>
        <p:spPr/>
        <p:txBody>
          <a:bodyPr/>
          <a:lstStyle/>
          <a:p>
            <a:r>
              <a:rPr lang="fi-FI" smtClean="0"/>
              <a:t>Muokkaa perustyylejä naps.</a:t>
            </a:r>
            <a:endParaRPr lang="fi-FI"/>
          </a:p>
        </p:txBody>
      </p:sp>
      <p:sp>
        <p:nvSpPr>
          <p:cNvPr id="3" name="Päivämäärän paikkamerkki 2"/>
          <p:cNvSpPr>
            <a:spLocks noGrp="1"/>
          </p:cNvSpPr>
          <p:nvPr>
            <p:ph type="dt" sz="half" idx="10"/>
          </p:nvPr>
        </p:nvSpPr>
        <p:spPr/>
        <p:txBody>
          <a:bodyPr/>
          <a:lstStyle/>
          <a:p>
            <a:fld id="{06D3B1DE-CD58-694D-A38C-956D9B2CB4C8}" type="datetimeFigureOut">
              <a:rPr lang="fi-FI" smtClean="0"/>
              <a:t>14.9.15</a:t>
            </a:fld>
            <a:endParaRPr lang="fi-FI"/>
          </a:p>
        </p:txBody>
      </p:sp>
      <p:sp>
        <p:nvSpPr>
          <p:cNvPr id="4" name="Alatunnisteen paikkamerkki 3"/>
          <p:cNvSpPr>
            <a:spLocks noGrp="1"/>
          </p:cNvSpPr>
          <p:nvPr>
            <p:ph type="ftr" sz="quarter" idx="11"/>
          </p:nvPr>
        </p:nvSpPr>
        <p:spPr/>
        <p:txBody>
          <a:bodyPr/>
          <a:lstStyle/>
          <a:p>
            <a:endParaRPr lang="fi-FI"/>
          </a:p>
        </p:txBody>
      </p:sp>
      <p:sp>
        <p:nvSpPr>
          <p:cNvPr id="5" name="Dian numeron paikkamerkki 4"/>
          <p:cNvSpPr>
            <a:spLocks noGrp="1"/>
          </p:cNvSpPr>
          <p:nvPr>
            <p:ph type="sldNum" sz="quarter" idx="12"/>
          </p:nvPr>
        </p:nvSpPr>
        <p:spPr/>
        <p:txBody>
          <a:bodyPr/>
          <a:lstStyle/>
          <a:p>
            <a:fld id="{A1047228-C472-8940-9FFB-3E7BF68D95DA}" type="slidenum">
              <a:rPr lang="fi-FI" smtClean="0"/>
              <a:t>‹#›</a:t>
            </a:fld>
            <a:endParaRPr lang="fi-FI"/>
          </a:p>
        </p:txBody>
      </p:sp>
    </p:spTree>
    <p:extLst>
      <p:ext uri="{BB962C8B-B14F-4D97-AF65-F5344CB8AC3E}">
        <p14:creationId xmlns:p14="http://schemas.microsoft.com/office/powerpoint/2010/main" val="357088761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Tyhjä">
    <p:spTree>
      <p:nvGrpSpPr>
        <p:cNvPr id="1" name=""/>
        <p:cNvGrpSpPr/>
        <p:nvPr/>
      </p:nvGrpSpPr>
      <p:grpSpPr>
        <a:xfrm>
          <a:off x="0" y="0"/>
          <a:ext cx="0" cy="0"/>
          <a:chOff x="0" y="0"/>
          <a:chExt cx="0" cy="0"/>
        </a:xfrm>
      </p:grpSpPr>
      <p:sp>
        <p:nvSpPr>
          <p:cNvPr id="2" name="Päivämäärän paikkamerkki 1"/>
          <p:cNvSpPr>
            <a:spLocks noGrp="1"/>
          </p:cNvSpPr>
          <p:nvPr>
            <p:ph type="dt" sz="half" idx="10"/>
          </p:nvPr>
        </p:nvSpPr>
        <p:spPr/>
        <p:txBody>
          <a:bodyPr/>
          <a:lstStyle/>
          <a:p>
            <a:fld id="{06D3B1DE-CD58-694D-A38C-956D9B2CB4C8}" type="datetimeFigureOut">
              <a:rPr lang="fi-FI" smtClean="0"/>
              <a:t>14.9.15</a:t>
            </a:fld>
            <a:endParaRPr lang="fi-FI"/>
          </a:p>
        </p:txBody>
      </p:sp>
      <p:sp>
        <p:nvSpPr>
          <p:cNvPr id="3" name="Alatunnisteen paikkamerkki 2"/>
          <p:cNvSpPr>
            <a:spLocks noGrp="1"/>
          </p:cNvSpPr>
          <p:nvPr>
            <p:ph type="ftr" sz="quarter" idx="11"/>
          </p:nvPr>
        </p:nvSpPr>
        <p:spPr/>
        <p:txBody>
          <a:bodyPr/>
          <a:lstStyle/>
          <a:p>
            <a:endParaRPr lang="fi-FI"/>
          </a:p>
        </p:txBody>
      </p:sp>
      <p:sp>
        <p:nvSpPr>
          <p:cNvPr id="4" name="Dian numeron paikkamerkki 3"/>
          <p:cNvSpPr>
            <a:spLocks noGrp="1"/>
          </p:cNvSpPr>
          <p:nvPr>
            <p:ph type="sldNum" sz="quarter" idx="12"/>
          </p:nvPr>
        </p:nvSpPr>
        <p:spPr/>
        <p:txBody>
          <a:bodyPr/>
          <a:lstStyle/>
          <a:p>
            <a:fld id="{A1047228-C472-8940-9FFB-3E7BF68D95DA}" type="slidenum">
              <a:rPr lang="fi-FI" smtClean="0"/>
              <a:t>‹#›</a:t>
            </a:fld>
            <a:endParaRPr lang="fi-FI"/>
          </a:p>
        </p:txBody>
      </p:sp>
    </p:spTree>
    <p:extLst>
      <p:ext uri="{BB962C8B-B14F-4D97-AF65-F5344CB8AC3E}">
        <p14:creationId xmlns:p14="http://schemas.microsoft.com/office/powerpoint/2010/main" val="205133596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Otsikollinen sisältö">
    <p:spTree>
      <p:nvGrpSpPr>
        <p:cNvPr id="1" name=""/>
        <p:cNvGrpSpPr/>
        <p:nvPr/>
      </p:nvGrpSpPr>
      <p:grpSpPr>
        <a:xfrm>
          <a:off x="0" y="0"/>
          <a:ext cx="0" cy="0"/>
          <a:chOff x="0" y="0"/>
          <a:chExt cx="0" cy="0"/>
        </a:xfrm>
      </p:grpSpPr>
      <p:sp>
        <p:nvSpPr>
          <p:cNvPr id="2" name="Otsikko 1"/>
          <p:cNvSpPr>
            <a:spLocks noGrp="1"/>
          </p:cNvSpPr>
          <p:nvPr>
            <p:ph type="title"/>
          </p:nvPr>
        </p:nvSpPr>
        <p:spPr>
          <a:xfrm>
            <a:off x="640080" y="382270"/>
            <a:ext cx="4211639" cy="1626870"/>
          </a:xfrm>
        </p:spPr>
        <p:txBody>
          <a:bodyPr anchor="b"/>
          <a:lstStyle>
            <a:lvl1pPr algn="l">
              <a:defRPr sz="2700" b="1"/>
            </a:lvl1pPr>
          </a:lstStyle>
          <a:p>
            <a:r>
              <a:rPr lang="fi-FI" smtClean="0"/>
              <a:t>Muokkaa perustyylejä naps.</a:t>
            </a:r>
            <a:endParaRPr lang="fi-FI"/>
          </a:p>
        </p:txBody>
      </p:sp>
      <p:sp>
        <p:nvSpPr>
          <p:cNvPr id="3" name="Sisällön paikkamerkki 2"/>
          <p:cNvSpPr>
            <a:spLocks noGrp="1"/>
          </p:cNvSpPr>
          <p:nvPr>
            <p:ph idx="1"/>
          </p:nvPr>
        </p:nvSpPr>
        <p:spPr>
          <a:xfrm>
            <a:off x="5005071" y="382272"/>
            <a:ext cx="7156450" cy="8194358"/>
          </a:xfrm>
        </p:spPr>
        <p:txBody>
          <a:bodyPr/>
          <a:lstStyle>
            <a:lvl1pPr>
              <a:defRPr sz="4300"/>
            </a:lvl1pPr>
            <a:lvl2pPr>
              <a:defRPr sz="3700"/>
            </a:lvl2pPr>
            <a:lvl3pPr>
              <a:defRPr sz="3200"/>
            </a:lvl3pPr>
            <a:lvl4pPr>
              <a:defRPr sz="2700"/>
            </a:lvl4pPr>
            <a:lvl5pPr>
              <a:defRPr sz="2700"/>
            </a:lvl5pPr>
            <a:lvl6pPr>
              <a:defRPr sz="2700"/>
            </a:lvl6pPr>
            <a:lvl7pPr>
              <a:defRPr sz="2700"/>
            </a:lvl7pPr>
            <a:lvl8pPr>
              <a:defRPr sz="2700"/>
            </a:lvl8pPr>
            <a:lvl9pPr>
              <a:defRPr sz="2700"/>
            </a:lvl9pPr>
          </a:lstStyle>
          <a:p>
            <a:pPr lvl="0"/>
            <a:r>
              <a:rPr lang="fi-FI" smtClean="0"/>
              <a:t>Muokkaa tekstin perustyylejä napsauttamalla</a:t>
            </a:r>
          </a:p>
          <a:p>
            <a:pPr lvl="1"/>
            <a:r>
              <a:rPr lang="fi-FI" smtClean="0"/>
              <a:t>toinen taso</a:t>
            </a:r>
          </a:p>
          <a:p>
            <a:pPr lvl="2"/>
            <a:r>
              <a:rPr lang="fi-FI" smtClean="0"/>
              <a:t>kolmas taso</a:t>
            </a:r>
          </a:p>
          <a:p>
            <a:pPr lvl="3"/>
            <a:r>
              <a:rPr lang="fi-FI" smtClean="0"/>
              <a:t>neljäs taso</a:t>
            </a:r>
          </a:p>
          <a:p>
            <a:pPr lvl="4"/>
            <a:r>
              <a:rPr lang="fi-FI" smtClean="0"/>
              <a:t>viides taso</a:t>
            </a:r>
            <a:endParaRPr lang="fi-FI"/>
          </a:p>
        </p:txBody>
      </p:sp>
      <p:sp>
        <p:nvSpPr>
          <p:cNvPr id="4" name="Tekstin paikkamerkki 3"/>
          <p:cNvSpPr>
            <a:spLocks noGrp="1"/>
          </p:cNvSpPr>
          <p:nvPr>
            <p:ph type="body" sz="half" idx="2"/>
          </p:nvPr>
        </p:nvSpPr>
        <p:spPr>
          <a:xfrm>
            <a:off x="640080" y="2009142"/>
            <a:ext cx="4211639" cy="6567488"/>
          </a:xfrm>
        </p:spPr>
        <p:txBody>
          <a:bodyPr/>
          <a:lstStyle>
            <a:lvl1pPr marL="0" indent="0">
              <a:buNone/>
              <a:defRPr sz="1900"/>
            </a:lvl1pPr>
            <a:lvl2pPr marL="610956" indent="0">
              <a:buNone/>
              <a:defRPr sz="1600"/>
            </a:lvl2pPr>
            <a:lvl3pPr marL="1221913" indent="0">
              <a:buNone/>
              <a:defRPr sz="1300"/>
            </a:lvl3pPr>
            <a:lvl4pPr marL="1832869" indent="0">
              <a:buNone/>
              <a:defRPr sz="1200"/>
            </a:lvl4pPr>
            <a:lvl5pPr marL="2443825" indent="0">
              <a:buNone/>
              <a:defRPr sz="1200"/>
            </a:lvl5pPr>
            <a:lvl6pPr marL="3054782" indent="0">
              <a:buNone/>
              <a:defRPr sz="1200"/>
            </a:lvl6pPr>
            <a:lvl7pPr marL="3665738" indent="0">
              <a:buNone/>
              <a:defRPr sz="1200"/>
            </a:lvl7pPr>
            <a:lvl8pPr marL="4276695" indent="0">
              <a:buNone/>
              <a:defRPr sz="1200"/>
            </a:lvl8pPr>
            <a:lvl9pPr marL="4887651" indent="0">
              <a:buNone/>
              <a:defRPr sz="1200"/>
            </a:lvl9pPr>
          </a:lstStyle>
          <a:p>
            <a:pPr lvl="0"/>
            <a:r>
              <a:rPr lang="fi-FI" smtClean="0"/>
              <a:t>Muokkaa tekstin perustyylejä napsauttamalla</a:t>
            </a:r>
          </a:p>
        </p:txBody>
      </p:sp>
      <p:sp>
        <p:nvSpPr>
          <p:cNvPr id="5" name="Päivämäärän paikkamerkki 4"/>
          <p:cNvSpPr>
            <a:spLocks noGrp="1"/>
          </p:cNvSpPr>
          <p:nvPr>
            <p:ph type="dt" sz="half" idx="10"/>
          </p:nvPr>
        </p:nvSpPr>
        <p:spPr/>
        <p:txBody>
          <a:bodyPr/>
          <a:lstStyle/>
          <a:p>
            <a:fld id="{06D3B1DE-CD58-694D-A38C-956D9B2CB4C8}" type="datetimeFigureOut">
              <a:rPr lang="fi-FI" smtClean="0"/>
              <a:t>14.9.15</a:t>
            </a:fld>
            <a:endParaRPr lang="fi-FI"/>
          </a:p>
        </p:txBody>
      </p:sp>
      <p:sp>
        <p:nvSpPr>
          <p:cNvPr id="6" name="Alatunnisteen paikkamerkki 5"/>
          <p:cNvSpPr>
            <a:spLocks noGrp="1"/>
          </p:cNvSpPr>
          <p:nvPr>
            <p:ph type="ftr" sz="quarter" idx="11"/>
          </p:nvPr>
        </p:nvSpPr>
        <p:spPr/>
        <p:txBody>
          <a:bodyPr/>
          <a:lstStyle/>
          <a:p>
            <a:endParaRPr lang="fi-FI"/>
          </a:p>
        </p:txBody>
      </p:sp>
      <p:sp>
        <p:nvSpPr>
          <p:cNvPr id="7" name="Dian numeron paikkamerkki 6"/>
          <p:cNvSpPr>
            <a:spLocks noGrp="1"/>
          </p:cNvSpPr>
          <p:nvPr>
            <p:ph type="sldNum" sz="quarter" idx="12"/>
          </p:nvPr>
        </p:nvSpPr>
        <p:spPr/>
        <p:txBody>
          <a:bodyPr/>
          <a:lstStyle/>
          <a:p>
            <a:fld id="{A1047228-C472-8940-9FFB-3E7BF68D95DA}" type="slidenum">
              <a:rPr lang="fi-FI" smtClean="0"/>
              <a:t>‹#›</a:t>
            </a:fld>
            <a:endParaRPr lang="fi-FI"/>
          </a:p>
        </p:txBody>
      </p:sp>
    </p:spTree>
    <p:extLst>
      <p:ext uri="{BB962C8B-B14F-4D97-AF65-F5344CB8AC3E}">
        <p14:creationId xmlns:p14="http://schemas.microsoft.com/office/powerpoint/2010/main" val="311591155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Otsikollinen kuva">
    <p:spTree>
      <p:nvGrpSpPr>
        <p:cNvPr id="1" name=""/>
        <p:cNvGrpSpPr/>
        <p:nvPr/>
      </p:nvGrpSpPr>
      <p:grpSpPr>
        <a:xfrm>
          <a:off x="0" y="0"/>
          <a:ext cx="0" cy="0"/>
          <a:chOff x="0" y="0"/>
          <a:chExt cx="0" cy="0"/>
        </a:xfrm>
      </p:grpSpPr>
      <p:sp>
        <p:nvSpPr>
          <p:cNvPr id="2" name="Otsikko 1"/>
          <p:cNvSpPr>
            <a:spLocks noGrp="1"/>
          </p:cNvSpPr>
          <p:nvPr>
            <p:ph type="title"/>
          </p:nvPr>
        </p:nvSpPr>
        <p:spPr>
          <a:xfrm>
            <a:off x="2509203" y="6720840"/>
            <a:ext cx="7680960" cy="793433"/>
          </a:xfrm>
        </p:spPr>
        <p:txBody>
          <a:bodyPr anchor="b"/>
          <a:lstStyle>
            <a:lvl1pPr algn="l">
              <a:defRPr sz="2700" b="1"/>
            </a:lvl1pPr>
          </a:lstStyle>
          <a:p>
            <a:r>
              <a:rPr lang="fi-FI" smtClean="0"/>
              <a:t>Muokkaa perustyylejä naps.</a:t>
            </a:r>
            <a:endParaRPr lang="fi-FI"/>
          </a:p>
        </p:txBody>
      </p:sp>
      <p:sp>
        <p:nvSpPr>
          <p:cNvPr id="3" name="Kuvan paikkamerkki 2"/>
          <p:cNvSpPr>
            <a:spLocks noGrp="1"/>
          </p:cNvSpPr>
          <p:nvPr>
            <p:ph type="pic" idx="1"/>
          </p:nvPr>
        </p:nvSpPr>
        <p:spPr>
          <a:xfrm>
            <a:off x="2509203" y="857885"/>
            <a:ext cx="7680960" cy="5760720"/>
          </a:xfrm>
        </p:spPr>
        <p:txBody>
          <a:bodyPr/>
          <a:lstStyle>
            <a:lvl1pPr marL="0" indent="0">
              <a:buNone/>
              <a:defRPr sz="4300"/>
            </a:lvl1pPr>
            <a:lvl2pPr marL="610956" indent="0">
              <a:buNone/>
              <a:defRPr sz="3700"/>
            </a:lvl2pPr>
            <a:lvl3pPr marL="1221913" indent="0">
              <a:buNone/>
              <a:defRPr sz="3200"/>
            </a:lvl3pPr>
            <a:lvl4pPr marL="1832869" indent="0">
              <a:buNone/>
              <a:defRPr sz="2700"/>
            </a:lvl4pPr>
            <a:lvl5pPr marL="2443825" indent="0">
              <a:buNone/>
              <a:defRPr sz="2700"/>
            </a:lvl5pPr>
            <a:lvl6pPr marL="3054782" indent="0">
              <a:buNone/>
              <a:defRPr sz="2700"/>
            </a:lvl6pPr>
            <a:lvl7pPr marL="3665738" indent="0">
              <a:buNone/>
              <a:defRPr sz="2700"/>
            </a:lvl7pPr>
            <a:lvl8pPr marL="4276695" indent="0">
              <a:buNone/>
              <a:defRPr sz="2700"/>
            </a:lvl8pPr>
            <a:lvl9pPr marL="4887651" indent="0">
              <a:buNone/>
              <a:defRPr sz="2700"/>
            </a:lvl9pPr>
          </a:lstStyle>
          <a:p>
            <a:endParaRPr lang="fi-FI"/>
          </a:p>
        </p:txBody>
      </p:sp>
      <p:sp>
        <p:nvSpPr>
          <p:cNvPr id="4" name="Tekstin paikkamerkki 3"/>
          <p:cNvSpPr>
            <a:spLocks noGrp="1"/>
          </p:cNvSpPr>
          <p:nvPr>
            <p:ph type="body" sz="half" idx="2"/>
          </p:nvPr>
        </p:nvSpPr>
        <p:spPr>
          <a:xfrm>
            <a:off x="2509203" y="7514273"/>
            <a:ext cx="7680960" cy="1126807"/>
          </a:xfrm>
        </p:spPr>
        <p:txBody>
          <a:bodyPr/>
          <a:lstStyle>
            <a:lvl1pPr marL="0" indent="0">
              <a:buNone/>
              <a:defRPr sz="1900"/>
            </a:lvl1pPr>
            <a:lvl2pPr marL="610956" indent="0">
              <a:buNone/>
              <a:defRPr sz="1600"/>
            </a:lvl2pPr>
            <a:lvl3pPr marL="1221913" indent="0">
              <a:buNone/>
              <a:defRPr sz="1300"/>
            </a:lvl3pPr>
            <a:lvl4pPr marL="1832869" indent="0">
              <a:buNone/>
              <a:defRPr sz="1200"/>
            </a:lvl4pPr>
            <a:lvl5pPr marL="2443825" indent="0">
              <a:buNone/>
              <a:defRPr sz="1200"/>
            </a:lvl5pPr>
            <a:lvl6pPr marL="3054782" indent="0">
              <a:buNone/>
              <a:defRPr sz="1200"/>
            </a:lvl6pPr>
            <a:lvl7pPr marL="3665738" indent="0">
              <a:buNone/>
              <a:defRPr sz="1200"/>
            </a:lvl7pPr>
            <a:lvl8pPr marL="4276695" indent="0">
              <a:buNone/>
              <a:defRPr sz="1200"/>
            </a:lvl8pPr>
            <a:lvl9pPr marL="4887651" indent="0">
              <a:buNone/>
              <a:defRPr sz="1200"/>
            </a:lvl9pPr>
          </a:lstStyle>
          <a:p>
            <a:pPr lvl="0"/>
            <a:r>
              <a:rPr lang="fi-FI" smtClean="0"/>
              <a:t>Muokkaa tekstin perustyylejä napsauttamalla</a:t>
            </a:r>
          </a:p>
        </p:txBody>
      </p:sp>
      <p:sp>
        <p:nvSpPr>
          <p:cNvPr id="5" name="Päivämäärän paikkamerkki 4"/>
          <p:cNvSpPr>
            <a:spLocks noGrp="1"/>
          </p:cNvSpPr>
          <p:nvPr>
            <p:ph type="dt" sz="half" idx="10"/>
          </p:nvPr>
        </p:nvSpPr>
        <p:spPr/>
        <p:txBody>
          <a:bodyPr/>
          <a:lstStyle/>
          <a:p>
            <a:fld id="{06D3B1DE-CD58-694D-A38C-956D9B2CB4C8}" type="datetimeFigureOut">
              <a:rPr lang="fi-FI" smtClean="0"/>
              <a:t>14.9.15</a:t>
            </a:fld>
            <a:endParaRPr lang="fi-FI"/>
          </a:p>
        </p:txBody>
      </p:sp>
      <p:sp>
        <p:nvSpPr>
          <p:cNvPr id="6" name="Alatunnisteen paikkamerkki 5"/>
          <p:cNvSpPr>
            <a:spLocks noGrp="1"/>
          </p:cNvSpPr>
          <p:nvPr>
            <p:ph type="ftr" sz="quarter" idx="11"/>
          </p:nvPr>
        </p:nvSpPr>
        <p:spPr/>
        <p:txBody>
          <a:bodyPr/>
          <a:lstStyle/>
          <a:p>
            <a:endParaRPr lang="fi-FI"/>
          </a:p>
        </p:txBody>
      </p:sp>
      <p:sp>
        <p:nvSpPr>
          <p:cNvPr id="7" name="Dian numeron paikkamerkki 6"/>
          <p:cNvSpPr>
            <a:spLocks noGrp="1"/>
          </p:cNvSpPr>
          <p:nvPr>
            <p:ph type="sldNum" sz="quarter" idx="12"/>
          </p:nvPr>
        </p:nvSpPr>
        <p:spPr/>
        <p:txBody>
          <a:bodyPr/>
          <a:lstStyle/>
          <a:p>
            <a:fld id="{A1047228-C472-8940-9FFB-3E7BF68D95DA}" type="slidenum">
              <a:rPr lang="fi-FI" smtClean="0"/>
              <a:t>‹#›</a:t>
            </a:fld>
            <a:endParaRPr lang="fi-FI"/>
          </a:p>
        </p:txBody>
      </p:sp>
    </p:spTree>
    <p:extLst>
      <p:ext uri="{BB962C8B-B14F-4D97-AF65-F5344CB8AC3E}">
        <p14:creationId xmlns:p14="http://schemas.microsoft.com/office/powerpoint/2010/main" val="33358346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Otsikko ja pystysuora teksti">
    <p:spTree>
      <p:nvGrpSpPr>
        <p:cNvPr id="1" name=""/>
        <p:cNvGrpSpPr/>
        <p:nvPr/>
      </p:nvGrpSpPr>
      <p:grpSpPr>
        <a:xfrm>
          <a:off x="0" y="0"/>
          <a:ext cx="0" cy="0"/>
          <a:chOff x="0" y="0"/>
          <a:chExt cx="0" cy="0"/>
        </a:xfrm>
      </p:grpSpPr>
      <p:sp>
        <p:nvSpPr>
          <p:cNvPr id="2" name="Otsikko 1"/>
          <p:cNvSpPr>
            <a:spLocks noGrp="1"/>
          </p:cNvSpPr>
          <p:nvPr>
            <p:ph type="title"/>
          </p:nvPr>
        </p:nvSpPr>
        <p:spPr/>
        <p:txBody>
          <a:bodyPr/>
          <a:lstStyle/>
          <a:p>
            <a:r>
              <a:rPr lang="fi-FI" smtClean="0"/>
              <a:t>Muokkaa perustyylejä naps.</a:t>
            </a:r>
            <a:endParaRPr lang="fi-FI"/>
          </a:p>
        </p:txBody>
      </p:sp>
      <p:sp>
        <p:nvSpPr>
          <p:cNvPr id="3" name="Pystysuoran tekstin paikkamerkki 2"/>
          <p:cNvSpPr>
            <a:spLocks noGrp="1"/>
          </p:cNvSpPr>
          <p:nvPr>
            <p:ph type="body" orient="vert" idx="1"/>
          </p:nvPr>
        </p:nvSpPr>
        <p:spPr/>
        <p:txBody>
          <a:bodyPr vert="eaVert"/>
          <a:lstStyle/>
          <a:p>
            <a:pPr lvl="0"/>
            <a:r>
              <a:rPr lang="fi-FI" smtClean="0"/>
              <a:t>Muokkaa tekstin perustyylejä napsauttamalla</a:t>
            </a:r>
          </a:p>
          <a:p>
            <a:pPr lvl="1"/>
            <a:r>
              <a:rPr lang="fi-FI" smtClean="0"/>
              <a:t>toinen taso</a:t>
            </a:r>
          </a:p>
          <a:p>
            <a:pPr lvl="2"/>
            <a:r>
              <a:rPr lang="fi-FI" smtClean="0"/>
              <a:t>kolmas taso</a:t>
            </a:r>
          </a:p>
          <a:p>
            <a:pPr lvl="3"/>
            <a:r>
              <a:rPr lang="fi-FI" smtClean="0"/>
              <a:t>neljäs taso</a:t>
            </a:r>
          </a:p>
          <a:p>
            <a:pPr lvl="4"/>
            <a:r>
              <a:rPr lang="fi-FI" smtClean="0"/>
              <a:t>viides taso</a:t>
            </a:r>
            <a:endParaRPr lang="fi-FI"/>
          </a:p>
        </p:txBody>
      </p:sp>
      <p:sp>
        <p:nvSpPr>
          <p:cNvPr id="4" name="Päivämäärän paikkamerkki 3"/>
          <p:cNvSpPr>
            <a:spLocks noGrp="1"/>
          </p:cNvSpPr>
          <p:nvPr>
            <p:ph type="dt" sz="half" idx="10"/>
          </p:nvPr>
        </p:nvSpPr>
        <p:spPr/>
        <p:txBody>
          <a:bodyPr/>
          <a:lstStyle/>
          <a:p>
            <a:fld id="{06D3B1DE-CD58-694D-A38C-956D9B2CB4C8}" type="datetimeFigureOut">
              <a:rPr lang="fi-FI" smtClean="0"/>
              <a:t>14.9.15</a:t>
            </a:fld>
            <a:endParaRPr lang="fi-FI"/>
          </a:p>
        </p:txBody>
      </p:sp>
      <p:sp>
        <p:nvSpPr>
          <p:cNvPr id="5" name="Alatunnisteen paikkamerkki 4"/>
          <p:cNvSpPr>
            <a:spLocks noGrp="1"/>
          </p:cNvSpPr>
          <p:nvPr>
            <p:ph type="ftr" sz="quarter" idx="11"/>
          </p:nvPr>
        </p:nvSpPr>
        <p:spPr/>
        <p:txBody>
          <a:bodyPr/>
          <a:lstStyle/>
          <a:p>
            <a:endParaRPr lang="fi-FI"/>
          </a:p>
        </p:txBody>
      </p:sp>
      <p:sp>
        <p:nvSpPr>
          <p:cNvPr id="6" name="Dian numeron paikkamerkki 5"/>
          <p:cNvSpPr>
            <a:spLocks noGrp="1"/>
          </p:cNvSpPr>
          <p:nvPr>
            <p:ph type="sldNum" sz="quarter" idx="12"/>
          </p:nvPr>
        </p:nvSpPr>
        <p:spPr/>
        <p:txBody>
          <a:bodyPr/>
          <a:lstStyle/>
          <a:p>
            <a:fld id="{A1047228-C472-8940-9FFB-3E7BF68D95DA}" type="slidenum">
              <a:rPr lang="fi-FI" smtClean="0"/>
              <a:t>‹#›</a:t>
            </a:fld>
            <a:endParaRPr lang="fi-FI"/>
          </a:p>
        </p:txBody>
      </p:sp>
    </p:spTree>
    <p:extLst>
      <p:ext uri="{BB962C8B-B14F-4D97-AF65-F5344CB8AC3E}">
        <p14:creationId xmlns:p14="http://schemas.microsoft.com/office/powerpoint/2010/main" val="62961404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Pystysuora otsikko ja teksti">
    <p:spTree>
      <p:nvGrpSpPr>
        <p:cNvPr id="1" name=""/>
        <p:cNvGrpSpPr/>
        <p:nvPr/>
      </p:nvGrpSpPr>
      <p:grpSpPr>
        <a:xfrm>
          <a:off x="0" y="0"/>
          <a:ext cx="0" cy="0"/>
          <a:chOff x="0" y="0"/>
          <a:chExt cx="0" cy="0"/>
        </a:xfrm>
      </p:grpSpPr>
      <p:sp>
        <p:nvSpPr>
          <p:cNvPr id="2" name="Pystysuuntainen otsikko 1"/>
          <p:cNvSpPr>
            <a:spLocks noGrp="1"/>
          </p:cNvSpPr>
          <p:nvPr>
            <p:ph type="title" orient="vert"/>
          </p:nvPr>
        </p:nvSpPr>
        <p:spPr>
          <a:xfrm>
            <a:off x="9281160" y="384495"/>
            <a:ext cx="2880360" cy="8192135"/>
          </a:xfrm>
        </p:spPr>
        <p:txBody>
          <a:bodyPr vert="eaVert"/>
          <a:lstStyle/>
          <a:p>
            <a:r>
              <a:rPr lang="fi-FI" smtClean="0"/>
              <a:t>Muokkaa perustyylejä naps.</a:t>
            </a:r>
            <a:endParaRPr lang="fi-FI"/>
          </a:p>
        </p:txBody>
      </p:sp>
      <p:sp>
        <p:nvSpPr>
          <p:cNvPr id="3" name="Pystysuoran tekstin paikkamerkki 2"/>
          <p:cNvSpPr>
            <a:spLocks noGrp="1"/>
          </p:cNvSpPr>
          <p:nvPr>
            <p:ph type="body" orient="vert" idx="1"/>
          </p:nvPr>
        </p:nvSpPr>
        <p:spPr>
          <a:xfrm>
            <a:off x="640080" y="384495"/>
            <a:ext cx="8427720" cy="8192135"/>
          </a:xfrm>
        </p:spPr>
        <p:txBody>
          <a:bodyPr vert="eaVert"/>
          <a:lstStyle/>
          <a:p>
            <a:pPr lvl="0"/>
            <a:r>
              <a:rPr lang="fi-FI" smtClean="0"/>
              <a:t>Muokkaa tekstin perustyylejä napsauttamalla</a:t>
            </a:r>
          </a:p>
          <a:p>
            <a:pPr lvl="1"/>
            <a:r>
              <a:rPr lang="fi-FI" smtClean="0"/>
              <a:t>toinen taso</a:t>
            </a:r>
          </a:p>
          <a:p>
            <a:pPr lvl="2"/>
            <a:r>
              <a:rPr lang="fi-FI" smtClean="0"/>
              <a:t>kolmas taso</a:t>
            </a:r>
          </a:p>
          <a:p>
            <a:pPr lvl="3"/>
            <a:r>
              <a:rPr lang="fi-FI" smtClean="0"/>
              <a:t>neljäs taso</a:t>
            </a:r>
          </a:p>
          <a:p>
            <a:pPr lvl="4"/>
            <a:r>
              <a:rPr lang="fi-FI" smtClean="0"/>
              <a:t>viides taso</a:t>
            </a:r>
            <a:endParaRPr lang="fi-FI"/>
          </a:p>
        </p:txBody>
      </p:sp>
      <p:sp>
        <p:nvSpPr>
          <p:cNvPr id="4" name="Päivämäärän paikkamerkki 3"/>
          <p:cNvSpPr>
            <a:spLocks noGrp="1"/>
          </p:cNvSpPr>
          <p:nvPr>
            <p:ph type="dt" sz="half" idx="10"/>
          </p:nvPr>
        </p:nvSpPr>
        <p:spPr/>
        <p:txBody>
          <a:bodyPr/>
          <a:lstStyle/>
          <a:p>
            <a:fld id="{06D3B1DE-CD58-694D-A38C-956D9B2CB4C8}" type="datetimeFigureOut">
              <a:rPr lang="fi-FI" smtClean="0"/>
              <a:t>14.9.15</a:t>
            </a:fld>
            <a:endParaRPr lang="fi-FI"/>
          </a:p>
        </p:txBody>
      </p:sp>
      <p:sp>
        <p:nvSpPr>
          <p:cNvPr id="5" name="Alatunnisteen paikkamerkki 4"/>
          <p:cNvSpPr>
            <a:spLocks noGrp="1"/>
          </p:cNvSpPr>
          <p:nvPr>
            <p:ph type="ftr" sz="quarter" idx="11"/>
          </p:nvPr>
        </p:nvSpPr>
        <p:spPr/>
        <p:txBody>
          <a:bodyPr/>
          <a:lstStyle/>
          <a:p>
            <a:endParaRPr lang="fi-FI"/>
          </a:p>
        </p:txBody>
      </p:sp>
      <p:sp>
        <p:nvSpPr>
          <p:cNvPr id="6" name="Dian numeron paikkamerkki 5"/>
          <p:cNvSpPr>
            <a:spLocks noGrp="1"/>
          </p:cNvSpPr>
          <p:nvPr>
            <p:ph type="sldNum" sz="quarter" idx="12"/>
          </p:nvPr>
        </p:nvSpPr>
        <p:spPr/>
        <p:txBody>
          <a:bodyPr/>
          <a:lstStyle/>
          <a:p>
            <a:fld id="{A1047228-C472-8940-9FFB-3E7BF68D95DA}" type="slidenum">
              <a:rPr lang="fi-FI" smtClean="0"/>
              <a:t>‹#›</a:t>
            </a:fld>
            <a:endParaRPr lang="fi-FI"/>
          </a:p>
        </p:txBody>
      </p:sp>
    </p:spTree>
    <p:extLst>
      <p:ext uri="{BB962C8B-B14F-4D97-AF65-F5344CB8AC3E}">
        <p14:creationId xmlns:p14="http://schemas.microsoft.com/office/powerpoint/2010/main" val="2822844695"/>
      </p:ext>
    </p:extLst>
  </p:cSld>
  <p:clrMapOvr>
    <a:masterClrMapping/>
  </p:clrMapOvr>
</p:sldLayout>
</file>

<file path=ppt/slideMasters/_rels/slideMaster1.xml.rels><?xml version="1.0" encoding="UTF-8" standalone="yes"?>
<Relationships xmlns="http://schemas.openxmlformats.org/package/2006/relationships"><Relationship Id="rId11" Type="http://schemas.openxmlformats.org/officeDocument/2006/relationships/slideLayout" Target="../slideLayouts/slideLayout11.xml"/><Relationship Id="rId12" Type="http://schemas.openxmlformats.org/officeDocument/2006/relationships/theme" Target="../theme/theme1.xml"/><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Otsikon paikkamerkki 1"/>
          <p:cNvSpPr>
            <a:spLocks noGrp="1"/>
          </p:cNvSpPr>
          <p:nvPr>
            <p:ph type="title"/>
          </p:nvPr>
        </p:nvSpPr>
        <p:spPr>
          <a:xfrm>
            <a:off x="640080" y="384493"/>
            <a:ext cx="11521440" cy="1600200"/>
          </a:xfrm>
          <a:prstGeom prst="rect">
            <a:avLst/>
          </a:prstGeom>
        </p:spPr>
        <p:txBody>
          <a:bodyPr vert="horz" lIns="122191" tIns="61096" rIns="122191" bIns="61096" rtlCol="0" anchor="ctr">
            <a:normAutofit/>
          </a:bodyPr>
          <a:lstStyle/>
          <a:p>
            <a:r>
              <a:rPr lang="fi-FI" smtClean="0"/>
              <a:t>Muokkaa perustyylejä naps.</a:t>
            </a:r>
            <a:endParaRPr lang="fi-FI"/>
          </a:p>
        </p:txBody>
      </p:sp>
      <p:sp>
        <p:nvSpPr>
          <p:cNvPr id="3" name="Tekstin paikkamerkki 2"/>
          <p:cNvSpPr>
            <a:spLocks noGrp="1"/>
          </p:cNvSpPr>
          <p:nvPr>
            <p:ph type="body" idx="1"/>
          </p:nvPr>
        </p:nvSpPr>
        <p:spPr>
          <a:xfrm>
            <a:off x="640080" y="2240282"/>
            <a:ext cx="11521440" cy="6336348"/>
          </a:xfrm>
          <a:prstGeom prst="rect">
            <a:avLst/>
          </a:prstGeom>
        </p:spPr>
        <p:txBody>
          <a:bodyPr vert="horz" lIns="122191" tIns="61096" rIns="122191" bIns="61096" rtlCol="0">
            <a:normAutofit/>
          </a:bodyPr>
          <a:lstStyle/>
          <a:p>
            <a:pPr lvl="0"/>
            <a:r>
              <a:rPr lang="fi-FI" smtClean="0"/>
              <a:t>Muokkaa tekstin perustyylejä napsauttamalla</a:t>
            </a:r>
          </a:p>
          <a:p>
            <a:pPr lvl="1"/>
            <a:r>
              <a:rPr lang="fi-FI" smtClean="0"/>
              <a:t>toinen taso</a:t>
            </a:r>
          </a:p>
          <a:p>
            <a:pPr lvl="2"/>
            <a:r>
              <a:rPr lang="fi-FI" smtClean="0"/>
              <a:t>kolmas taso</a:t>
            </a:r>
          </a:p>
          <a:p>
            <a:pPr lvl="3"/>
            <a:r>
              <a:rPr lang="fi-FI" smtClean="0"/>
              <a:t>neljäs taso</a:t>
            </a:r>
          </a:p>
          <a:p>
            <a:pPr lvl="4"/>
            <a:r>
              <a:rPr lang="fi-FI" smtClean="0"/>
              <a:t>viides taso</a:t>
            </a:r>
            <a:endParaRPr lang="fi-FI"/>
          </a:p>
        </p:txBody>
      </p:sp>
      <p:sp>
        <p:nvSpPr>
          <p:cNvPr id="4" name="Päivämäärän paikkamerkki 3"/>
          <p:cNvSpPr>
            <a:spLocks noGrp="1"/>
          </p:cNvSpPr>
          <p:nvPr>
            <p:ph type="dt" sz="half" idx="2"/>
          </p:nvPr>
        </p:nvSpPr>
        <p:spPr>
          <a:xfrm>
            <a:off x="640080" y="8898892"/>
            <a:ext cx="2987040" cy="511175"/>
          </a:xfrm>
          <a:prstGeom prst="rect">
            <a:avLst/>
          </a:prstGeom>
        </p:spPr>
        <p:txBody>
          <a:bodyPr vert="horz" lIns="122191" tIns="61096" rIns="122191" bIns="61096" rtlCol="0" anchor="ctr"/>
          <a:lstStyle>
            <a:lvl1pPr algn="l">
              <a:defRPr sz="1600">
                <a:solidFill>
                  <a:schemeClr val="tx1">
                    <a:tint val="75000"/>
                  </a:schemeClr>
                </a:solidFill>
              </a:defRPr>
            </a:lvl1pPr>
          </a:lstStyle>
          <a:p>
            <a:fld id="{06D3B1DE-CD58-694D-A38C-956D9B2CB4C8}" type="datetimeFigureOut">
              <a:rPr lang="fi-FI" smtClean="0"/>
              <a:t>14.9.15</a:t>
            </a:fld>
            <a:endParaRPr lang="fi-FI"/>
          </a:p>
        </p:txBody>
      </p:sp>
      <p:sp>
        <p:nvSpPr>
          <p:cNvPr id="5" name="Alatunnisteen paikkamerkki 4"/>
          <p:cNvSpPr>
            <a:spLocks noGrp="1"/>
          </p:cNvSpPr>
          <p:nvPr>
            <p:ph type="ftr" sz="quarter" idx="3"/>
          </p:nvPr>
        </p:nvSpPr>
        <p:spPr>
          <a:xfrm>
            <a:off x="4373880" y="8898892"/>
            <a:ext cx="4053840" cy="511175"/>
          </a:xfrm>
          <a:prstGeom prst="rect">
            <a:avLst/>
          </a:prstGeom>
        </p:spPr>
        <p:txBody>
          <a:bodyPr vert="horz" lIns="122191" tIns="61096" rIns="122191" bIns="61096" rtlCol="0" anchor="ctr"/>
          <a:lstStyle>
            <a:lvl1pPr algn="ctr">
              <a:defRPr sz="1600">
                <a:solidFill>
                  <a:schemeClr val="tx1">
                    <a:tint val="75000"/>
                  </a:schemeClr>
                </a:solidFill>
              </a:defRPr>
            </a:lvl1pPr>
          </a:lstStyle>
          <a:p>
            <a:endParaRPr lang="fi-FI"/>
          </a:p>
        </p:txBody>
      </p:sp>
      <p:sp>
        <p:nvSpPr>
          <p:cNvPr id="6" name="Dian numeron paikkamerkki 5"/>
          <p:cNvSpPr>
            <a:spLocks noGrp="1"/>
          </p:cNvSpPr>
          <p:nvPr>
            <p:ph type="sldNum" sz="quarter" idx="4"/>
          </p:nvPr>
        </p:nvSpPr>
        <p:spPr>
          <a:xfrm>
            <a:off x="9174480" y="8898892"/>
            <a:ext cx="2987040" cy="511175"/>
          </a:xfrm>
          <a:prstGeom prst="rect">
            <a:avLst/>
          </a:prstGeom>
        </p:spPr>
        <p:txBody>
          <a:bodyPr vert="horz" lIns="122191" tIns="61096" rIns="122191" bIns="61096" rtlCol="0" anchor="ctr"/>
          <a:lstStyle>
            <a:lvl1pPr algn="r">
              <a:defRPr sz="1600">
                <a:solidFill>
                  <a:schemeClr val="tx1">
                    <a:tint val="75000"/>
                  </a:schemeClr>
                </a:solidFill>
              </a:defRPr>
            </a:lvl1pPr>
          </a:lstStyle>
          <a:p>
            <a:fld id="{A1047228-C472-8940-9FFB-3E7BF68D95DA}" type="slidenum">
              <a:rPr lang="fi-FI" smtClean="0"/>
              <a:t>‹#›</a:t>
            </a:fld>
            <a:endParaRPr lang="fi-FI"/>
          </a:p>
        </p:txBody>
      </p:sp>
    </p:spTree>
    <p:extLst>
      <p:ext uri="{BB962C8B-B14F-4D97-AF65-F5344CB8AC3E}">
        <p14:creationId xmlns:p14="http://schemas.microsoft.com/office/powerpoint/2010/main" val="165387922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610956" rtl="0" eaLnBrk="1" latinLnBrk="0" hangingPunct="1">
        <a:spcBef>
          <a:spcPct val="0"/>
        </a:spcBef>
        <a:buNone/>
        <a:defRPr sz="5900" kern="1200">
          <a:solidFill>
            <a:schemeClr val="tx1"/>
          </a:solidFill>
          <a:latin typeface="+mj-lt"/>
          <a:ea typeface="+mj-ea"/>
          <a:cs typeface="+mj-cs"/>
        </a:defRPr>
      </a:lvl1pPr>
    </p:titleStyle>
    <p:bodyStyle>
      <a:lvl1pPr marL="458217" indent="-458217" algn="l" defTabSz="610956" rtl="0" eaLnBrk="1" latinLnBrk="0" hangingPunct="1">
        <a:spcBef>
          <a:spcPct val="20000"/>
        </a:spcBef>
        <a:buFont typeface="Arial"/>
        <a:buChar char="•"/>
        <a:defRPr sz="4300" kern="1200">
          <a:solidFill>
            <a:schemeClr val="tx1"/>
          </a:solidFill>
          <a:latin typeface="+mn-lt"/>
          <a:ea typeface="+mn-ea"/>
          <a:cs typeface="+mn-cs"/>
        </a:defRPr>
      </a:lvl1pPr>
      <a:lvl2pPr marL="992804" indent="-381848" algn="l" defTabSz="610956" rtl="0" eaLnBrk="1" latinLnBrk="0" hangingPunct="1">
        <a:spcBef>
          <a:spcPct val="20000"/>
        </a:spcBef>
        <a:buFont typeface="Arial"/>
        <a:buChar char="–"/>
        <a:defRPr sz="3700" kern="1200">
          <a:solidFill>
            <a:schemeClr val="tx1"/>
          </a:solidFill>
          <a:latin typeface="+mn-lt"/>
          <a:ea typeface="+mn-ea"/>
          <a:cs typeface="+mn-cs"/>
        </a:defRPr>
      </a:lvl2pPr>
      <a:lvl3pPr marL="1527391" indent="-305478" algn="l" defTabSz="610956" rtl="0" eaLnBrk="1" latinLnBrk="0" hangingPunct="1">
        <a:spcBef>
          <a:spcPct val="20000"/>
        </a:spcBef>
        <a:buFont typeface="Arial"/>
        <a:buChar char="•"/>
        <a:defRPr sz="3200" kern="1200">
          <a:solidFill>
            <a:schemeClr val="tx1"/>
          </a:solidFill>
          <a:latin typeface="+mn-lt"/>
          <a:ea typeface="+mn-ea"/>
          <a:cs typeface="+mn-cs"/>
        </a:defRPr>
      </a:lvl3pPr>
      <a:lvl4pPr marL="2138347" indent="-305478" algn="l" defTabSz="610956" rtl="0" eaLnBrk="1" latinLnBrk="0" hangingPunct="1">
        <a:spcBef>
          <a:spcPct val="20000"/>
        </a:spcBef>
        <a:buFont typeface="Arial"/>
        <a:buChar char="–"/>
        <a:defRPr sz="2700" kern="1200">
          <a:solidFill>
            <a:schemeClr val="tx1"/>
          </a:solidFill>
          <a:latin typeface="+mn-lt"/>
          <a:ea typeface="+mn-ea"/>
          <a:cs typeface="+mn-cs"/>
        </a:defRPr>
      </a:lvl4pPr>
      <a:lvl5pPr marL="2749304" indent="-305478" algn="l" defTabSz="610956" rtl="0" eaLnBrk="1" latinLnBrk="0" hangingPunct="1">
        <a:spcBef>
          <a:spcPct val="20000"/>
        </a:spcBef>
        <a:buFont typeface="Arial"/>
        <a:buChar char="»"/>
        <a:defRPr sz="2700" kern="1200">
          <a:solidFill>
            <a:schemeClr val="tx1"/>
          </a:solidFill>
          <a:latin typeface="+mn-lt"/>
          <a:ea typeface="+mn-ea"/>
          <a:cs typeface="+mn-cs"/>
        </a:defRPr>
      </a:lvl5pPr>
      <a:lvl6pPr marL="3360260" indent="-305478" algn="l" defTabSz="610956" rtl="0" eaLnBrk="1" latinLnBrk="0" hangingPunct="1">
        <a:spcBef>
          <a:spcPct val="20000"/>
        </a:spcBef>
        <a:buFont typeface="Arial"/>
        <a:buChar char="•"/>
        <a:defRPr sz="2700" kern="1200">
          <a:solidFill>
            <a:schemeClr val="tx1"/>
          </a:solidFill>
          <a:latin typeface="+mn-lt"/>
          <a:ea typeface="+mn-ea"/>
          <a:cs typeface="+mn-cs"/>
        </a:defRPr>
      </a:lvl6pPr>
      <a:lvl7pPr marL="3971216" indent="-305478" algn="l" defTabSz="610956" rtl="0" eaLnBrk="1" latinLnBrk="0" hangingPunct="1">
        <a:spcBef>
          <a:spcPct val="20000"/>
        </a:spcBef>
        <a:buFont typeface="Arial"/>
        <a:buChar char="•"/>
        <a:defRPr sz="2700" kern="1200">
          <a:solidFill>
            <a:schemeClr val="tx1"/>
          </a:solidFill>
          <a:latin typeface="+mn-lt"/>
          <a:ea typeface="+mn-ea"/>
          <a:cs typeface="+mn-cs"/>
        </a:defRPr>
      </a:lvl7pPr>
      <a:lvl8pPr marL="4582173" indent="-305478" algn="l" defTabSz="610956" rtl="0" eaLnBrk="1" latinLnBrk="0" hangingPunct="1">
        <a:spcBef>
          <a:spcPct val="20000"/>
        </a:spcBef>
        <a:buFont typeface="Arial"/>
        <a:buChar char="•"/>
        <a:defRPr sz="2700" kern="1200">
          <a:solidFill>
            <a:schemeClr val="tx1"/>
          </a:solidFill>
          <a:latin typeface="+mn-lt"/>
          <a:ea typeface="+mn-ea"/>
          <a:cs typeface="+mn-cs"/>
        </a:defRPr>
      </a:lvl8pPr>
      <a:lvl9pPr marL="5193129" indent="-305478" algn="l" defTabSz="610956" rtl="0" eaLnBrk="1" latinLnBrk="0" hangingPunct="1">
        <a:spcBef>
          <a:spcPct val="20000"/>
        </a:spcBef>
        <a:buFont typeface="Arial"/>
        <a:buChar char="•"/>
        <a:defRPr sz="2700" kern="1200">
          <a:solidFill>
            <a:schemeClr val="tx1"/>
          </a:solidFill>
          <a:latin typeface="+mn-lt"/>
          <a:ea typeface="+mn-ea"/>
          <a:cs typeface="+mn-cs"/>
        </a:defRPr>
      </a:lvl9pPr>
    </p:bodyStyle>
    <p:otherStyle>
      <a:defPPr>
        <a:defRPr lang="fi-FI"/>
      </a:defPPr>
      <a:lvl1pPr marL="0" algn="l" defTabSz="610956" rtl="0" eaLnBrk="1" latinLnBrk="0" hangingPunct="1">
        <a:defRPr sz="2400" kern="1200">
          <a:solidFill>
            <a:schemeClr val="tx1"/>
          </a:solidFill>
          <a:latin typeface="+mn-lt"/>
          <a:ea typeface="+mn-ea"/>
          <a:cs typeface="+mn-cs"/>
        </a:defRPr>
      </a:lvl1pPr>
      <a:lvl2pPr marL="610956" algn="l" defTabSz="610956" rtl="0" eaLnBrk="1" latinLnBrk="0" hangingPunct="1">
        <a:defRPr sz="2400" kern="1200">
          <a:solidFill>
            <a:schemeClr val="tx1"/>
          </a:solidFill>
          <a:latin typeface="+mn-lt"/>
          <a:ea typeface="+mn-ea"/>
          <a:cs typeface="+mn-cs"/>
        </a:defRPr>
      </a:lvl2pPr>
      <a:lvl3pPr marL="1221913" algn="l" defTabSz="610956" rtl="0" eaLnBrk="1" latinLnBrk="0" hangingPunct="1">
        <a:defRPr sz="2400" kern="1200">
          <a:solidFill>
            <a:schemeClr val="tx1"/>
          </a:solidFill>
          <a:latin typeface="+mn-lt"/>
          <a:ea typeface="+mn-ea"/>
          <a:cs typeface="+mn-cs"/>
        </a:defRPr>
      </a:lvl3pPr>
      <a:lvl4pPr marL="1832869" algn="l" defTabSz="610956" rtl="0" eaLnBrk="1" latinLnBrk="0" hangingPunct="1">
        <a:defRPr sz="2400" kern="1200">
          <a:solidFill>
            <a:schemeClr val="tx1"/>
          </a:solidFill>
          <a:latin typeface="+mn-lt"/>
          <a:ea typeface="+mn-ea"/>
          <a:cs typeface="+mn-cs"/>
        </a:defRPr>
      </a:lvl4pPr>
      <a:lvl5pPr marL="2443825" algn="l" defTabSz="610956" rtl="0" eaLnBrk="1" latinLnBrk="0" hangingPunct="1">
        <a:defRPr sz="2400" kern="1200">
          <a:solidFill>
            <a:schemeClr val="tx1"/>
          </a:solidFill>
          <a:latin typeface="+mn-lt"/>
          <a:ea typeface="+mn-ea"/>
          <a:cs typeface="+mn-cs"/>
        </a:defRPr>
      </a:lvl5pPr>
      <a:lvl6pPr marL="3054782" algn="l" defTabSz="610956" rtl="0" eaLnBrk="1" latinLnBrk="0" hangingPunct="1">
        <a:defRPr sz="2400" kern="1200">
          <a:solidFill>
            <a:schemeClr val="tx1"/>
          </a:solidFill>
          <a:latin typeface="+mn-lt"/>
          <a:ea typeface="+mn-ea"/>
          <a:cs typeface="+mn-cs"/>
        </a:defRPr>
      </a:lvl6pPr>
      <a:lvl7pPr marL="3665738" algn="l" defTabSz="610956" rtl="0" eaLnBrk="1" latinLnBrk="0" hangingPunct="1">
        <a:defRPr sz="2400" kern="1200">
          <a:solidFill>
            <a:schemeClr val="tx1"/>
          </a:solidFill>
          <a:latin typeface="+mn-lt"/>
          <a:ea typeface="+mn-ea"/>
          <a:cs typeface="+mn-cs"/>
        </a:defRPr>
      </a:lvl7pPr>
      <a:lvl8pPr marL="4276695" algn="l" defTabSz="610956" rtl="0" eaLnBrk="1" latinLnBrk="0" hangingPunct="1">
        <a:defRPr sz="2400" kern="1200">
          <a:solidFill>
            <a:schemeClr val="tx1"/>
          </a:solidFill>
          <a:latin typeface="+mn-lt"/>
          <a:ea typeface="+mn-ea"/>
          <a:cs typeface="+mn-cs"/>
        </a:defRPr>
      </a:lvl8pPr>
      <a:lvl9pPr marL="4887651" algn="l" defTabSz="610956" rtl="0" eaLnBrk="1" latinLnBrk="0" hangingPunct="1">
        <a:defRPr sz="24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1.jpg"/><Relationship Id="rId3" Type="http://schemas.openxmlformats.org/officeDocument/2006/relationships/image" Target="../media/image2.jpeg"/></Relationships>
</file>

<file path=ppt/slides/_rels/slide2.xml.rels><?xml version="1.0" encoding="UTF-8" standalone="yes"?>
<Relationships xmlns="http://schemas.openxmlformats.org/package/2006/relationships"><Relationship Id="rId11" Type="http://schemas.microsoft.com/office/2007/relationships/hdphoto" Target="../media/hdphoto3.wdp"/><Relationship Id="rId12" Type="http://schemas.openxmlformats.org/officeDocument/2006/relationships/image" Target="../media/image8.png"/><Relationship Id="rId13" Type="http://schemas.microsoft.com/office/2007/relationships/hdphoto" Target="../media/hdphoto4.wdp"/><Relationship Id="rId14" Type="http://schemas.openxmlformats.org/officeDocument/2006/relationships/image" Target="../media/image9.png"/><Relationship Id="rId15" Type="http://schemas.microsoft.com/office/2007/relationships/hdphoto" Target="../media/hdphoto5.wdp"/><Relationship Id="rId1" Type="http://schemas.openxmlformats.org/officeDocument/2006/relationships/slideLayout" Target="../slideLayouts/slideLayout1.xml"/><Relationship Id="rId2" Type="http://schemas.openxmlformats.org/officeDocument/2006/relationships/image" Target="../media/image3.jpeg"/><Relationship Id="rId3" Type="http://schemas.openxmlformats.org/officeDocument/2006/relationships/image" Target="../media/image4.jpeg"/><Relationship Id="rId4" Type="http://schemas.openxmlformats.org/officeDocument/2006/relationships/slide" Target="slide3.xml"/><Relationship Id="rId5" Type="http://schemas.openxmlformats.org/officeDocument/2006/relationships/slide" Target="slide7.xml"/><Relationship Id="rId6" Type="http://schemas.openxmlformats.org/officeDocument/2006/relationships/image" Target="../media/image5.png"/><Relationship Id="rId7" Type="http://schemas.microsoft.com/office/2007/relationships/hdphoto" Target="../media/hdphoto1.wdp"/><Relationship Id="rId8" Type="http://schemas.openxmlformats.org/officeDocument/2006/relationships/image" Target="../media/image6.png"/><Relationship Id="rId9" Type="http://schemas.microsoft.com/office/2007/relationships/hdphoto" Target="../media/hdphoto2.wdp"/><Relationship Id="rId10" Type="http://schemas.openxmlformats.org/officeDocument/2006/relationships/image" Target="../media/image7.png"/></Relationships>
</file>

<file path=ppt/slides/_rels/slide3.xml.rels><?xml version="1.0" encoding="UTF-8" standalone="yes"?>
<Relationships xmlns="http://schemas.openxmlformats.org/package/2006/relationships"><Relationship Id="rId3" Type="http://schemas.openxmlformats.org/officeDocument/2006/relationships/image" Target="../media/image11.png"/><Relationship Id="rId4" Type="http://schemas.microsoft.com/office/2007/relationships/hdphoto" Target="../media/hdphoto6.wdp"/><Relationship Id="rId5" Type="http://schemas.openxmlformats.org/officeDocument/2006/relationships/hyperlink" Target="http://www.tormala.fi/" TargetMode="External"/><Relationship Id="rId1" Type="http://schemas.openxmlformats.org/officeDocument/2006/relationships/slideLayout" Target="../slideLayouts/slideLayout2.xml"/><Relationship Id="rId2" Type="http://schemas.openxmlformats.org/officeDocument/2006/relationships/image" Target="../media/image10.jpe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10.jpeg"/><Relationship Id="rId3" Type="http://schemas.openxmlformats.org/officeDocument/2006/relationships/image" Target="../media/image12.jp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13.jpe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3.jpeg"/></Relationships>
</file>

<file path=ppt/slides/_rels/slide7.xml.rels><?xml version="1.0" encoding="UTF-8" standalone="yes"?>
<Relationships xmlns="http://schemas.openxmlformats.org/package/2006/relationships"><Relationship Id="rId3" Type="http://schemas.openxmlformats.org/officeDocument/2006/relationships/image" Target="../media/image9.png"/><Relationship Id="rId4" Type="http://schemas.microsoft.com/office/2007/relationships/hdphoto" Target="../media/hdphoto5.wdp"/><Relationship Id="rId5" Type="http://schemas.openxmlformats.org/officeDocument/2006/relationships/hyperlink" Target="http://www.tormala.fi/" TargetMode="External"/><Relationship Id="rId1" Type="http://schemas.openxmlformats.org/officeDocument/2006/relationships/slideLayout" Target="../slideLayouts/slideLayout2.xml"/><Relationship Id="rId2" Type="http://schemas.openxmlformats.org/officeDocument/2006/relationships/image" Target="../media/image3.jpe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3.jpeg"/><Relationship Id="rId3" Type="http://schemas.openxmlformats.org/officeDocument/2006/relationships/image" Target="../media/image12.jp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3.jpeg"/><Relationship Id="rId3" Type="http://schemas.openxmlformats.org/officeDocument/2006/relationships/image" Target="../media/image12.jp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3.jpeg"/><Relationship Id="rId3" Type="http://schemas.openxmlformats.org/officeDocument/2006/relationships/image" Target="../media/image12.jpg"/></Relationships>
</file>

<file path=ppt/slides/_rels/slide11.xml.rels><?xml version="1.0" encoding="UTF-8" standalone="yes"?>
<Relationships xmlns="http://schemas.openxmlformats.org/package/2006/relationships"><Relationship Id="rId3" Type="http://schemas.openxmlformats.org/officeDocument/2006/relationships/image" Target="../media/image6.png"/><Relationship Id="rId4" Type="http://schemas.microsoft.com/office/2007/relationships/hdphoto" Target="../media/hdphoto7.wdp"/><Relationship Id="rId1" Type="http://schemas.openxmlformats.org/officeDocument/2006/relationships/slideLayout" Target="../slideLayouts/slideLayout2.xml"/><Relationship Id="rId2" Type="http://schemas.openxmlformats.org/officeDocument/2006/relationships/image" Target="../media/image3.jpeg"/></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3.jpeg"/></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3.jpeg"/></Relationships>
</file>

<file path=ppt/slides/_rels/slide14.xml.rels><?xml version="1.0" encoding="UTF-8" standalone="yes"?>
<Relationships xmlns="http://schemas.openxmlformats.org/package/2006/relationships"><Relationship Id="rId3" Type="http://schemas.openxmlformats.org/officeDocument/2006/relationships/image" Target="../media/image7.png"/><Relationship Id="rId4" Type="http://schemas.microsoft.com/office/2007/relationships/hdphoto" Target="../media/hdphoto8.wdp"/><Relationship Id="rId5" Type="http://schemas.openxmlformats.org/officeDocument/2006/relationships/image" Target="../media/image14.png"/><Relationship Id="rId1" Type="http://schemas.openxmlformats.org/officeDocument/2006/relationships/slideLayout" Target="../slideLayouts/slideLayout2.xml"/><Relationship Id="rId2" Type="http://schemas.openxmlformats.org/officeDocument/2006/relationships/image" Target="../media/image3.jpeg"/></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3.jpeg"/></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3.jpeg"/></Relationships>
</file>

<file path=ppt/slides/_rels/slide17.xml.rels><?xml version="1.0" encoding="UTF-8" standalone="yes"?>
<Relationships xmlns="http://schemas.openxmlformats.org/package/2006/relationships"><Relationship Id="rId3" Type="http://schemas.openxmlformats.org/officeDocument/2006/relationships/image" Target="../media/image8.png"/><Relationship Id="rId4" Type="http://schemas.microsoft.com/office/2007/relationships/hdphoto" Target="../media/hdphoto9.wdp"/><Relationship Id="rId1" Type="http://schemas.openxmlformats.org/officeDocument/2006/relationships/slideLayout" Target="../slideLayouts/slideLayout2.xml"/><Relationship Id="rId2" Type="http://schemas.openxmlformats.org/officeDocument/2006/relationships/image" Target="../media/image3.jpeg"/></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3.jpeg"/></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15.jpeg"/></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16.jpe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Kuva 3" descr="veturi.jpg"/>
          <p:cNvPicPr>
            <a:picLocks noChangeAspect="1"/>
          </p:cNvPicPr>
          <p:nvPr/>
        </p:nvPicPr>
        <p:blipFill rotWithShape="1">
          <a:blip r:embed="rId2">
            <a:extLst>
              <a:ext uri="{28A0092B-C50C-407E-A947-70E740481C1C}">
                <a14:useLocalDpi xmlns:a14="http://schemas.microsoft.com/office/drawing/2010/main" val="0"/>
              </a:ext>
            </a:extLst>
          </a:blip>
          <a:srcRect l="4464" t="18923" r="4528" b="25243"/>
          <a:stretch/>
        </p:blipFill>
        <p:spPr>
          <a:xfrm>
            <a:off x="2009276" y="3341628"/>
            <a:ext cx="9046229" cy="3924083"/>
          </a:xfrm>
          <a:prstGeom prst="rect">
            <a:avLst/>
          </a:prstGeom>
        </p:spPr>
      </p:pic>
      <p:sp>
        <p:nvSpPr>
          <p:cNvPr id="5" name="Suorakulmio 4"/>
          <p:cNvSpPr/>
          <p:nvPr/>
        </p:nvSpPr>
        <p:spPr>
          <a:xfrm rot="21078290">
            <a:off x="6537448" y="3690178"/>
            <a:ext cx="735147" cy="1446550"/>
          </a:xfrm>
          <a:prstGeom prst="rect">
            <a:avLst/>
          </a:prstGeom>
          <a:noFill/>
        </p:spPr>
        <p:txBody>
          <a:bodyPr wrap="none" lIns="91440" tIns="45720" rIns="91440" bIns="45720">
            <a:spAutoFit/>
          </a:bodyPr>
          <a:lstStyle/>
          <a:p>
            <a:pPr algn="ctr"/>
            <a:r>
              <a:rPr lang="fi-FI" sz="8800" b="1" cap="none" spc="0" dirty="0" smtClean="0">
                <a:ln w="12700">
                  <a:solidFill>
                    <a:schemeClr val="tx2">
                      <a:satMod val="155000"/>
                    </a:schemeClr>
                  </a:solidFill>
                  <a:prstDash val="solid"/>
                </a:ln>
                <a:solidFill>
                  <a:schemeClr val="bg2">
                    <a:tint val="85000"/>
                    <a:satMod val="155000"/>
                  </a:schemeClr>
                </a:solidFill>
                <a:effectLst>
                  <a:outerShdw blurRad="41275" dist="20320" dir="1800000" algn="tl" rotWithShape="0">
                    <a:srgbClr val="000000">
                      <a:alpha val="40000"/>
                    </a:srgbClr>
                  </a:outerShdw>
                </a:effectLst>
              </a:rPr>
              <a:t>E</a:t>
            </a:r>
            <a:endParaRPr lang="fi-FI" sz="8800" b="1" cap="none" spc="0" dirty="0">
              <a:ln w="12700">
                <a:solidFill>
                  <a:schemeClr val="tx2">
                    <a:satMod val="155000"/>
                  </a:schemeClr>
                </a:solidFill>
                <a:prstDash val="solid"/>
              </a:ln>
              <a:solidFill>
                <a:schemeClr val="bg2">
                  <a:tint val="85000"/>
                  <a:satMod val="155000"/>
                </a:schemeClr>
              </a:solidFill>
              <a:effectLst>
                <a:outerShdw blurRad="41275" dist="20320" dir="1800000" algn="tl" rotWithShape="0">
                  <a:srgbClr val="000000">
                    <a:alpha val="40000"/>
                  </a:srgbClr>
                </a:outerShdw>
              </a:effectLst>
            </a:endParaRPr>
          </a:p>
        </p:txBody>
      </p:sp>
      <p:sp>
        <p:nvSpPr>
          <p:cNvPr id="6" name="Suorakulmio 5"/>
          <p:cNvSpPr/>
          <p:nvPr/>
        </p:nvSpPr>
        <p:spPr>
          <a:xfrm rot="21340545">
            <a:off x="7845305" y="3579608"/>
            <a:ext cx="851966" cy="1446550"/>
          </a:xfrm>
          <a:prstGeom prst="rect">
            <a:avLst/>
          </a:prstGeom>
          <a:noFill/>
        </p:spPr>
        <p:txBody>
          <a:bodyPr wrap="none" lIns="91440" tIns="45720" rIns="91440" bIns="45720">
            <a:spAutoFit/>
          </a:bodyPr>
          <a:lstStyle/>
          <a:p>
            <a:pPr algn="ctr"/>
            <a:r>
              <a:rPr lang="fi-FI" sz="8800" b="1" dirty="0">
                <a:ln w="12700">
                  <a:solidFill>
                    <a:schemeClr val="tx2">
                      <a:satMod val="155000"/>
                    </a:schemeClr>
                  </a:solidFill>
                  <a:prstDash val="solid"/>
                </a:ln>
                <a:solidFill>
                  <a:schemeClr val="bg2">
                    <a:tint val="85000"/>
                    <a:satMod val="155000"/>
                  </a:schemeClr>
                </a:solidFill>
                <a:effectLst>
                  <a:outerShdw blurRad="41275" dist="20320" dir="1800000" algn="tl" rotWithShape="0">
                    <a:srgbClr val="000000">
                      <a:alpha val="40000"/>
                    </a:srgbClr>
                  </a:outerShdw>
                </a:effectLst>
              </a:rPr>
              <a:t>V</a:t>
            </a:r>
            <a:endParaRPr lang="fi-FI" sz="8800" b="1" cap="none" spc="0" dirty="0">
              <a:ln w="12700">
                <a:solidFill>
                  <a:schemeClr val="tx2">
                    <a:satMod val="155000"/>
                  </a:schemeClr>
                </a:solidFill>
                <a:prstDash val="solid"/>
              </a:ln>
              <a:solidFill>
                <a:schemeClr val="bg2">
                  <a:tint val="85000"/>
                  <a:satMod val="155000"/>
                </a:schemeClr>
              </a:solidFill>
              <a:effectLst>
                <a:outerShdw blurRad="41275" dist="20320" dir="1800000" algn="tl" rotWithShape="0">
                  <a:srgbClr val="000000">
                    <a:alpha val="40000"/>
                  </a:srgbClr>
                </a:outerShdw>
              </a:effectLst>
            </a:endParaRPr>
          </a:p>
        </p:txBody>
      </p:sp>
      <p:sp>
        <p:nvSpPr>
          <p:cNvPr id="7" name="Suorakulmio 6"/>
          <p:cNvSpPr/>
          <p:nvPr/>
        </p:nvSpPr>
        <p:spPr>
          <a:xfrm>
            <a:off x="8959854" y="3512197"/>
            <a:ext cx="851966" cy="1446550"/>
          </a:xfrm>
          <a:prstGeom prst="rect">
            <a:avLst/>
          </a:prstGeom>
          <a:noFill/>
        </p:spPr>
        <p:txBody>
          <a:bodyPr wrap="none" lIns="91440" tIns="45720" rIns="91440" bIns="45720">
            <a:spAutoFit/>
          </a:bodyPr>
          <a:lstStyle/>
          <a:p>
            <a:pPr algn="ctr"/>
            <a:r>
              <a:rPr lang="fi-FI" sz="8800" b="1" dirty="0">
                <a:ln w="12700">
                  <a:solidFill>
                    <a:schemeClr val="tx2">
                      <a:satMod val="155000"/>
                    </a:schemeClr>
                  </a:solidFill>
                  <a:prstDash val="solid"/>
                </a:ln>
                <a:solidFill>
                  <a:schemeClr val="bg2">
                    <a:tint val="85000"/>
                    <a:satMod val="155000"/>
                  </a:schemeClr>
                </a:solidFill>
                <a:effectLst>
                  <a:outerShdw blurRad="41275" dist="20320" dir="1800000" algn="tl" rotWithShape="0">
                    <a:srgbClr val="000000">
                      <a:alpha val="40000"/>
                    </a:srgbClr>
                  </a:outerShdw>
                </a:effectLst>
              </a:rPr>
              <a:t>V</a:t>
            </a:r>
            <a:endParaRPr lang="fi-FI" sz="8800" b="1" cap="none" spc="0" dirty="0">
              <a:ln w="12700">
                <a:solidFill>
                  <a:schemeClr val="tx2">
                    <a:satMod val="155000"/>
                  </a:schemeClr>
                </a:solidFill>
                <a:prstDash val="solid"/>
              </a:ln>
              <a:solidFill>
                <a:schemeClr val="bg2">
                  <a:tint val="85000"/>
                  <a:satMod val="155000"/>
                </a:schemeClr>
              </a:solidFill>
              <a:effectLst>
                <a:outerShdw blurRad="41275" dist="20320" dir="1800000" algn="tl" rotWithShape="0">
                  <a:srgbClr val="000000">
                    <a:alpha val="40000"/>
                  </a:srgbClr>
                </a:outerShdw>
              </a:effectLst>
            </a:endParaRPr>
          </a:p>
        </p:txBody>
      </p:sp>
      <p:sp>
        <p:nvSpPr>
          <p:cNvPr id="8" name="Suorakulmio 7"/>
          <p:cNvSpPr/>
          <p:nvPr/>
        </p:nvSpPr>
        <p:spPr>
          <a:xfrm rot="225295">
            <a:off x="9893479" y="3518226"/>
            <a:ext cx="801822" cy="1446550"/>
          </a:xfrm>
          <a:prstGeom prst="rect">
            <a:avLst/>
          </a:prstGeom>
          <a:noFill/>
        </p:spPr>
        <p:txBody>
          <a:bodyPr wrap="none" lIns="91440" tIns="45720" rIns="91440" bIns="45720">
            <a:spAutoFit/>
          </a:bodyPr>
          <a:lstStyle/>
          <a:p>
            <a:pPr algn="ctr"/>
            <a:r>
              <a:rPr lang="fi-FI" sz="8800" b="1" dirty="0" smtClean="0">
                <a:ln w="12700">
                  <a:solidFill>
                    <a:schemeClr val="tx2">
                      <a:satMod val="155000"/>
                    </a:schemeClr>
                  </a:solidFill>
                  <a:prstDash val="solid"/>
                </a:ln>
                <a:solidFill>
                  <a:schemeClr val="bg2">
                    <a:tint val="85000"/>
                    <a:satMod val="155000"/>
                  </a:schemeClr>
                </a:solidFill>
                <a:effectLst>
                  <a:outerShdw blurRad="41275" dist="20320" dir="1800000" algn="tl" rotWithShape="0">
                    <a:srgbClr val="000000">
                      <a:alpha val="40000"/>
                    </a:srgbClr>
                  </a:outerShdw>
                </a:effectLst>
              </a:rPr>
              <a:t>K</a:t>
            </a:r>
            <a:endParaRPr lang="fi-FI" sz="8800" b="1" cap="none" spc="0" dirty="0">
              <a:ln w="12700">
                <a:solidFill>
                  <a:schemeClr val="tx2">
                    <a:satMod val="155000"/>
                  </a:schemeClr>
                </a:solidFill>
                <a:prstDash val="solid"/>
              </a:ln>
              <a:solidFill>
                <a:schemeClr val="bg2">
                  <a:tint val="85000"/>
                  <a:satMod val="155000"/>
                </a:schemeClr>
              </a:solidFill>
              <a:effectLst>
                <a:outerShdw blurRad="41275" dist="20320" dir="1800000" algn="tl" rotWithShape="0">
                  <a:srgbClr val="000000">
                    <a:alpha val="40000"/>
                  </a:srgbClr>
                </a:outerShdw>
              </a:effectLst>
            </a:endParaRPr>
          </a:p>
        </p:txBody>
      </p:sp>
      <p:pic>
        <p:nvPicPr>
          <p:cNvPr id="9" name="Kuva 8" descr="Kansi.jpeg"/>
          <p:cNvPicPr>
            <a:picLocks noChangeAspect="1"/>
          </p:cNvPicPr>
          <p:nvPr/>
        </p:nvPicPr>
        <p:blipFill rotWithShape="1">
          <a:blip r:embed="rId3">
            <a:extLst>
              <a:ext uri="{28A0092B-C50C-407E-A947-70E740481C1C}">
                <a14:useLocalDpi xmlns:a14="http://schemas.microsoft.com/office/drawing/2010/main" val="0"/>
              </a:ext>
            </a:extLst>
          </a:blip>
          <a:srcRect l="1556" t="2707" r="1713" b="78356"/>
          <a:stretch/>
        </p:blipFill>
        <p:spPr>
          <a:xfrm>
            <a:off x="1364418" y="494794"/>
            <a:ext cx="9984863" cy="2697434"/>
          </a:xfrm>
          <a:prstGeom prst="rect">
            <a:avLst/>
          </a:prstGeom>
        </p:spPr>
      </p:pic>
      <p:sp>
        <p:nvSpPr>
          <p:cNvPr id="11" name="Suorakulmio 10"/>
          <p:cNvSpPr/>
          <p:nvPr/>
        </p:nvSpPr>
        <p:spPr>
          <a:xfrm>
            <a:off x="2027951" y="7522637"/>
            <a:ext cx="10222744" cy="1354217"/>
          </a:xfrm>
          <a:prstGeom prst="rect">
            <a:avLst/>
          </a:prstGeom>
          <a:noFill/>
        </p:spPr>
        <p:txBody>
          <a:bodyPr wrap="square" lIns="91440" tIns="45720" rIns="91440" bIns="45720">
            <a:spAutoFit/>
          </a:bodyPr>
          <a:lstStyle/>
          <a:p>
            <a:r>
              <a:rPr lang="fi-FI" sz="2800" b="1" dirty="0" smtClean="0">
                <a:ln w="18000">
                  <a:solidFill>
                    <a:schemeClr val="accent2">
                      <a:satMod val="140000"/>
                    </a:schemeClr>
                  </a:solidFill>
                  <a:prstDash val="solid"/>
                  <a:miter lim="800000"/>
                </a:ln>
                <a:effectLst>
                  <a:outerShdw blurRad="25500" dist="23000" dir="7020000" algn="tl">
                    <a:srgbClr val="000000">
                      <a:alpha val="50000"/>
                    </a:srgbClr>
                  </a:outerShdw>
                </a:effectLst>
                <a:latin typeface="Marker Felt"/>
                <a:cs typeface="Marker Felt"/>
              </a:rPr>
              <a:t>Erikoisnumero:</a:t>
            </a:r>
          </a:p>
          <a:p>
            <a:r>
              <a:rPr lang="fi-FI" sz="5400" b="1" dirty="0" smtClean="0">
                <a:ln w="18000">
                  <a:solidFill>
                    <a:schemeClr val="accent2">
                      <a:satMod val="140000"/>
                    </a:schemeClr>
                  </a:solidFill>
                  <a:prstDash val="solid"/>
                  <a:miter lim="800000"/>
                </a:ln>
                <a:solidFill>
                  <a:srgbClr val="FF0000"/>
                </a:solidFill>
                <a:effectLst>
                  <a:outerShdw blurRad="25500" dist="23000" dir="7020000" algn="tl">
                    <a:srgbClr val="000000">
                      <a:alpha val="50000"/>
                    </a:srgbClr>
                  </a:outerShdw>
                </a:effectLst>
                <a:latin typeface="Marker Felt"/>
                <a:cs typeface="Marker Felt"/>
              </a:rPr>
              <a:t>TIIMIAKATEMIA syksy 2015</a:t>
            </a:r>
            <a:endParaRPr lang="fi-FI" sz="5400" b="1" dirty="0">
              <a:ln w="18000">
                <a:solidFill>
                  <a:schemeClr val="accent2">
                    <a:satMod val="140000"/>
                  </a:schemeClr>
                </a:solidFill>
                <a:prstDash val="solid"/>
                <a:miter lim="800000"/>
              </a:ln>
              <a:solidFill>
                <a:srgbClr val="FF0000"/>
              </a:solidFill>
              <a:effectLst>
                <a:outerShdw blurRad="25500" dist="23000" dir="7020000" algn="tl">
                  <a:srgbClr val="000000">
                    <a:alpha val="50000"/>
                  </a:srgbClr>
                </a:outerShdw>
              </a:effectLst>
              <a:latin typeface="Marker Felt"/>
              <a:cs typeface="Marker Felt"/>
            </a:endParaRPr>
          </a:p>
        </p:txBody>
      </p:sp>
    </p:spTree>
    <p:extLst>
      <p:ext uri="{BB962C8B-B14F-4D97-AF65-F5344CB8AC3E}">
        <p14:creationId xmlns:p14="http://schemas.microsoft.com/office/powerpoint/2010/main" val="505028707"/>
      </p:ext>
    </p:extLst>
  </p:cSld>
  <p:clrMapOvr>
    <a:masterClrMapping/>
  </p:clrMapOvr>
  <p:timing>
    <p:tnLst>
      <p:par>
        <p:cTn xmlns:p14="http://schemas.microsoft.com/office/powerpoint/2010/mai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Kuva 5" descr="SCN_0047.jpg"/>
          <p:cNvPicPr>
            <a:picLocks noChangeAspect="1"/>
          </p:cNvPicPr>
          <p:nvPr/>
        </p:nvPicPr>
        <p:blipFill rotWithShape="1">
          <a:blip r:embed="rId2" cstate="print">
            <a:extLst>
              <a:ext uri="{28A0092B-C50C-407E-A947-70E740481C1C}">
                <a14:useLocalDpi xmlns:a14="http://schemas.microsoft.com/office/drawing/2010/main"/>
              </a:ext>
            </a:extLst>
          </a:blip>
          <a:srcRect/>
          <a:stretch/>
        </p:blipFill>
        <p:spPr>
          <a:xfrm rot="16200000">
            <a:off x="1548075" y="-1674182"/>
            <a:ext cx="9606346" cy="12944416"/>
          </a:xfrm>
          <a:prstGeom prst="rect">
            <a:avLst/>
          </a:prstGeom>
        </p:spPr>
      </p:pic>
      <p:pic>
        <p:nvPicPr>
          <p:cNvPr id="13" name="Kuva 12" descr="kalenteri.jpg"/>
          <p:cNvPicPr>
            <a:picLocks noChangeAspect="1"/>
          </p:cNvPicPr>
          <p:nvPr/>
        </p:nvPicPr>
        <p:blipFill rotWithShape="1">
          <a:blip r:embed="rId3" cstate="print">
            <a:extLst>
              <a:ext uri="{28A0092B-C50C-407E-A947-70E740481C1C}">
                <a14:useLocalDpi xmlns:a14="http://schemas.microsoft.com/office/drawing/2010/main"/>
              </a:ext>
            </a:extLst>
          </a:blip>
          <a:srcRect/>
          <a:stretch/>
        </p:blipFill>
        <p:spPr>
          <a:xfrm rot="5400000">
            <a:off x="3498448" y="894595"/>
            <a:ext cx="5709238" cy="8296073"/>
          </a:xfrm>
          <a:prstGeom prst="rect">
            <a:avLst/>
          </a:prstGeom>
          <a:ln>
            <a:solidFill>
              <a:srgbClr val="FF0000">
                <a:alpha val="93000"/>
              </a:srgbClr>
            </a:solidFill>
          </a:ln>
        </p:spPr>
      </p:pic>
      <p:sp>
        <p:nvSpPr>
          <p:cNvPr id="14" name="Tekstiruutu 13"/>
          <p:cNvSpPr txBox="1"/>
          <p:nvPr/>
        </p:nvSpPr>
        <p:spPr>
          <a:xfrm rot="523751">
            <a:off x="3797046" y="5782974"/>
            <a:ext cx="668518" cy="461665"/>
          </a:xfrm>
          <a:prstGeom prst="rect">
            <a:avLst/>
          </a:prstGeom>
          <a:solidFill>
            <a:srgbClr val="FFFF00"/>
          </a:solidFill>
        </p:spPr>
        <p:txBody>
          <a:bodyPr wrap="square" rtlCol="0">
            <a:spAutoFit/>
          </a:bodyPr>
          <a:lstStyle/>
          <a:p>
            <a:pPr algn="ctr"/>
            <a:r>
              <a:rPr lang="fi-FI" sz="800" dirty="0" smtClean="0"/>
              <a:t>Elonkorjuu-</a:t>
            </a:r>
          </a:p>
          <a:p>
            <a:pPr algn="ctr"/>
            <a:r>
              <a:rPr lang="fi-FI" sz="800" dirty="0" smtClean="0"/>
              <a:t>Juhlat</a:t>
            </a:r>
          </a:p>
          <a:p>
            <a:pPr algn="ctr"/>
            <a:r>
              <a:rPr lang="fi-FI" sz="800" dirty="0" smtClean="0"/>
              <a:t>19.-20.8</a:t>
            </a:r>
            <a:endParaRPr lang="fi-FI" sz="800" dirty="0"/>
          </a:p>
        </p:txBody>
      </p:sp>
      <p:sp>
        <p:nvSpPr>
          <p:cNvPr id="15" name="Tekstiruutu 14"/>
          <p:cNvSpPr txBox="1"/>
          <p:nvPr/>
        </p:nvSpPr>
        <p:spPr>
          <a:xfrm rot="20494131">
            <a:off x="2940595" y="6081544"/>
            <a:ext cx="822960" cy="430887"/>
          </a:xfrm>
          <a:prstGeom prst="rect">
            <a:avLst/>
          </a:prstGeom>
          <a:noFill/>
        </p:spPr>
        <p:txBody>
          <a:bodyPr wrap="square" rtlCol="0">
            <a:spAutoFit/>
          </a:bodyPr>
          <a:lstStyle/>
          <a:p>
            <a:pPr algn="ctr"/>
            <a:r>
              <a:rPr lang="fi-FI" sz="1200" dirty="0" smtClean="0">
                <a:latin typeface="Avenir Next Condensed Regular"/>
                <a:cs typeface="Avenir Next Condensed Regular"/>
              </a:rPr>
              <a:t>VKO 34</a:t>
            </a:r>
          </a:p>
          <a:p>
            <a:pPr algn="ctr"/>
            <a:r>
              <a:rPr lang="fi-FI" sz="1000" dirty="0" smtClean="0">
                <a:latin typeface="Avenir Next Condensed Regular"/>
                <a:cs typeface="Avenir Next Condensed Regular"/>
              </a:rPr>
              <a:t>17.-23.8.</a:t>
            </a:r>
          </a:p>
        </p:txBody>
      </p:sp>
      <p:sp>
        <p:nvSpPr>
          <p:cNvPr id="16" name="Tekstiruutu 15"/>
          <p:cNvSpPr txBox="1"/>
          <p:nvPr/>
        </p:nvSpPr>
        <p:spPr>
          <a:xfrm rot="21294968">
            <a:off x="2730178" y="5340224"/>
            <a:ext cx="822960" cy="430887"/>
          </a:xfrm>
          <a:prstGeom prst="rect">
            <a:avLst/>
          </a:prstGeom>
          <a:noFill/>
        </p:spPr>
        <p:txBody>
          <a:bodyPr wrap="square" rtlCol="0">
            <a:spAutoFit/>
          </a:bodyPr>
          <a:lstStyle/>
          <a:p>
            <a:pPr algn="ctr"/>
            <a:r>
              <a:rPr lang="fi-FI" sz="1200" dirty="0" smtClean="0">
                <a:latin typeface="Avenir Next Condensed Regular"/>
                <a:cs typeface="Avenir Next Condensed Regular"/>
              </a:rPr>
              <a:t>VKO 35</a:t>
            </a:r>
          </a:p>
          <a:p>
            <a:pPr algn="ctr"/>
            <a:r>
              <a:rPr lang="fi-FI" sz="1000" dirty="0" smtClean="0">
                <a:latin typeface="Avenir Next Condensed Regular"/>
                <a:cs typeface="Avenir Next Condensed Regular"/>
              </a:rPr>
              <a:t>24.-30.8.</a:t>
            </a:r>
            <a:endParaRPr lang="fi-FI" sz="1000" dirty="0">
              <a:latin typeface="Avenir Next Condensed Regular"/>
              <a:cs typeface="Avenir Next Condensed Regular"/>
            </a:endParaRPr>
          </a:p>
        </p:txBody>
      </p:sp>
      <p:sp>
        <p:nvSpPr>
          <p:cNvPr id="17" name="Tekstiruutu 16"/>
          <p:cNvSpPr txBox="1"/>
          <p:nvPr/>
        </p:nvSpPr>
        <p:spPr>
          <a:xfrm rot="413630">
            <a:off x="2745487" y="4584433"/>
            <a:ext cx="822960" cy="430887"/>
          </a:xfrm>
          <a:prstGeom prst="rect">
            <a:avLst/>
          </a:prstGeom>
          <a:noFill/>
        </p:spPr>
        <p:txBody>
          <a:bodyPr wrap="square" rtlCol="0">
            <a:spAutoFit/>
          </a:bodyPr>
          <a:lstStyle/>
          <a:p>
            <a:pPr algn="ctr"/>
            <a:r>
              <a:rPr lang="fi-FI" sz="1200" dirty="0" smtClean="0">
                <a:latin typeface="Avenir Next Condensed Regular"/>
                <a:cs typeface="Avenir Next Condensed Regular"/>
              </a:rPr>
              <a:t>VKO 36</a:t>
            </a:r>
          </a:p>
          <a:p>
            <a:pPr algn="ctr"/>
            <a:r>
              <a:rPr lang="fi-FI" sz="1000" dirty="0" smtClean="0">
                <a:latin typeface="Avenir Next Condensed Regular"/>
                <a:cs typeface="Avenir Next Condensed Regular"/>
              </a:rPr>
              <a:t>31.8.-6.9.</a:t>
            </a:r>
            <a:endParaRPr lang="fi-FI" sz="1000" dirty="0">
              <a:latin typeface="Avenir Next Condensed Regular"/>
              <a:cs typeface="Avenir Next Condensed Regular"/>
            </a:endParaRPr>
          </a:p>
        </p:txBody>
      </p:sp>
      <p:sp>
        <p:nvSpPr>
          <p:cNvPr id="18" name="Tekstiruutu 17"/>
          <p:cNvSpPr txBox="1"/>
          <p:nvPr/>
        </p:nvSpPr>
        <p:spPr>
          <a:xfrm rot="1813699">
            <a:off x="2913965" y="3895581"/>
            <a:ext cx="822960" cy="430887"/>
          </a:xfrm>
          <a:prstGeom prst="rect">
            <a:avLst/>
          </a:prstGeom>
          <a:noFill/>
        </p:spPr>
        <p:txBody>
          <a:bodyPr wrap="square" rtlCol="0">
            <a:spAutoFit/>
          </a:bodyPr>
          <a:lstStyle/>
          <a:p>
            <a:pPr algn="ctr"/>
            <a:r>
              <a:rPr lang="fi-FI" sz="1200" dirty="0" smtClean="0">
                <a:latin typeface="Avenir Next Condensed Regular"/>
                <a:cs typeface="Avenir Next Condensed Regular"/>
              </a:rPr>
              <a:t>VKO 37</a:t>
            </a:r>
          </a:p>
          <a:p>
            <a:pPr algn="ctr"/>
            <a:r>
              <a:rPr lang="fi-FI" sz="1000" dirty="0" smtClean="0">
                <a:latin typeface="Avenir Next Condensed Regular"/>
                <a:cs typeface="Avenir Next Condensed Regular"/>
              </a:rPr>
              <a:t>7.-13.9.</a:t>
            </a:r>
            <a:endParaRPr lang="fi-FI" sz="1000" dirty="0">
              <a:latin typeface="Avenir Next Condensed Regular"/>
              <a:cs typeface="Avenir Next Condensed Regular"/>
            </a:endParaRPr>
          </a:p>
        </p:txBody>
      </p:sp>
      <p:sp>
        <p:nvSpPr>
          <p:cNvPr id="19" name="Tekstiruutu 18"/>
          <p:cNvSpPr txBox="1"/>
          <p:nvPr/>
        </p:nvSpPr>
        <p:spPr>
          <a:xfrm rot="4137976">
            <a:off x="3381226" y="3346853"/>
            <a:ext cx="822960" cy="430887"/>
          </a:xfrm>
          <a:prstGeom prst="rect">
            <a:avLst/>
          </a:prstGeom>
          <a:noFill/>
        </p:spPr>
        <p:txBody>
          <a:bodyPr wrap="square" rtlCol="0">
            <a:spAutoFit/>
          </a:bodyPr>
          <a:lstStyle/>
          <a:p>
            <a:pPr algn="ctr"/>
            <a:r>
              <a:rPr lang="fi-FI" sz="1200" dirty="0" smtClean="0">
                <a:latin typeface="Avenir Next Condensed Regular"/>
                <a:cs typeface="Avenir Next Condensed Regular"/>
              </a:rPr>
              <a:t>VKO 38</a:t>
            </a:r>
          </a:p>
          <a:p>
            <a:pPr algn="ctr"/>
            <a:r>
              <a:rPr lang="fi-FI" sz="1000" dirty="0" smtClean="0">
                <a:latin typeface="Avenir Next Condensed Regular"/>
                <a:cs typeface="Avenir Next Condensed Regular"/>
              </a:rPr>
              <a:t>14.-20.9.</a:t>
            </a:r>
            <a:endParaRPr lang="fi-FI" sz="1000" dirty="0">
              <a:latin typeface="Avenir Next Condensed Regular"/>
              <a:cs typeface="Avenir Next Condensed Regular"/>
            </a:endParaRPr>
          </a:p>
        </p:txBody>
      </p:sp>
      <p:sp>
        <p:nvSpPr>
          <p:cNvPr id="23" name="Tekstiruutu 22"/>
          <p:cNvSpPr txBox="1"/>
          <p:nvPr/>
        </p:nvSpPr>
        <p:spPr>
          <a:xfrm rot="7005966">
            <a:off x="4177562" y="3444090"/>
            <a:ext cx="822960" cy="430887"/>
          </a:xfrm>
          <a:prstGeom prst="rect">
            <a:avLst/>
          </a:prstGeom>
          <a:noFill/>
        </p:spPr>
        <p:txBody>
          <a:bodyPr wrap="square" rtlCol="0">
            <a:spAutoFit/>
          </a:bodyPr>
          <a:lstStyle/>
          <a:p>
            <a:pPr algn="ctr"/>
            <a:r>
              <a:rPr lang="fi-FI" sz="1200" dirty="0" smtClean="0">
                <a:latin typeface="Avenir Next Condensed Regular"/>
                <a:cs typeface="Avenir Next Condensed Regular"/>
              </a:rPr>
              <a:t>VKO 39</a:t>
            </a:r>
          </a:p>
          <a:p>
            <a:pPr algn="ctr"/>
            <a:r>
              <a:rPr lang="fi-FI" sz="1000" dirty="0" smtClean="0">
                <a:latin typeface="Avenir Next Condensed Regular"/>
                <a:cs typeface="Avenir Next Condensed Regular"/>
              </a:rPr>
              <a:t>21.-27.9.</a:t>
            </a:r>
            <a:endParaRPr lang="fi-FI" sz="1000" dirty="0">
              <a:latin typeface="Avenir Next Condensed Regular"/>
              <a:cs typeface="Avenir Next Condensed Regular"/>
            </a:endParaRPr>
          </a:p>
        </p:txBody>
      </p:sp>
      <p:sp>
        <p:nvSpPr>
          <p:cNvPr id="24" name="Tekstiruutu 23"/>
          <p:cNvSpPr txBox="1"/>
          <p:nvPr/>
        </p:nvSpPr>
        <p:spPr>
          <a:xfrm rot="7618322">
            <a:off x="4782798" y="3862083"/>
            <a:ext cx="822960" cy="430887"/>
          </a:xfrm>
          <a:prstGeom prst="rect">
            <a:avLst/>
          </a:prstGeom>
          <a:noFill/>
        </p:spPr>
        <p:txBody>
          <a:bodyPr wrap="square" rtlCol="0">
            <a:spAutoFit/>
          </a:bodyPr>
          <a:lstStyle/>
          <a:p>
            <a:pPr algn="ctr"/>
            <a:r>
              <a:rPr lang="fi-FI" sz="1200" dirty="0" smtClean="0">
                <a:latin typeface="Avenir Next Condensed Regular"/>
                <a:cs typeface="Avenir Next Condensed Regular"/>
              </a:rPr>
              <a:t>VKO 40</a:t>
            </a:r>
          </a:p>
          <a:p>
            <a:pPr algn="ctr"/>
            <a:r>
              <a:rPr lang="fi-FI" sz="1000" dirty="0" smtClean="0">
                <a:latin typeface="Avenir Next Condensed Regular"/>
                <a:cs typeface="Avenir Next Condensed Regular"/>
              </a:rPr>
              <a:t>28.9.-4.10.</a:t>
            </a:r>
            <a:endParaRPr lang="fi-FI" sz="1000" dirty="0">
              <a:latin typeface="Avenir Next Condensed Regular"/>
              <a:cs typeface="Avenir Next Condensed Regular"/>
            </a:endParaRPr>
          </a:p>
        </p:txBody>
      </p:sp>
      <p:sp>
        <p:nvSpPr>
          <p:cNvPr id="25" name="Tekstiruutu 24"/>
          <p:cNvSpPr txBox="1"/>
          <p:nvPr/>
        </p:nvSpPr>
        <p:spPr>
          <a:xfrm rot="5400000">
            <a:off x="5521778" y="4140919"/>
            <a:ext cx="822960" cy="430887"/>
          </a:xfrm>
          <a:prstGeom prst="rect">
            <a:avLst/>
          </a:prstGeom>
          <a:noFill/>
        </p:spPr>
        <p:txBody>
          <a:bodyPr wrap="square" rtlCol="0">
            <a:spAutoFit/>
          </a:bodyPr>
          <a:lstStyle/>
          <a:p>
            <a:pPr algn="ctr"/>
            <a:r>
              <a:rPr lang="fi-FI" sz="1200" dirty="0" smtClean="0">
                <a:latin typeface="Avenir Next Condensed Regular"/>
                <a:cs typeface="Avenir Next Condensed Regular"/>
              </a:rPr>
              <a:t>VKO 41</a:t>
            </a:r>
          </a:p>
          <a:p>
            <a:pPr algn="ctr"/>
            <a:r>
              <a:rPr lang="fi-FI" sz="1000" dirty="0" smtClean="0">
                <a:latin typeface="Avenir Next Condensed Regular"/>
                <a:cs typeface="Avenir Next Condensed Regular"/>
              </a:rPr>
              <a:t>5.-11.10.</a:t>
            </a:r>
            <a:endParaRPr lang="fi-FI" sz="1000" dirty="0">
              <a:latin typeface="Avenir Next Condensed Regular"/>
              <a:cs typeface="Avenir Next Condensed Regular"/>
            </a:endParaRPr>
          </a:p>
        </p:txBody>
      </p:sp>
      <p:sp>
        <p:nvSpPr>
          <p:cNvPr id="26" name="Tekstiruutu 25"/>
          <p:cNvSpPr txBox="1"/>
          <p:nvPr/>
        </p:nvSpPr>
        <p:spPr>
          <a:xfrm rot="3259715">
            <a:off x="6200105" y="3793655"/>
            <a:ext cx="822960" cy="430887"/>
          </a:xfrm>
          <a:prstGeom prst="rect">
            <a:avLst/>
          </a:prstGeom>
          <a:noFill/>
        </p:spPr>
        <p:txBody>
          <a:bodyPr wrap="square" rtlCol="0">
            <a:spAutoFit/>
          </a:bodyPr>
          <a:lstStyle/>
          <a:p>
            <a:pPr algn="ctr"/>
            <a:r>
              <a:rPr lang="fi-FI" sz="1200" dirty="0" smtClean="0">
                <a:latin typeface="Avenir Next Condensed Regular"/>
                <a:cs typeface="Avenir Next Condensed Regular"/>
              </a:rPr>
              <a:t>VKO 42</a:t>
            </a:r>
          </a:p>
          <a:p>
            <a:pPr algn="ctr"/>
            <a:r>
              <a:rPr lang="fi-FI" sz="1000" dirty="0" smtClean="0">
                <a:latin typeface="Avenir Next Condensed Regular"/>
                <a:cs typeface="Avenir Next Condensed Regular"/>
              </a:rPr>
              <a:t>12.-18.10.</a:t>
            </a:r>
            <a:endParaRPr lang="fi-FI" sz="1000" dirty="0">
              <a:latin typeface="Avenir Next Condensed Regular"/>
              <a:cs typeface="Avenir Next Condensed Regular"/>
            </a:endParaRPr>
          </a:p>
        </p:txBody>
      </p:sp>
      <p:sp>
        <p:nvSpPr>
          <p:cNvPr id="27" name="Tekstiruutu 26"/>
          <p:cNvSpPr txBox="1"/>
          <p:nvPr/>
        </p:nvSpPr>
        <p:spPr>
          <a:xfrm rot="3225809">
            <a:off x="6759395" y="3302849"/>
            <a:ext cx="822960" cy="430887"/>
          </a:xfrm>
          <a:prstGeom prst="rect">
            <a:avLst/>
          </a:prstGeom>
          <a:noFill/>
        </p:spPr>
        <p:txBody>
          <a:bodyPr wrap="square" rtlCol="0">
            <a:spAutoFit/>
          </a:bodyPr>
          <a:lstStyle/>
          <a:p>
            <a:pPr algn="ctr"/>
            <a:r>
              <a:rPr lang="fi-FI" sz="1200" dirty="0" smtClean="0">
                <a:latin typeface="Avenir Next Condensed Regular"/>
                <a:cs typeface="Avenir Next Condensed Regular"/>
              </a:rPr>
              <a:t>VKO 43</a:t>
            </a:r>
          </a:p>
          <a:p>
            <a:pPr algn="ctr"/>
            <a:r>
              <a:rPr lang="fi-FI" sz="1000" dirty="0" smtClean="0">
                <a:latin typeface="Avenir Next Condensed Regular"/>
                <a:cs typeface="Avenir Next Condensed Regular"/>
              </a:rPr>
              <a:t>19.-25.10</a:t>
            </a:r>
            <a:endParaRPr lang="fi-FI" sz="1000" dirty="0">
              <a:latin typeface="Avenir Next Condensed Regular"/>
              <a:cs typeface="Avenir Next Condensed Regular"/>
            </a:endParaRPr>
          </a:p>
        </p:txBody>
      </p:sp>
      <p:sp>
        <p:nvSpPr>
          <p:cNvPr id="28" name="Tekstiruutu 27"/>
          <p:cNvSpPr txBox="1"/>
          <p:nvPr/>
        </p:nvSpPr>
        <p:spPr>
          <a:xfrm rot="4727064">
            <a:off x="7325087" y="2857007"/>
            <a:ext cx="822960" cy="430887"/>
          </a:xfrm>
          <a:prstGeom prst="rect">
            <a:avLst/>
          </a:prstGeom>
          <a:noFill/>
        </p:spPr>
        <p:txBody>
          <a:bodyPr wrap="square" rtlCol="0">
            <a:spAutoFit/>
          </a:bodyPr>
          <a:lstStyle/>
          <a:p>
            <a:pPr algn="ctr"/>
            <a:r>
              <a:rPr lang="fi-FI" sz="1200" dirty="0" smtClean="0">
                <a:latin typeface="Avenir Next Condensed Regular"/>
                <a:cs typeface="Avenir Next Condensed Regular"/>
              </a:rPr>
              <a:t>VKO 44</a:t>
            </a:r>
          </a:p>
          <a:p>
            <a:pPr algn="ctr"/>
            <a:r>
              <a:rPr lang="fi-FI" sz="1000" dirty="0" smtClean="0">
                <a:latin typeface="Avenir Next Condensed Regular"/>
                <a:cs typeface="Avenir Next Condensed Regular"/>
              </a:rPr>
              <a:t>26.10.-1.11.</a:t>
            </a:r>
            <a:endParaRPr lang="fi-FI" sz="1000" dirty="0">
              <a:latin typeface="Avenir Next Condensed Regular"/>
              <a:cs typeface="Avenir Next Condensed Regular"/>
            </a:endParaRPr>
          </a:p>
        </p:txBody>
      </p:sp>
      <p:sp>
        <p:nvSpPr>
          <p:cNvPr id="29" name="Tekstiruutu 28"/>
          <p:cNvSpPr txBox="1"/>
          <p:nvPr/>
        </p:nvSpPr>
        <p:spPr>
          <a:xfrm rot="18716707">
            <a:off x="8011370" y="3026812"/>
            <a:ext cx="822960" cy="430887"/>
          </a:xfrm>
          <a:prstGeom prst="rect">
            <a:avLst/>
          </a:prstGeom>
          <a:noFill/>
        </p:spPr>
        <p:txBody>
          <a:bodyPr wrap="square" rtlCol="0">
            <a:spAutoFit/>
          </a:bodyPr>
          <a:lstStyle/>
          <a:p>
            <a:pPr algn="ctr"/>
            <a:r>
              <a:rPr lang="fi-FI" sz="1200" dirty="0" smtClean="0">
                <a:latin typeface="Avenir Next Condensed Regular"/>
                <a:cs typeface="Avenir Next Condensed Regular"/>
              </a:rPr>
              <a:t>VKO 45</a:t>
            </a:r>
          </a:p>
          <a:p>
            <a:pPr algn="ctr"/>
            <a:r>
              <a:rPr lang="fi-FI" sz="1000" dirty="0" smtClean="0">
                <a:latin typeface="Avenir Next Condensed Regular"/>
                <a:cs typeface="Avenir Next Condensed Regular"/>
              </a:rPr>
              <a:t>2.-8.11.</a:t>
            </a:r>
            <a:endParaRPr lang="fi-FI" sz="1000" dirty="0">
              <a:latin typeface="Avenir Next Condensed Regular"/>
              <a:cs typeface="Avenir Next Condensed Regular"/>
            </a:endParaRPr>
          </a:p>
        </p:txBody>
      </p:sp>
      <p:sp>
        <p:nvSpPr>
          <p:cNvPr id="30" name="Tekstiruutu 29"/>
          <p:cNvSpPr txBox="1"/>
          <p:nvPr/>
        </p:nvSpPr>
        <p:spPr>
          <a:xfrm rot="21084828">
            <a:off x="8349656" y="3604574"/>
            <a:ext cx="822960" cy="430887"/>
          </a:xfrm>
          <a:prstGeom prst="rect">
            <a:avLst/>
          </a:prstGeom>
          <a:noFill/>
        </p:spPr>
        <p:txBody>
          <a:bodyPr wrap="square" rtlCol="0">
            <a:spAutoFit/>
          </a:bodyPr>
          <a:lstStyle/>
          <a:p>
            <a:pPr algn="ctr"/>
            <a:r>
              <a:rPr lang="fi-FI" sz="1200" dirty="0" smtClean="0">
                <a:latin typeface="Avenir Next Condensed Regular"/>
                <a:cs typeface="Avenir Next Condensed Regular"/>
              </a:rPr>
              <a:t>VKO 46</a:t>
            </a:r>
          </a:p>
          <a:p>
            <a:pPr algn="ctr"/>
            <a:r>
              <a:rPr lang="fi-FI" sz="1000" dirty="0" smtClean="0">
                <a:latin typeface="Avenir Next Condensed Regular"/>
                <a:cs typeface="Avenir Next Condensed Regular"/>
              </a:rPr>
              <a:t>9.-15.11.</a:t>
            </a:r>
            <a:endParaRPr lang="fi-FI" sz="1000" dirty="0">
              <a:latin typeface="Avenir Next Condensed Regular"/>
              <a:cs typeface="Avenir Next Condensed Regular"/>
            </a:endParaRPr>
          </a:p>
        </p:txBody>
      </p:sp>
      <p:sp>
        <p:nvSpPr>
          <p:cNvPr id="31" name="Tekstiruutu 30"/>
          <p:cNvSpPr txBox="1"/>
          <p:nvPr/>
        </p:nvSpPr>
        <p:spPr>
          <a:xfrm rot="1560735">
            <a:off x="8311473" y="4342400"/>
            <a:ext cx="822960" cy="430887"/>
          </a:xfrm>
          <a:prstGeom prst="rect">
            <a:avLst/>
          </a:prstGeom>
          <a:noFill/>
        </p:spPr>
        <p:txBody>
          <a:bodyPr wrap="square" rtlCol="0">
            <a:spAutoFit/>
          </a:bodyPr>
          <a:lstStyle/>
          <a:p>
            <a:pPr algn="ctr"/>
            <a:r>
              <a:rPr lang="fi-FI" sz="1200" dirty="0" smtClean="0">
                <a:latin typeface="Avenir Next Condensed Regular"/>
                <a:cs typeface="Avenir Next Condensed Regular"/>
              </a:rPr>
              <a:t>VKO 47</a:t>
            </a:r>
          </a:p>
          <a:p>
            <a:pPr algn="ctr"/>
            <a:r>
              <a:rPr lang="fi-FI" sz="1000" dirty="0" smtClean="0">
                <a:latin typeface="Avenir Next Condensed Regular"/>
                <a:cs typeface="Avenir Next Condensed Regular"/>
              </a:rPr>
              <a:t>16.-22.11.</a:t>
            </a:r>
            <a:endParaRPr lang="fi-FI" sz="1000" dirty="0">
              <a:latin typeface="Avenir Next Condensed Regular"/>
              <a:cs typeface="Avenir Next Condensed Regular"/>
            </a:endParaRPr>
          </a:p>
        </p:txBody>
      </p:sp>
      <p:sp>
        <p:nvSpPr>
          <p:cNvPr id="32" name="Tekstiruutu 31"/>
          <p:cNvSpPr txBox="1"/>
          <p:nvPr/>
        </p:nvSpPr>
        <p:spPr>
          <a:xfrm rot="1916908">
            <a:off x="7829619" y="4964864"/>
            <a:ext cx="822960" cy="430887"/>
          </a:xfrm>
          <a:prstGeom prst="rect">
            <a:avLst/>
          </a:prstGeom>
          <a:noFill/>
        </p:spPr>
        <p:txBody>
          <a:bodyPr wrap="square" rtlCol="0">
            <a:spAutoFit/>
          </a:bodyPr>
          <a:lstStyle/>
          <a:p>
            <a:pPr algn="ctr"/>
            <a:r>
              <a:rPr lang="fi-FI" sz="1200" dirty="0" smtClean="0">
                <a:latin typeface="Avenir Next Condensed Regular"/>
                <a:cs typeface="Avenir Next Condensed Regular"/>
              </a:rPr>
              <a:t>VKO 48</a:t>
            </a:r>
          </a:p>
          <a:p>
            <a:pPr algn="ctr"/>
            <a:r>
              <a:rPr lang="fi-FI" sz="1000" dirty="0" smtClean="0">
                <a:latin typeface="Avenir Next Condensed Regular"/>
                <a:cs typeface="Avenir Next Condensed Regular"/>
              </a:rPr>
              <a:t>23.-29.11.</a:t>
            </a:r>
            <a:endParaRPr lang="fi-FI" sz="1000" dirty="0">
              <a:latin typeface="Avenir Next Condensed Regular"/>
              <a:cs typeface="Avenir Next Condensed Regular"/>
            </a:endParaRPr>
          </a:p>
        </p:txBody>
      </p:sp>
      <p:sp>
        <p:nvSpPr>
          <p:cNvPr id="33" name="Tekstiruutu 32"/>
          <p:cNvSpPr txBox="1"/>
          <p:nvPr/>
        </p:nvSpPr>
        <p:spPr>
          <a:xfrm rot="1492374">
            <a:off x="7339684" y="5554696"/>
            <a:ext cx="822960" cy="430887"/>
          </a:xfrm>
          <a:prstGeom prst="rect">
            <a:avLst/>
          </a:prstGeom>
          <a:noFill/>
        </p:spPr>
        <p:txBody>
          <a:bodyPr wrap="square" rtlCol="0">
            <a:spAutoFit/>
          </a:bodyPr>
          <a:lstStyle/>
          <a:p>
            <a:pPr algn="ctr"/>
            <a:r>
              <a:rPr lang="fi-FI" sz="1200" dirty="0" smtClean="0">
                <a:latin typeface="Avenir Next Condensed Regular"/>
                <a:cs typeface="Avenir Next Condensed Regular"/>
              </a:rPr>
              <a:t>VKO 49</a:t>
            </a:r>
          </a:p>
          <a:p>
            <a:pPr algn="ctr"/>
            <a:r>
              <a:rPr lang="fi-FI" sz="1000" dirty="0" smtClean="0">
                <a:latin typeface="Avenir Next Condensed Regular"/>
                <a:cs typeface="Avenir Next Condensed Regular"/>
              </a:rPr>
              <a:t>30.11.-6.12.</a:t>
            </a:r>
            <a:endParaRPr lang="fi-FI" sz="1000" dirty="0">
              <a:latin typeface="Avenir Next Condensed Regular"/>
              <a:cs typeface="Avenir Next Condensed Regular"/>
            </a:endParaRPr>
          </a:p>
        </p:txBody>
      </p:sp>
      <p:sp>
        <p:nvSpPr>
          <p:cNvPr id="34" name="Tekstiruutu 33"/>
          <p:cNvSpPr txBox="1"/>
          <p:nvPr/>
        </p:nvSpPr>
        <p:spPr>
          <a:xfrm rot="19907348">
            <a:off x="7379003" y="6367054"/>
            <a:ext cx="822960" cy="430887"/>
          </a:xfrm>
          <a:prstGeom prst="rect">
            <a:avLst/>
          </a:prstGeom>
          <a:noFill/>
        </p:spPr>
        <p:txBody>
          <a:bodyPr wrap="square" rtlCol="0">
            <a:spAutoFit/>
          </a:bodyPr>
          <a:lstStyle/>
          <a:p>
            <a:pPr algn="ctr"/>
            <a:r>
              <a:rPr lang="fi-FI" sz="1200" dirty="0" smtClean="0">
                <a:latin typeface="Avenir Next Condensed Regular"/>
                <a:cs typeface="Avenir Next Condensed Regular"/>
              </a:rPr>
              <a:t>VKO 50</a:t>
            </a:r>
          </a:p>
          <a:p>
            <a:pPr algn="ctr"/>
            <a:r>
              <a:rPr lang="fi-FI" sz="1000" dirty="0" smtClean="0">
                <a:latin typeface="Avenir Next Condensed Regular"/>
                <a:cs typeface="Avenir Next Condensed Regular"/>
              </a:rPr>
              <a:t>7.-13.12.</a:t>
            </a:r>
            <a:endParaRPr lang="fi-FI" sz="1000" dirty="0">
              <a:latin typeface="Avenir Next Condensed Regular"/>
              <a:cs typeface="Avenir Next Condensed Regular"/>
            </a:endParaRPr>
          </a:p>
        </p:txBody>
      </p:sp>
      <p:sp>
        <p:nvSpPr>
          <p:cNvPr id="35" name="Tekstiruutu 34"/>
          <p:cNvSpPr txBox="1"/>
          <p:nvPr/>
        </p:nvSpPr>
        <p:spPr>
          <a:xfrm rot="17142849">
            <a:off x="8128978" y="6752423"/>
            <a:ext cx="822960" cy="430887"/>
          </a:xfrm>
          <a:prstGeom prst="rect">
            <a:avLst/>
          </a:prstGeom>
          <a:noFill/>
        </p:spPr>
        <p:txBody>
          <a:bodyPr wrap="square" rtlCol="0">
            <a:spAutoFit/>
          </a:bodyPr>
          <a:lstStyle/>
          <a:p>
            <a:pPr algn="ctr"/>
            <a:r>
              <a:rPr lang="fi-FI" sz="1200" dirty="0" smtClean="0">
                <a:latin typeface="Avenir Next Condensed Regular"/>
                <a:cs typeface="Avenir Next Condensed Regular"/>
              </a:rPr>
              <a:t>VKO 51</a:t>
            </a:r>
          </a:p>
          <a:p>
            <a:pPr algn="ctr"/>
            <a:r>
              <a:rPr lang="fi-FI" sz="1000" dirty="0" smtClean="0">
                <a:latin typeface="Avenir Next Condensed Regular"/>
                <a:cs typeface="Avenir Next Condensed Regular"/>
              </a:rPr>
              <a:t>14.-20.12.</a:t>
            </a:r>
            <a:endParaRPr lang="fi-FI" sz="1000" dirty="0">
              <a:latin typeface="Avenir Next Condensed Regular"/>
              <a:cs typeface="Avenir Next Condensed Regular"/>
            </a:endParaRPr>
          </a:p>
        </p:txBody>
      </p:sp>
      <p:sp>
        <p:nvSpPr>
          <p:cNvPr id="36" name="Tekstiruutu 35"/>
          <p:cNvSpPr txBox="1"/>
          <p:nvPr/>
        </p:nvSpPr>
        <p:spPr>
          <a:xfrm rot="15285478">
            <a:off x="9165855" y="6684900"/>
            <a:ext cx="822960" cy="430887"/>
          </a:xfrm>
          <a:prstGeom prst="rect">
            <a:avLst/>
          </a:prstGeom>
          <a:noFill/>
        </p:spPr>
        <p:txBody>
          <a:bodyPr wrap="square" rtlCol="0">
            <a:spAutoFit/>
          </a:bodyPr>
          <a:lstStyle/>
          <a:p>
            <a:pPr algn="ctr"/>
            <a:r>
              <a:rPr lang="fi-FI" sz="1200" dirty="0" smtClean="0">
                <a:latin typeface="Avenir Next Condensed Regular"/>
                <a:cs typeface="Avenir Next Condensed Regular"/>
              </a:rPr>
              <a:t>VKO 52</a:t>
            </a:r>
          </a:p>
          <a:p>
            <a:pPr algn="ctr"/>
            <a:r>
              <a:rPr lang="fi-FI" sz="1000" dirty="0" smtClean="0">
                <a:latin typeface="Avenir Next Condensed Regular"/>
                <a:cs typeface="Avenir Next Condensed Regular"/>
              </a:rPr>
              <a:t>21.-27.12</a:t>
            </a:r>
            <a:r>
              <a:rPr lang="fi-FI" sz="1000" dirty="0" smtClean="0">
                <a:solidFill>
                  <a:srgbClr val="FF0000"/>
                </a:solidFill>
                <a:latin typeface="Avenir Next Condensed Regular"/>
                <a:cs typeface="Avenir Next Condensed Regular"/>
              </a:rPr>
              <a:t>.</a:t>
            </a:r>
            <a:endParaRPr lang="fi-FI" sz="1000" dirty="0">
              <a:solidFill>
                <a:srgbClr val="FF0000"/>
              </a:solidFill>
              <a:latin typeface="Avenir Next Condensed Regular"/>
              <a:cs typeface="Avenir Next Condensed Regular"/>
            </a:endParaRPr>
          </a:p>
        </p:txBody>
      </p:sp>
      <p:sp>
        <p:nvSpPr>
          <p:cNvPr id="49" name="Suorakulmio 48">
            <a:hlinkClick r:id="rId4" action="ppaction://hlinksldjump"/>
          </p:cNvPr>
          <p:cNvSpPr/>
          <p:nvPr/>
        </p:nvSpPr>
        <p:spPr>
          <a:xfrm>
            <a:off x="277380" y="4384443"/>
            <a:ext cx="1679129" cy="1169551"/>
          </a:xfrm>
          <a:prstGeom prst="rect">
            <a:avLst/>
          </a:prstGeom>
          <a:noFill/>
        </p:spPr>
        <p:txBody>
          <a:bodyPr wrap="square" lIns="91440" tIns="45720" rIns="91440" bIns="45720">
            <a:spAutoFit/>
          </a:bodyPr>
          <a:lstStyle/>
          <a:p>
            <a:pPr>
              <a:spcBef>
                <a:spcPts val="300"/>
              </a:spcBef>
              <a:spcAft>
                <a:spcPts val="300"/>
              </a:spcAft>
            </a:pPr>
            <a:r>
              <a:rPr lang="fi-FI" sz="1800" b="1" dirty="0" smtClean="0">
                <a:ln w="10541" cmpd="sng">
                  <a:solidFill>
                    <a:schemeClr val="accent1">
                      <a:shade val="88000"/>
                      <a:satMod val="110000"/>
                    </a:schemeClr>
                  </a:solidFill>
                  <a:prstDash val="solid"/>
                </a:ln>
                <a:solidFill>
                  <a:srgbClr val="FF0000"/>
                </a:solidFill>
                <a:latin typeface="Marker Felt"/>
                <a:cs typeface="Marker Felt"/>
              </a:rPr>
              <a:t>I ORIENTAATIO</a:t>
            </a:r>
          </a:p>
          <a:p>
            <a:pPr marL="171450" indent="-171450">
              <a:spcBef>
                <a:spcPts val="300"/>
              </a:spcBef>
              <a:spcAft>
                <a:spcPts val="300"/>
              </a:spcAft>
              <a:buFont typeface="Arial"/>
              <a:buChar char="•"/>
            </a:pPr>
            <a:r>
              <a:rPr lang="fi-FI" sz="1050" b="1" dirty="0" smtClean="0">
                <a:ln w="10541" cmpd="sng">
                  <a:solidFill>
                    <a:schemeClr val="accent1">
                      <a:shade val="88000"/>
                      <a:satMod val="110000"/>
                    </a:schemeClr>
                  </a:solidFill>
                  <a:prstDash val="solid"/>
                </a:ln>
                <a:gradFill>
                  <a:gsLst>
                    <a:gs pos="0">
                      <a:schemeClr val="accent1">
                        <a:tint val="40000"/>
                        <a:satMod val="250000"/>
                      </a:schemeClr>
                    </a:gs>
                    <a:gs pos="9000">
                      <a:schemeClr val="accent1">
                        <a:tint val="52000"/>
                        <a:satMod val="300000"/>
                      </a:schemeClr>
                    </a:gs>
                    <a:gs pos="50000">
                      <a:schemeClr val="accent1">
                        <a:shade val="20000"/>
                        <a:satMod val="300000"/>
                      </a:schemeClr>
                    </a:gs>
                    <a:gs pos="79000">
                      <a:schemeClr val="accent1">
                        <a:tint val="52000"/>
                        <a:satMod val="300000"/>
                      </a:schemeClr>
                    </a:gs>
                    <a:gs pos="100000">
                      <a:schemeClr val="accent1">
                        <a:tint val="40000"/>
                        <a:satMod val="250000"/>
                      </a:schemeClr>
                    </a:gs>
                  </a:gsLst>
                  <a:lin ang="5400000"/>
                </a:gradFill>
                <a:latin typeface="+mj-lt"/>
              </a:rPr>
              <a:t>Yksilön ja tiimin                    oppimisprosessit</a:t>
            </a:r>
            <a:endParaRPr lang="fi-FI" sz="1050" b="1" dirty="0">
              <a:ln w="10541" cmpd="sng">
                <a:solidFill>
                  <a:schemeClr val="accent1">
                    <a:shade val="88000"/>
                    <a:satMod val="110000"/>
                  </a:schemeClr>
                </a:solidFill>
                <a:prstDash val="solid"/>
              </a:ln>
              <a:gradFill>
                <a:gsLst>
                  <a:gs pos="0">
                    <a:schemeClr val="accent1">
                      <a:tint val="40000"/>
                      <a:satMod val="250000"/>
                    </a:schemeClr>
                  </a:gs>
                  <a:gs pos="9000">
                    <a:schemeClr val="accent1">
                      <a:tint val="52000"/>
                      <a:satMod val="300000"/>
                    </a:schemeClr>
                  </a:gs>
                  <a:gs pos="50000">
                    <a:schemeClr val="accent1">
                      <a:shade val="20000"/>
                      <a:satMod val="300000"/>
                    </a:schemeClr>
                  </a:gs>
                  <a:gs pos="79000">
                    <a:schemeClr val="accent1">
                      <a:tint val="52000"/>
                      <a:satMod val="300000"/>
                    </a:schemeClr>
                  </a:gs>
                  <a:gs pos="100000">
                    <a:schemeClr val="accent1">
                      <a:tint val="40000"/>
                      <a:satMod val="250000"/>
                    </a:schemeClr>
                  </a:gs>
                </a:gsLst>
                <a:lin ang="5400000"/>
              </a:gradFill>
              <a:latin typeface="+mj-lt"/>
            </a:endParaRPr>
          </a:p>
          <a:p>
            <a:pPr marL="171450" indent="-171450">
              <a:spcBef>
                <a:spcPts val="300"/>
              </a:spcBef>
              <a:spcAft>
                <a:spcPts val="300"/>
              </a:spcAft>
              <a:buFont typeface="Arial"/>
              <a:buChar char="•"/>
            </a:pPr>
            <a:r>
              <a:rPr lang="fi-FI" sz="1050" b="1" dirty="0" smtClean="0">
                <a:ln w="10541" cmpd="sng">
                  <a:solidFill>
                    <a:schemeClr val="accent1">
                      <a:shade val="88000"/>
                      <a:satMod val="110000"/>
                    </a:schemeClr>
                  </a:solidFill>
                  <a:prstDash val="solid"/>
                </a:ln>
                <a:gradFill>
                  <a:gsLst>
                    <a:gs pos="0">
                      <a:schemeClr val="accent1">
                        <a:tint val="40000"/>
                        <a:satMod val="250000"/>
                      </a:schemeClr>
                    </a:gs>
                    <a:gs pos="9000">
                      <a:schemeClr val="accent1">
                        <a:tint val="52000"/>
                        <a:satMod val="300000"/>
                      </a:schemeClr>
                    </a:gs>
                    <a:gs pos="50000">
                      <a:schemeClr val="accent1">
                        <a:shade val="20000"/>
                        <a:satMod val="300000"/>
                      </a:schemeClr>
                    </a:gs>
                    <a:gs pos="79000">
                      <a:schemeClr val="accent1">
                        <a:tint val="52000"/>
                        <a:satMod val="300000"/>
                      </a:schemeClr>
                    </a:gs>
                    <a:gs pos="100000">
                      <a:schemeClr val="accent1">
                        <a:tint val="40000"/>
                        <a:satMod val="250000"/>
                      </a:schemeClr>
                    </a:gs>
                  </a:gsLst>
                  <a:lin ang="5400000"/>
                </a:gradFill>
                <a:latin typeface="+mj-lt"/>
              </a:rPr>
              <a:t>Esikuva: </a:t>
            </a:r>
            <a:r>
              <a:rPr lang="fi-FI" sz="1050" b="1" dirty="0">
                <a:ln w="10541" cmpd="sng">
                  <a:solidFill>
                    <a:schemeClr val="accent1">
                      <a:shade val="88000"/>
                      <a:satMod val="110000"/>
                    </a:schemeClr>
                  </a:solidFill>
                  <a:prstDash val="solid"/>
                </a:ln>
                <a:gradFill>
                  <a:gsLst>
                    <a:gs pos="0">
                      <a:schemeClr val="accent1">
                        <a:tint val="40000"/>
                        <a:satMod val="250000"/>
                      </a:schemeClr>
                    </a:gs>
                    <a:gs pos="9000">
                      <a:schemeClr val="accent1">
                        <a:tint val="52000"/>
                        <a:satMod val="300000"/>
                      </a:schemeClr>
                    </a:gs>
                    <a:gs pos="50000">
                      <a:schemeClr val="accent1">
                        <a:shade val="20000"/>
                        <a:satMod val="300000"/>
                      </a:schemeClr>
                    </a:gs>
                    <a:gs pos="79000">
                      <a:schemeClr val="accent1">
                        <a:tint val="52000"/>
                        <a:satMod val="300000"/>
                      </a:schemeClr>
                    </a:gs>
                    <a:gs pos="100000">
                      <a:schemeClr val="accent1">
                        <a:tint val="40000"/>
                        <a:satMod val="250000"/>
                      </a:schemeClr>
                    </a:gs>
                  </a:gsLst>
                  <a:lin ang="5400000"/>
                </a:gradFill>
                <a:latin typeface="+mj-lt"/>
              </a:rPr>
              <a:t> </a:t>
            </a:r>
            <a:r>
              <a:rPr lang="fi-FI" sz="1050" b="1" dirty="0" smtClean="0">
                <a:ln w="10541" cmpd="sng">
                  <a:solidFill>
                    <a:schemeClr val="accent1">
                      <a:shade val="88000"/>
                      <a:satMod val="110000"/>
                    </a:schemeClr>
                  </a:solidFill>
                  <a:prstDash val="solid"/>
                </a:ln>
                <a:gradFill>
                  <a:gsLst>
                    <a:gs pos="0">
                      <a:schemeClr val="accent1">
                        <a:tint val="40000"/>
                        <a:satMod val="250000"/>
                      </a:schemeClr>
                    </a:gs>
                    <a:gs pos="9000">
                      <a:schemeClr val="accent1">
                        <a:tint val="52000"/>
                        <a:satMod val="300000"/>
                      </a:schemeClr>
                    </a:gs>
                    <a:gs pos="50000">
                      <a:schemeClr val="accent1">
                        <a:shade val="20000"/>
                        <a:satMod val="300000"/>
                      </a:schemeClr>
                    </a:gs>
                    <a:gs pos="79000">
                      <a:schemeClr val="accent1">
                        <a:tint val="52000"/>
                        <a:satMod val="300000"/>
                      </a:schemeClr>
                    </a:gs>
                    <a:gs pos="100000">
                      <a:schemeClr val="accent1">
                        <a:tint val="40000"/>
                        <a:satMod val="250000"/>
                      </a:schemeClr>
                    </a:gs>
                  </a:gsLst>
                  <a:lin ang="5400000"/>
                </a:gradFill>
                <a:latin typeface="+mj-lt"/>
              </a:rPr>
              <a:t>                       Anne Berner</a:t>
            </a:r>
            <a:endParaRPr lang="fi-FI" sz="1050" b="1" dirty="0">
              <a:ln w="10541" cmpd="sng">
                <a:solidFill>
                  <a:schemeClr val="accent1">
                    <a:shade val="88000"/>
                    <a:satMod val="110000"/>
                  </a:schemeClr>
                </a:solidFill>
                <a:prstDash val="solid"/>
              </a:ln>
              <a:gradFill>
                <a:gsLst>
                  <a:gs pos="0">
                    <a:schemeClr val="accent1">
                      <a:tint val="40000"/>
                      <a:satMod val="250000"/>
                    </a:schemeClr>
                  </a:gs>
                  <a:gs pos="9000">
                    <a:schemeClr val="accent1">
                      <a:tint val="52000"/>
                      <a:satMod val="300000"/>
                    </a:schemeClr>
                  </a:gs>
                  <a:gs pos="50000">
                    <a:schemeClr val="accent1">
                      <a:shade val="20000"/>
                      <a:satMod val="300000"/>
                    </a:schemeClr>
                  </a:gs>
                  <a:gs pos="79000">
                    <a:schemeClr val="accent1">
                      <a:tint val="52000"/>
                      <a:satMod val="300000"/>
                    </a:schemeClr>
                  </a:gs>
                  <a:gs pos="100000">
                    <a:schemeClr val="accent1">
                      <a:tint val="40000"/>
                      <a:satMod val="250000"/>
                    </a:schemeClr>
                  </a:gs>
                </a:gsLst>
                <a:lin ang="5400000"/>
              </a:gradFill>
              <a:latin typeface="+mj-lt"/>
            </a:endParaRPr>
          </a:p>
        </p:txBody>
      </p:sp>
      <p:sp>
        <p:nvSpPr>
          <p:cNvPr id="51" name="Suorakulmio 50"/>
          <p:cNvSpPr/>
          <p:nvPr/>
        </p:nvSpPr>
        <p:spPr>
          <a:xfrm>
            <a:off x="6379949" y="786738"/>
            <a:ext cx="1623281" cy="1138773"/>
          </a:xfrm>
          <a:prstGeom prst="rect">
            <a:avLst/>
          </a:prstGeom>
          <a:noFill/>
        </p:spPr>
        <p:txBody>
          <a:bodyPr wrap="square" lIns="91440" tIns="45720" rIns="91440" bIns="45720">
            <a:spAutoFit/>
          </a:bodyPr>
          <a:lstStyle/>
          <a:p>
            <a:pPr>
              <a:spcBef>
                <a:spcPts val="200"/>
              </a:spcBef>
              <a:spcAft>
                <a:spcPts val="200"/>
              </a:spcAft>
            </a:pPr>
            <a:r>
              <a:rPr lang="fi-FI" sz="1800" b="1" dirty="0" smtClean="0">
                <a:ln w="10541" cmpd="sng">
                  <a:solidFill>
                    <a:schemeClr val="accent1">
                      <a:shade val="88000"/>
                      <a:satMod val="110000"/>
                    </a:schemeClr>
                  </a:solidFill>
                  <a:prstDash val="solid"/>
                </a:ln>
                <a:solidFill>
                  <a:srgbClr val="FF0000"/>
                </a:solidFill>
                <a:latin typeface="Marker Felt"/>
                <a:cs typeface="Marker Felt"/>
              </a:rPr>
              <a:t>III VERKOSTOT</a:t>
            </a:r>
          </a:p>
          <a:p>
            <a:pPr marL="171450" indent="-171450">
              <a:spcBef>
                <a:spcPts val="200"/>
              </a:spcBef>
              <a:spcAft>
                <a:spcPts val="200"/>
              </a:spcAft>
              <a:buFont typeface="Arial"/>
              <a:buChar char="•"/>
            </a:pPr>
            <a:r>
              <a:rPr lang="fi-FI" sz="1000" b="1" dirty="0" smtClean="0">
                <a:ln w="10541" cmpd="sng">
                  <a:solidFill>
                    <a:schemeClr val="accent1">
                      <a:shade val="88000"/>
                      <a:satMod val="110000"/>
                    </a:schemeClr>
                  </a:solidFill>
                  <a:prstDash val="solid"/>
                </a:ln>
                <a:gradFill>
                  <a:gsLst>
                    <a:gs pos="0">
                      <a:schemeClr val="accent1">
                        <a:tint val="40000"/>
                        <a:satMod val="250000"/>
                      </a:schemeClr>
                    </a:gs>
                    <a:gs pos="9000">
                      <a:schemeClr val="accent1">
                        <a:tint val="52000"/>
                        <a:satMod val="300000"/>
                      </a:schemeClr>
                    </a:gs>
                    <a:gs pos="50000">
                      <a:schemeClr val="accent1">
                        <a:shade val="20000"/>
                        <a:satMod val="300000"/>
                      </a:schemeClr>
                    </a:gs>
                    <a:gs pos="79000">
                      <a:schemeClr val="accent1">
                        <a:tint val="52000"/>
                        <a:satMod val="300000"/>
                      </a:schemeClr>
                    </a:gs>
                    <a:gs pos="100000">
                      <a:schemeClr val="accent1">
                        <a:tint val="40000"/>
                        <a:satMod val="250000"/>
                      </a:schemeClr>
                    </a:gs>
                  </a:gsLst>
                  <a:lin ang="5400000"/>
                </a:gradFill>
                <a:latin typeface="+mj-lt"/>
              </a:rPr>
              <a:t>Johtavat ajatukset,  </a:t>
            </a:r>
          </a:p>
          <a:p>
            <a:pPr marL="171450" indent="-171450">
              <a:spcBef>
                <a:spcPts val="200"/>
              </a:spcBef>
              <a:spcAft>
                <a:spcPts val="200"/>
              </a:spcAft>
              <a:buFont typeface="Arial"/>
              <a:buChar char="•"/>
            </a:pPr>
            <a:r>
              <a:rPr lang="fi-FI" sz="1000" b="1" dirty="0" smtClean="0">
                <a:ln w="10541" cmpd="sng">
                  <a:solidFill>
                    <a:schemeClr val="accent1">
                      <a:shade val="88000"/>
                      <a:satMod val="110000"/>
                    </a:schemeClr>
                  </a:solidFill>
                  <a:prstDash val="solid"/>
                </a:ln>
                <a:gradFill>
                  <a:gsLst>
                    <a:gs pos="0">
                      <a:schemeClr val="accent1">
                        <a:tint val="40000"/>
                        <a:satMod val="250000"/>
                      </a:schemeClr>
                    </a:gs>
                    <a:gs pos="9000">
                      <a:schemeClr val="accent1">
                        <a:tint val="52000"/>
                        <a:satMod val="300000"/>
                      </a:schemeClr>
                    </a:gs>
                    <a:gs pos="50000">
                      <a:schemeClr val="accent1">
                        <a:shade val="20000"/>
                        <a:satMod val="300000"/>
                      </a:schemeClr>
                    </a:gs>
                    <a:gs pos="79000">
                      <a:schemeClr val="accent1">
                        <a:tint val="52000"/>
                        <a:satMod val="300000"/>
                      </a:schemeClr>
                    </a:gs>
                    <a:gs pos="100000">
                      <a:schemeClr val="accent1">
                        <a:tint val="40000"/>
                        <a:satMod val="250000"/>
                      </a:schemeClr>
                    </a:gs>
                  </a:gsLst>
                  <a:lin ang="5400000"/>
                </a:gradFill>
                <a:latin typeface="+mj-lt"/>
              </a:rPr>
              <a:t>Projekti- ja asiakkuus-   johtaminen</a:t>
            </a:r>
          </a:p>
          <a:p>
            <a:pPr marL="171450" indent="-171450">
              <a:spcBef>
                <a:spcPts val="200"/>
              </a:spcBef>
              <a:spcAft>
                <a:spcPts val="200"/>
              </a:spcAft>
              <a:buFont typeface="Arial"/>
              <a:buChar char="•"/>
            </a:pPr>
            <a:r>
              <a:rPr lang="fi-FI" sz="1000" b="1" dirty="0" smtClean="0">
                <a:ln w="10541" cmpd="sng">
                  <a:solidFill>
                    <a:schemeClr val="accent1">
                      <a:shade val="88000"/>
                      <a:satMod val="110000"/>
                    </a:schemeClr>
                  </a:solidFill>
                  <a:prstDash val="solid"/>
                </a:ln>
                <a:gradFill>
                  <a:gsLst>
                    <a:gs pos="0">
                      <a:schemeClr val="accent1">
                        <a:tint val="40000"/>
                        <a:satMod val="250000"/>
                      </a:schemeClr>
                    </a:gs>
                    <a:gs pos="9000">
                      <a:schemeClr val="accent1">
                        <a:tint val="52000"/>
                        <a:satMod val="300000"/>
                      </a:schemeClr>
                    </a:gs>
                    <a:gs pos="50000">
                      <a:schemeClr val="accent1">
                        <a:shade val="20000"/>
                        <a:satMod val="300000"/>
                      </a:schemeClr>
                    </a:gs>
                    <a:gs pos="79000">
                      <a:schemeClr val="accent1">
                        <a:tint val="52000"/>
                        <a:satMod val="300000"/>
                      </a:schemeClr>
                    </a:gs>
                    <a:gs pos="100000">
                      <a:schemeClr val="accent1">
                        <a:tint val="40000"/>
                        <a:satMod val="250000"/>
                      </a:schemeClr>
                    </a:gs>
                  </a:gsLst>
                  <a:lin ang="5400000"/>
                </a:gradFill>
                <a:latin typeface="+mj-lt"/>
              </a:rPr>
              <a:t>Esikuva: Ilkka Paananen</a:t>
            </a:r>
            <a:endParaRPr lang="fi-FI" sz="1000" b="1" dirty="0">
              <a:ln w="10541" cmpd="sng">
                <a:solidFill>
                  <a:schemeClr val="accent1">
                    <a:shade val="88000"/>
                    <a:satMod val="110000"/>
                  </a:schemeClr>
                </a:solidFill>
                <a:prstDash val="solid"/>
              </a:ln>
              <a:gradFill>
                <a:gsLst>
                  <a:gs pos="0">
                    <a:schemeClr val="accent1">
                      <a:tint val="40000"/>
                      <a:satMod val="250000"/>
                    </a:schemeClr>
                  </a:gs>
                  <a:gs pos="9000">
                    <a:schemeClr val="accent1">
                      <a:tint val="52000"/>
                      <a:satMod val="300000"/>
                    </a:schemeClr>
                  </a:gs>
                  <a:gs pos="50000">
                    <a:schemeClr val="accent1">
                      <a:shade val="20000"/>
                      <a:satMod val="300000"/>
                    </a:schemeClr>
                  </a:gs>
                  <a:gs pos="79000">
                    <a:schemeClr val="accent1">
                      <a:tint val="52000"/>
                      <a:satMod val="300000"/>
                    </a:schemeClr>
                  </a:gs>
                  <a:gs pos="100000">
                    <a:schemeClr val="accent1">
                      <a:tint val="40000"/>
                      <a:satMod val="250000"/>
                    </a:schemeClr>
                  </a:gs>
                </a:gsLst>
                <a:lin ang="5400000"/>
              </a:gradFill>
              <a:latin typeface="+mj-lt"/>
            </a:endParaRPr>
          </a:p>
        </p:txBody>
      </p:sp>
      <p:sp>
        <p:nvSpPr>
          <p:cNvPr id="52" name="Suorakulmio 51"/>
          <p:cNvSpPr/>
          <p:nvPr/>
        </p:nvSpPr>
        <p:spPr>
          <a:xfrm>
            <a:off x="10648592" y="1327350"/>
            <a:ext cx="2088129" cy="1261884"/>
          </a:xfrm>
          <a:prstGeom prst="rect">
            <a:avLst/>
          </a:prstGeom>
          <a:noFill/>
        </p:spPr>
        <p:txBody>
          <a:bodyPr wrap="square" lIns="91440" tIns="45720" rIns="91440" bIns="45720">
            <a:spAutoFit/>
          </a:bodyPr>
          <a:lstStyle/>
          <a:p>
            <a:pPr>
              <a:spcBef>
                <a:spcPts val="200"/>
              </a:spcBef>
              <a:spcAft>
                <a:spcPts val="200"/>
              </a:spcAft>
            </a:pPr>
            <a:r>
              <a:rPr lang="fi-FI" sz="1800" b="1" dirty="0" smtClean="0">
                <a:ln w="10541" cmpd="sng">
                  <a:solidFill>
                    <a:schemeClr val="accent1">
                      <a:shade val="88000"/>
                      <a:satMod val="110000"/>
                    </a:schemeClr>
                  </a:solidFill>
                  <a:prstDash val="solid"/>
                </a:ln>
                <a:solidFill>
                  <a:srgbClr val="FF0000"/>
                </a:solidFill>
                <a:latin typeface="Marker Felt"/>
                <a:cs typeface="Marker Felt"/>
              </a:rPr>
              <a:t>IV SYNNYTYS </a:t>
            </a:r>
          </a:p>
          <a:p>
            <a:pPr>
              <a:spcBef>
                <a:spcPts val="200"/>
              </a:spcBef>
              <a:spcAft>
                <a:spcPts val="200"/>
              </a:spcAft>
            </a:pPr>
            <a:r>
              <a:rPr lang="fi-FI" sz="1800" b="1" dirty="0">
                <a:ln w="10541" cmpd="sng">
                  <a:solidFill>
                    <a:schemeClr val="accent1">
                      <a:shade val="88000"/>
                      <a:satMod val="110000"/>
                    </a:schemeClr>
                  </a:solidFill>
                  <a:prstDash val="solid"/>
                </a:ln>
                <a:solidFill>
                  <a:srgbClr val="FF0000"/>
                </a:solidFill>
                <a:latin typeface="Marker Felt"/>
                <a:cs typeface="Marker Felt"/>
              </a:rPr>
              <a:t> </a:t>
            </a:r>
            <a:r>
              <a:rPr lang="fi-FI" sz="1800" b="1" dirty="0" smtClean="0">
                <a:ln w="10541" cmpd="sng">
                  <a:solidFill>
                    <a:schemeClr val="accent1">
                      <a:shade val="88000"/>
                      <a:satMod val="110000"/>
                    </a:schemeClr>
                  </a:solidFill>
                  <a:prstDash val="solid"/>
                </a:ln>
                <a:solidFill>
                  <a:srgbClr val="FF0000"/>
                </a:solidFill>
                <a:latin typeface="Marker Felt"/>
                <a:cs typeface="Marker Felt"/>
              </a:rPr>
              <a:t>    &amp; 24H</a:t>
            </a:r>
          </a:p>
          <a:p>
            <a:pPr marL="171450" indent="-171450">
              <a:spcBef>
                <a:spcPts val="200"/>
              </a:spcBef>
              <a:spcAft>
                <a:spcPts val="200"/>
              </a:spcAft>
              <a:buFont typeface="Arial"/>
              <a:buChar char="•"/>
            </a:pPr>
            <a:r>
              <a:rPr lang="fi-FI" sz="1000" b="1" dirty="0" smtClean="0">
                <a:ln w="10541" cmpd="sng">
                  <a:solidFill>
                    <a:schemeClr val="accent1">
                      <a:shade val="88000"/>
                      <a:satMod val="110000"/>
                    </a:schemeClr>
                  </a:solidFill>
                  <a:prstDash val="solid"/>
                </a:ln>
                <a:gradFill>
                  <a:gsLst>
                    <a:gs pos="0">
                      <a:schemeClr val="accent1">
                        <a:tint val="40000"/>
                        <a:satMod val="250000"/>
                      </a:schemeClr>
                    </a:gs>
                    <a:gs pos="9000">
                      <a:schemeClr val="accent1">
                        <a:tint val="52000"/>
                        <a:satMod val="300000"/>
                      </a:schemeClr>
                    </a:gs>
                    <a:gs pos="50000">
                      <a:schemeClr val="accent1">
                        <a:shade val="20000"/>
                        <a:satMod val="300000"/>
                      </a:schemeClr>
                    </a:gs>
                    <a:gs pos="79000">
                      <a:schemeClr val="accent1">
                        <a:tint val="52000"/>
                        <a:satMod val="300000"/>
                      </a:schemeClr>
                    </a:gs>
                    <a:gs pos="100000">
                      <a:schemeClr val="accent1">
                        <a:tint val="40000"/>
                        <a:satMod val="250000"/>
                      </a:schemeClr>
                    </a:gs>
                  </a:gsLst>
                  <a:lin ang="5400000"/>
                </a:gradFill>
                <a:latin typeface="+mj-lt"/>
              </a:rPr>
              <a:t>Innovointi- ja tuotteistamis-prosessit</a:t>
            </a:r>
          </a:p>
          <a:p>
            <a:pPr marL="171450" indent="-171450">
              <a:spcBef>
                <a:spcPts val="200"/>
              </a:spcBef>
              <a:spcAft>
                <a:spcPts val="200"/>
              </a:spcAft>
              <a:buFont typeface="Arial"/>
              <a:buChar char="•"/>
            </a:pPr>
            <a:r>
              <a:rPr lang="fi-FI" sz="1000" b="1" dirty="0" smtClean="0">
                <a:ln w="10541" cmpd="sng">
                  <a:solidFill>
                    <a:schemeClr val="accent1">
                      <a:shade val="88000"/>
                      <a:satMod val="110000"/>
                    </a:schemeClr>
                  </a:solidFill>
                  <a:prstDash val="solid"/>
                </a:ln>
                <a:gradFill>
                  <a:gsLst>
                    <a:gs pos="0">
                      <a:schemeClr val="accent1">
                        <a:tint val="40000"/>
                        <a:satMod val="250000"/>
                      </a:schemeClr>
                    </a:gs>
                    <a:gs pos="9000">
                      <a:schemeClr val="accent1">
                        <a:tint val="52000"/>
                        <a:satMod val="300000"/>
                      </a:schemeClr>
                    </a:gs>
                    <a:gs pos="50000">
                      <a:schemeClr val="accent1">
                        <a:shade val="20000"/>
                        <a:satMod val="300000"/>
                      </a:schemeClr>
                    </a:gs>
                    <a:gs pos="79000">
                      <a:schemeClr val="accent1">
                        <a:tint val="52000"/>
                        <a:satMod val="300000"/>
                      </a:schemeClr>
                    </a:gs>
                    <a:gs pos="100000">
                      <a:schemeClr val="accent1">
                        <a:tint val="40000"/>
                        <a:satMod val="250000"/>
                      </a:schemeClr>
                    </a:gs>
                  </a:gsLst>
                  <a:lin ang="5400000"/>
                </a:gradFill>
                <a:latin typeface="+mj-lt"/>
              </a:rPr>
              <a:t>Esikuva: Saku Tuominen</a:t>
            </a:r>
            <a:endParaRPr lang="fi-FI" sz="1000" b="1" dirty="0">
              <a:ln w="10541" cmpd="sng">
                <a:solidFill>
                  <a:schemeClr val="accent1">
                    <a:shade val="88000"/>
                    <a:satMod val="110000"/>
                  </a:schemeClr>
                </a:solidFill>
                <a:prstDash val="solid"/>
              </a:ln>
              <a:gradFill>
                <a:gsLst>
                  <a:gs pos="0">
                    <a:schemeClr val="accent1">
                      <a:tint val="40000"/>
                      <a:satMod val="250000"/>
                    </a:schemeClr>
                  </a:gs>
                  <a:gs pos="9000">
                    <a:schemeClr val="accent1">
                      <a:tint val="52000"/>
                      <a:satMod val="300000"/>
                    </a:schemeClr>
                  </a:gs>
                  <a:gs pos="50000">
                    <a:schemeClr val="accent1">
                      <a:shade val="20000"/>
                      <a:satMod val="300000"/>
                    </a:schemeClr>
                  </a:gs>
                  <a:gs pos="79000">
                    <a:schemeClr val="accent1">
                      <a:tint val="52000"/>
                      <a:satMod val="300000"/>
                    </a:schemeClr>
                  </a:gs>
                  <a:gs pos="100000">
                    <a:schemeClr val="accent1">
                      <a:tint val="40000"/>
                      <a:satMod val="250000"/>
                    </a:schemeClr>
                  </a:gs>
                </a:gsLst>
                <a:lin ang="5400000"/>
              </a:gradFill>
              <a:latin typeface="+mj-lt"/>
            </a:endParaRPr>
          </a:p>
        </p:txBody>
      </p:sp>
      <p:sp>
        <p:nvSpPr>
          <p:cNvPr id="54" name="Suorakulmio 53"/>
          <p:cNvSpPr/>
          <p:nvPr/>
        </p:nvSpPr>
        <p:spPr>
          <a:xfrm>
            <a:off x="10615628" y="4633074"/>
            <a:ext cx="2121093" cy="941796"/>
          </a:xfrm>
          <a:prstGeom prst="rect">
            <a:avLst/>
          </a:prstGeom>
          <a:noFill/>
        </p:spPr>
        <p:txBody>
          <a:bodyPr wrap="none" lIns="91440" tIns="45720" rIns="91440" bIns="45720">
            <a:spAutoFit/>
          </a:bodyPr>
          <a:lstStyle/>
          <a:p>
            <a:pPr>
              <a:lnSpc>
                <a:spcPct val="70000"/>
              </a:lnSpc>
              <a:spcBef>
                <a:spcPts val="200"/>
              </a:spcBef>
              <a:spcAft>
                <a:spcPts val="200"/>
              </a:spcAft>
            </a:pPr>
            <a:r>
              <a:rPr lang="fi-FI" sz="1800" b="1" dirty="0" smtClean="0">
                <a:ln w="10541" cmpd="sng">
                  <a:solidFill>
                    <a:schemeClr val="accent1">
                      <a:shade val="88000"/>
                      <a:satMod val="110000"/>
                    </a:schemeClr>
                  </a:solidFill>
                  <a:prstDash val="solid"/>
                </a:ln>
                <a:solidFill>
                  <a:srgbClr val="FF0000"/>
                </a:solidFill>
                <a:latin typeface="Marker Felt"/>
                <a:cs typeface="Marker Felt"/>
              </a:rPr>
              <a:t>V UUDEN ALKU &amp; </a:t>
            </a:r>
          </a:p>
          <a:p>
            <a:pPr>
              <a:lnSpc>
                <a:spcPct val="70000"/>
              </a:lnSpc>
              <a:spcBef>
                <a:spcPts val="200"/>
              </a:spcBef>
              <a:spcAft>
                <a:spcPts val="200"/>
              </a:spcAft>
            </a:pPr>
            <a:r>
              <a:rPr lang="fi-FI" sz="1800" b="1" dirty="0" smtClean="0">
                <a:ln w="10541" cmpd="sng">
                  <a:solidFill>
                    <a:schemeClr val="accent1">
                      <a:shade val="88000"/>
                      <a:satMod val="110000"/>
                    </a:schemeClr>
                  </a:solidFill>
                  <a:prstDash val="solid"/>
                </a:ln>
                <a:solidFill>
                  <a:srgbClr val="FF0000"/>
                </a:solidFill>
                <a:latin typeface="Marker Felt"/>
                <a:cs typeface="Marker Felt"/>
              </a:rPr>
              <a:t>JOULUPROKKIKSET</a:t>
            </a:r>
            <a:endParaRPr lang="fi-FI" sz="1000" b="1" dirty="0">
              <a:ln w="10541" cmpd="sng">
                <a:solidFill>
                  <a:schemeClr val="accent1">
                    <a:shade val="88000"/>
                    <a:satMod val="110000"/>
                  </a:schemeClr>
                </a:solidFill>
                <a:prstDash val="solid"/>
              </a:ln>
              <a:solidFill>
                <a:srgbClr val="FF0000"/>
              </a:solidFill>
              <a:latin typeface="Marker Felt"/>
              <a:cs typeface="Marker Felt"/>
            </a:endParaRPr>
          </a:p>
          <a:p>
            <a:pPr marL="171450" indent="-171450">
              <a:spcBef>
                <a:spcPts val="200"/>
              </a:spcBef>
              <a:spcAft>
                <a:spcPts val="200"/>
              </a:spcAft>
              <a:buFont typeface="Arial"/>
              <a:buChar char="•"/>
            </a:pPr>
            <a:r>
              <a:rPr lang="fi-FI" sz="1000" b="1" dirty="0" err="1" smtClean="0">
                <a:ln w="10541" cmpd="sng">
                  <a:solidFill>
                    <a:schemeClr val="accent1">
                      <a:shade val="88000"/>
                      <a:satMod val="110000"/>
                    </a:schemeClr>
                  </a:solidFill>
                  <a:prstDash val="solid"/>
                </a:ln>
                <a:gradFill>
                  <a:gsLst>
                    <a:gs pos="0">
                      <a:schemeClr val="accent1">
                        <a:tint val="40000"/>
                        <a:satMod val="250000"/>
                      </a:schemeClr>
                    </a:gs>
                    <a:gs pos="9000">
                      <a:schemeClr val="accent1">
                        <a:tint val="52000"/>
                        <a:satMod val="300000"/>
                      </a:schemeClr>
                    </a:gs>
                    <a:gs pos="50000">
                      <a:schemeClr val="accent1">
                        <a:shade val="20000"/>
                        <a:satMod val="300000"/>
                      </a:schemeClr>
                    </a:gs>
                    <a:gs pos="79000">
                      <a:schemeClr val="accent1">
                        <a:tint val="52000"/>
                        <a:satMod val="300000"/>
                      </a:schemeClr>
                    </a:gs>
                    <a:gs pos="100000">
                      <a:schemeClr val="accent1">
                        <a:tint val="40000"/>
                        <a:satMod val="250000"/>
                      </a:schemeClr>
                    </a:gs>
                  </a:gsLst>
                  <a:lin ang="5400000"/>
                </a:gradFill>
                <a:latin typeface="+mj-lt"/>
              </a:rPr>
              <a:t>Brändi</a:t>
            </a:r>
            <a:r>
              <a:rPr lang="fi-FI" sz="1000" b="1" dirty="0" smtClean="0">
                <a:ln w="10541" cmpd="sng">
                  <a:solidFill>
                    <a:schemeClr val="accent1">
                      <a:shade val="88000"/>
                      <a:satMod val="110000"/>
                    </a:schemeClr>
                  </a:solidFill>
                  <a:prstDash val="solid"/>
                </a:ln>
                <a:gradFill>
                  <a:gsLst>
                    <a:gs pos="0">
                      <a:schemeClr val="accent1">
                        <a:tint val="40000"/>
                        <a:satMod val="250000"/>
                      </a:schemeClr>
                    </a:gs>
                    <a:gs pos="9000">
                      <a:schemeClr val="accent1">
                        <a:tint val="52000"/>
                        <a:satMod val="300000"/>
                      </a:schemeClr>
                    </a:gs>
                    <a:gs pos="50000">
                      <a:schemeClr val="accent1">
                        <a:shade val="20000"/>
                        <a:satMod val="300000"/>
                      </a:schemeClr>
                    </a:gs>
                    <a:gs pos="79000">
                      <a:schemeClr val="accent1">
                        <a:tint val="52000"/>
                        <a:satMod val="300000"/>
                      </a:schemeClr>
                    </a:gs>
                    <a:gs pos="100000">
                      <a:schemeClr val="accent1">
                        <a:tint val="40000"/>
                        <a:satMod val="250000"/>
                      </a:schemeClr>
                    </a:gs>
                  </a:gsLst>
                  <a:lin ang="5400000"/>
                </a:gradFill>
                <a:latin typeface="+mj-lt"/>
              </a:rPr>
              <a:t> ja tiimiyrittäjyys</a:t>
            </a:r>
          </a:p>
          <a:p>
            <a:pPr marL="171450" indent="-171450">
              <a:spcBef>
                <a:spcPts val="200"/>
              </a:spcBef>
              <a:spcAft>
                <a:spcPts val="200"/>
              </a:spcAft>
              <a:buFont typeface="Arial"/>
              <a:buChar char="•"/>
            </a:pPr>
            <a:r>
              <a:rPr lang="fi-FI" sz="1000" b="1" dirty="0" smtClean="0">
                <a:ln w="10541" cmpd="sng">
                  <a:solidFill>
                    <a:schemeClr val="accent1">
                      <a:shade val="88000"/>
                      <a:satMod val="110000"/>
                    </a:schemeClr>
                  </a:solidFill>
                  <a:prstDash val="solid"/>
                </a:ln>
                <a:gradFill>
                  <a:gsLst>
                    <a:gs pos="0">
                      <a:schemeClr val="accent1">
                        <a:tint val="40000"/>
                        <a:satMod val="250000"/>
                      </a:schemeClr>
                    </a:gs>
                    <a:gs pos="9000">
                      <a:schemeClr val="accent1">
                        <a:tint val="52000"/>
                        <a:satMod val="300000"/>
                      </a:schemeClr>
                    </a:gs>
                    <a:gs pos="50000">
                      <a:schemeClr val="accent1">
                        <a:shade val="20000"/>
                        <a:satMod val="300000"/>
                      </a:schemeClr>
                    </a:gs>
                    <a:gs pos="79000">
                      <a:schemeClr val="accent1">
                        <a:tint val="52000"/>
                        <a:satMod val="300000"/>
                      </a:schemeClr>
                    </a:gs>
                    <a:gs pos="100000">
                      <a:schemeClr val="accent1">
                        <a:tint val="40000"/>
                        <a:satMod val="250000"/>
                      </a:schemeClr>
                    </a:gs>
                  </a:gsLst>
                  <a:lin ang="5400000"/>
                </a:gradFill>
                <a:latin typeface="+mj-lt"/>
              </a:rPr>
              <a:t>Esikuva: Linda Liukas</a:t>
            </a:r>
            <a:endParaRPr lang="fi-FI" sz="1800" b="1" dirty="0" smtClean="0">
              <a:ln w="10541" cmpd="sng">
                <a:solidFill>
                  <a:schemeClr val="accent1">
                    <a:shade val="88000"/>
                    <a:satMod val="110000"/>
                  </a:schemeClr>
                </a:solidFill>
                <a:prstDash val="solid"/>
              </a:ln>
              <a:gradFill>
                <a:gsLst>
                  <a:gs pos="0">
                    <a:schemeClr val="accent1">
                      <a:tint val="40000"/>
                      <a:satMod val="250000"/>
                    </a:schemeClr>
                  </a:gs>
                  <a:gs pos="9000">
                    <a:schemeClr val="accent1">
                      <a:tint val="52000"/>
                      <a:satMod val="300000"/>
                    </a:schemeClr>
                  </a:gs>
                  <a:gs pos="50000">
                    <a:schemeClr val="accent1">
                      <a:shade val="20000"/>
                      <a:satMod val="300000"/>
                    </a:schemeClr>
                  </a:gs>
                  <a:gs pos="79000">
                    <a:schemeClr val="accent1">
                      <a:tint val="52000"/>
                      <a:satMod val="300000"/>
                    </a:schemeClr>
                  </a:gs>
                  <a:gs pos="100000">
                    <a:schemeClr val="accent1">
                      <a:tint val="40000"/>
                      <a:satMod val="250000"/>
                    </a:schemeClr>
                  </a:gs>
                </a:gsLst>
                <a:lin ang="5400000"/>
              </a:gradFill>
              <a:latin typeface="+mj-lt"/>
            </a:endParaRPr>
          </a:p>
        </p:txBody>
      </p:sp>
      <p:sp>
        <p:nvSpPr>
          <p:cNvPr id="55" name="Tekstiruutu 54"/>
          <p:cNvSpPr txBox="1"/>
          <p:nvPr/>
        </p:nvSpPr>
        <p:spPr>
          <a:xfrm rot="20364655">
            <a:off x="3064056" y="2831630"/>
            <a:ext cx="1255366" cy="276999"/>
          </a:xfrm>
          <a:prstGeom prst="rect">
            <a:avLst/>
          </a:prstGeom>
          <a:noFill/>
        </p:spPr>
        <p:txBody>
          <a:bodyPr wrap="square" rtlCol="0">
            <a:spAutoFit/>
          </a:bodyPr>
          <a:lstStyle/>
          <a:p>
            <a:pPr algn="ctr"/>
            <a:r>
              <a:rPr lang="fi-FI" sz="1200" dirty="0" smtClean="0">
                <a:latin typeface="Lucida Calligraphy"/>
                <a:cs typeface="Lucida Calligraphy"/>
              </a:rPr>
              <a:t>syyskuu</a:t>
            </a:r>
            <a:endParaRPr lang="fi-FI" sz="1200" dirty="0">
              <a:latin typeface="Lucida Calligraphy"/>
              <a:cs typeface="Lucida Calligraphy"/>
            </a:endParaRPr>
          </a:p>
        </p:txBody>
      </p:sp>
      <p:sp>
        <p:nvSpPr>
          <p:cNvPr id="56" name="Tekstiruutu 55"/>
          <p:cNvSpPr txBox="1"/>
          <p:nvPr/>
        </p:nvSpPr>
        <p:spPr>
          <a:xfrm rot="18768003">
            <a:off x="5985800" y="3123100"/>
            <a:ext cx="1255366" cy="276999"/>
          </a:xfrm>
          <a:prstGeom prst="rect">
            <a:avLst/>
          </a:prstGeom>
          <a:noFill/>
        </p:spPr>
        <p:txBody>
          <a:bodyPr wrap="square" rtlCol="0">
            <a:spAutoFit/>
          </a:bodyPr>
          <a:lstStyle/>
          <a:p>
            <a:pPr algn="ctr"/>
            <a:r>
              <a:rPr lang="fi-FI" sz="1200" dirty="0" smtClean="0">
                <a:latin typeface="Lucida Calligraphy"/>
                <a:cs typeface="Lucida Calligraphy"/>
              </a:rPr>
              <a:t>lokakuu</a:t>
            </a:r>
            <a:endParaRPr lang="fi-FI" sz="1200" dirty="0">
              <a:latin typeface="Lucida Calligraphy"/>
              <a:cs typeface="Lucida Calligraphy"/>
            </a:endParaRPr>
          </a:p>
        </p:txBody>
      </p:sp>
      <p:sp>
        <p:nvSpPr>
          <p:cNvPr id="57" name="Tekstiruutu 56"/>
          <p:cNvSpPr txBox="1"/>
          <p:nvPr/>
        </p:nvSpPr>
        <p:spPr>
          <a:xfrm rot="17822336">
            <a:off x="8379982" y="4822546"/>
            <a:ext cx="1255366" cy="276999"/>
          </a:xfrm>
          <a:prstGeom prst="rect">
            <a:avLst/>
          </a:prstGeom>
          <a:noFill/>
        </p:spPr>
        <p:txBody>
          <a:bodyPr wrap="square" rtlCol="0">
            <a:spAutoFit/>
          </a:bodyPr>
          <a:lstStyle/>
          <a:p>
            <a:pPr algn="ctr"/>
            <a:r>
              <a:rPr lang="fi-FI" sz="1200" dirty="0" smtClean="0">
                <a:latin typeface="Lucida Calligraphy"/>
                <a:cs typeface="Lucida Calligraphy"/>
              </a:rPr>
              <a:t>Marraskuu</a:t>
            </a:r>
            <a:endParaRPr lang="fi-FI" sz="1200" dirty="0">
              <a:latin typeface="Lucida Calligraphy"/>
              <a:cs typeface="Lucida Calligraphy"/>
            </a:endParaRPr>
          </a:p>
        </p:txBody>
      </p:sp>
      <p:sp>
        <p:nvSpPr>
          <p:cNvPr id="58" name="Tekstiruutu 57"/>
          <p:cNvSpPr txBox="1"/>
          <p:nvPr/>
        </p:nvSpPr>
        <p:spPr>
          <a:xfrm rot="21116185">
            <a:off x="8456578" y="6286617"/>
            <a:ext cx="1255366" cy="276999"/>
          </a:xfrm>
          <a:prstGeom prst="rect">
            <a:avLst/>
          </a:prstGeom>
          <a:noFill/>
        </p:spPr>
        <p:txBody>
          <a:bodyPr wrap="square" rtlCol="0">
            <a:spAutoFit/>
          </a:bodyPr>
          <a:lstStyle/>
          <a:p>
            <a:pPr algn="ctr"/>
            <a:r>
              <a:rPr lang="fi-FI" sz="1200" dirty="0" smtClean="0">
                <a:latin typeface="Lucida Calligraphy"/>
                <a:cs typeface="Lucida Calligraphy"/>
              </a:rPr>
              <a:t>Joulukuu</a:t>
            </a:r>
            <a:endParaRPr lang="fi-FI" sz="1200" dirty="0">
              <a:latin typeface="Lucida Calligraphy"/>
              <a:cs typeface="Lucida Calligraphy"/>
            </a:endParaRPr>
          </a:p>
        </p:txBody>
      </p:sp>
      <p:sp>
        <p:nvSpPr>
          <p:cNvPr id="59" name="Tekstiruutu 58"/>
          <p:cNvSpPr txBox="1"/>
          <p:nvPr/>
        </p:nvSpPr>
        <p:spPr>
          <a:xfrm rot="15324870">
            <a:off x="2047714" y="6016322"/>
            <a:ext cx="1255366" cy="276999"/>
          </a:xfrm>
          <a:prstGeom prst="rect">
            <a:avLst/>
          </a:prstGeom>
          <a:noFill/>
        </p:spPr>
        <p:txBody>
          <a:bodyPr wrap="square" rtlCol="0">
            <a:spAutoFit/>
          </a:bodyPr>
          <a:lstStyle/>
          <a:p>
            <a:pPr algn="ctr"/>
            <a:r>
              <a:rPr lang="fi-FI" sz="1200" dirty="0" smtClean="0">
                <a:latin typeface="Lucida Calligraphy"/>
                <a:cs typeface="Lucida Calligraphy"/>
              </a:rPr>
              <a:t>Elokuu</a:t>
            </a:r>
            <a:endParaRPr lang="fi-FI" sz="1200" dirty="0">
              <a:latin typeface="Lucida Calligraphy"/>
              <a:cs typeface="Lucida Calligraphy"/>
            </a:endParaRPr>
          </a:p>
        </p:txBody>
      </p:sp>
      <p:cxnSp>
        <p:nvCxnSpPr>
          <p:cNvPr id="3" name="Suora yhdysviiva 2"/>
          <p:cNvCxnSpPr/>
          <p:nvPr/>
        </p:nvCxnSpPr>
        <p:spPr>
          <a:xfrm flipH="1" flipV="1">
            <a:off x="1025026" y="1356125"/>
            <a:ext cx="2210064" cy="2108407"/>
          </a:xfrm>
          <a:prstGeom prst="line">
            <a:avLst/>
          </a:prstGeom>
          <a:ln w="3175" cmpd="sng"/>
        </p:spPr>
        <p:style>
          <a:lnRef idx="2">
            <a:schemeClr val="accent1"/>
          </a:lnRef>
          <a:fillRef idx="0">
            <a:schemeClr val="accent1"/>
          </a:fillRef>
          <a:effectRef idx="1">
            <a:schemeClr val="accent1"/>
          </a:effectRef>
          <a:fontRef idx="minor">
            <a:schemeClr val="tx1"/>
          </a:fontRef>
        </p:style>
      </p:cxnSp>
      <p:cxnSp>
        <p:nvCxnSpPr>
          <p:cNvPr id="5" name="Suora yhdysviiva 4"/>
          <p:cNvCxnSpPr/>
          <p:nvPr/>
        </p:nvCxnSpPr>
        <p:spPr>
          <a:xfrm flipH="1" flipV="1">
            <a:off x="5717814" y="528597"/>
            <a:ext cx="43023" cy="3211928"/>
          </a:xfrm>
          <a:prstGeom prst="line">
            <a:avLst/>
          </a:prstGeom>
          <a:ln w="6350" cmpd="sng"/>
        </p:spPr>
        <p:style>
          <a:lnRef idx="2">
            <a:schemeClr val="accent1"/>
          </a:lnRef>
          <a:fillRef idx="0">
            <a:schemeClr val="accent1"/>
          </a:fillRef>
          <a:effectRef idx="1">
            <a:schemeClr val="accent1"/>
          </a:effectRef>
          <a:fontRef idx="minor">
            <a:schemeClr val="tx1"/>
          </a:fontRef>
        </p:style>
      </p:cxnSp>
      <p:cxnSp>
        <p:nvCxnSpPr>
          <p:cNvPr id="7" name="Suora yhdysviiva 6"/>
          <p:cNvCxnSpPr/>
          <p:nvPr/>
        </p:nvCxnSpPr>
        <p:spPr>
          <a:xfrm flipV="1">
            <a:off x="8244215" y="714033"/>
            <a:ext cx="3307465" cy="1889378"/>
          </a:xfrm>
          <a:prstGeom prst="line">
            <a:avLst/>
          </a:prstGeom>
          <a:ln w="3175" cmpd="sng"/>
        </p:spPr>
        <p:style>
          <a:lnRef idx="2">
            <a:schemeClr val="accent1"/>
          </a:lnRef>
          <a:fillRef idx="0">
            <a:schemeClr val="accent1"/>
          </a:fillRef>
          <a:effectRef idx="1">
            <a:schemeClr val="accent1"/>
          </a:effectRef>
          <a:fontRef idx="minor">
            <a:schemeClr val="tx1"/>
          </a:fontRef>
        </p:style>
      </p:cxnSp>
      <p:cxnSp>
        <p:nvCxnSpPr>
          <p:cNvPr id="9" name="Suora yhdysviiva 8"/>
          <p:cNvCxnSpPr/>
          <p:nvPr/>
        </p:nvCxnSpPr>
        <p:spPr>
          <a:xfrm flipV="1">
            <a:off x="8244215" y="4248485"/>
            <a:ext cx="3018365" cy="1481602"/>
          </a:xfrm>
          <a:prstGeom prst="line">
            <a:avLst/>
          </a:prstGeom>
          <a:ln w="3175" cmpd="sng"/>
        </p:spPr>
        <p:style>
          <a:lnRef idx="2">
            <a:schemeClr val="accent1"/>
          </a:lnRef>
          <a:fillRef idx="0">
            <a:schemeClr val="accent1"/>
          </a:fillRef>
          <a:effectRef idx="1">
            <a:schemeClr val="accent1"/>
          </a:effectRef>
          <a:fontRef idx="minor">
            <a:schemeClr val="tx1"/>
          </a:fontRef>
        </p:style>
      </p:cxnSp>
      <p:sp>
        <p:nvSpPr>
          <p:cNvPr id="38" name="Tekstiruutu 37"/>
          <p:cNvSpPr txBox="1"/>
          <p:nvPr/>
        </p:nvSpPr>
        <p:spPr>
          <a:xfrm rot="842240">
            <a:off x="2238324" y="5211973"/>
            <a:ext cx="520288" cy="338554"/>
          </a:xfrm>
          <a:prstGeom prst="rect">
            <a:avLst/>
          </a:prstGeom>
          <a:solidFill>
            <a:srgbClr val="FFFF00"/>
          </a:solidFill>
        </p:spPr>
        <p:txBody>
          <a:bodyPr wrap="square" rtlCol="0">
            <a:spAutoFit/>
          </a:bodyPr>
          <a:lstStyle/>
          <a:p>
            <a:pPr algn="ctr"/>
            <a:r>
              <a:rPr lang="fi-FI" sz="800" dirty="0" err="1" smtClean="0"/>
              <a:t>Kick-off</a:t>
            </a:r>
            <a:endParaRPr lang="fi-FI" sz="800" dirty="0" smtClean="0"/>
          </a:p>
          <a:p>
            <a:pPr algn="ctr"/>
            <a:r>
              <a:rPr lang="fi-FI" sz="800" dirty="0" smtClean="0"/>
              <a:t>27.8.</a:t>
            </a:r>
            <a:endParaRPr lang="fi-FI" sz="800" dirty="0"/>
          </a:p>
        </p:txBody>
      </p:sp>
      <p:sp>
        <p:nvSpPr>
          <p:cNvPr id="39" name="Tekstiruutu 38"/>
          <p:cNvSpPr txBox="1"/>
          <p:nvPr/>
        </p:nvSpPr>
        <p:spPr>
          <a:xfrm rot="20779790">
            <a:off x="1987046" y="4628081"/>
            <a:ext cx="668517" cy="338554"/>
          </a:xfrm>
          <a:prstGeom prst="rect">
            <a:avLst/>
          </a:prstGeom>
          <a:solidFill>
            <a:srgbClr val="FFFF00"/>
          </a:solidFill>
        </p:spPr>
        <p:txBody>
          <a:bodyPr wrap="square" rtlCol="0">
            <a:spAutoFit/>
          </a:bodyPr>
          <a:lstStyle/>
          <a:p>
            <a:pPr algn="ctr"/>
            <a:r>
              <a:rPr lang="fi-FI" sz="800" dirty="0" err="1" smtClean="0"/>
              <a:t>Forest</a:t>
            </a:r>
            <a:r>
              <a:rPr lang="fi-FI" sz="800" dirty="0" smtClean="0"/>
              <a:t> &amp; </a:t>
            </a:r>
            <a:r>
              <a:rPr lang="fi-FI" sz="800" dirty="0"/>
              <a:t>B</a:t>
            </a:r>
            <a:r>
              <a:rPr lang="fi-FI" sz="800" dirty="0" smtClean="0"/>
              <a:t>ack 1.-2.9.</a:t>
            </a:r>
            <a:endParaRPr lang="fi-FI" sz="800" dirty="0"/>
          </a:p>
        </p:txBody>
      </p:sp>
      <p:sp>
        <p:nvSpPr>
          <p:cNvPr id="40" name="Tekstiruutu 39"/>
          <p:cNvSpPr txBox="1"/>
          <p:nvPr/>
        </p:nvSpPr>
        <p:spPr>
          <a:xfrm rot="20888647">
            <a:off x="2375816" y="3692094"/>
            <a:ext cx="574933" cy="338554"/>
          </a:xfrm>
          <a:prstGeom prst="rect">
            <a:avLst/>
          </a:prstGeom>
          <a:solidFill>
            <a:srgbClr val="FFFF00"/>
          </a:solidFill>
        </p:spPr>
        <p:txBody>
          <a:bodyPr wrap="square" rtlCol="0">
            <a:spAutoFit/>
          </a:bodyPr>
          <a:lstStyle/>
          <a:p>
            <a:pPr algn="ctr"/>
            <a:r>
              <a:rPr lang="fi-FI" sz="800" dirty="0" smtClean="0"/>
              <a:t>RT Ruotsi</a:t>
            </a:r>
          </a:p>
          <a:p>
            <a:pPr algn="ctr"/>
            <a:r>
              <a:rPr lang="fi-FI" sz="800" dirty="0" smtClean="0"/>
              <a:t>9.-11.9.</a:t>
            </a:r>
            <a:endParaRPr lang="fi-FI" sz="800" dirty="0"/>
          </a:p>
        </p:txBody>
      </p:sp>
      <p:sp>
        <p:nvSpPr>
          <p:cNvPr id="41" name="Tekstiruutu 40"/>
          <p:cNvSpPr txBox="1"/>
          <p:nvPr/>
        </p:nvSpPr>
        <p:spPr>
          <a:xfrm rot="477787">
            <a:off x="2347425" y="3024740"/>
            <a:ext cx="929055" cy="338554"/>
          </a:xfrm>
          <a:prstGeom prst="rect">
            <a:avLst/>
          </a:prstGeom>
          <a:solidFill>
            <a:srgbClr val="FFFF00"/>
          </a:solidFill>
        </p:spPr>
        <p:txBody>
          <a:bodyPr wrap="square" rtlCol="0">
            <a:spAutoFit/>
          </a:bodyPr>
          <a:lstStyle/>
          <a:p>
            <a:pPr algn="ctr"/>
            <a:r>
              <a:rPr lang="fi-FI" sz="800" dirty="0" smtClean="0"/>
              <a:t>Asiakasviikkojen aloitus 14.9.</a:t>
            </a:r>
          </a:p>
        </p:txBody>
      </p:sp>
      <p:sp>
        <p:nvSpPr>
          <p:cNvPr id="42" name="Tekstiruutu 41"/>
          <p:cNvSpPr txBox="1"/>
          <p:nvPr/>
        </p:nvSpPr>
        <p:spPr>
          <a:xfrm rot="20888647">
            <a:off x="2670278" y="2449612"/>
            <a:ext cx="574933" cy="461665"/>
          </a:xfrm>
          <a:prstGeom prst="rect">
            <a:avLst/>
          </a:prstGeom>
          <a:solidFill>
            <a:srgbClr val="FFFF00"/>
          </a:solidFill>
        </p:spPr>
        <p:txBody>
          <a:bodyPr wrap="square" rtlCol="0">
            <a:spAutoFit/>
          </a:bodyPr>
          <a:lstStyle/>
          <a:p>
            <a:pPr algn="ctr"/>
            <a:r>
              <a:rPr lang="fi-FI" sz="800" dirty="0" err="1" smtClean="0"/>
              <a:t>Talking</a:t>
            </a:r>
            <a:r>
              <a:rPr lang="fi-FI" sz="800" dirty="0" smtClean="0"/>
              <a:t> </a:t>
            </a:r>
            <a:r>
              <a:rPr lang="fi-FI" sz="800" dirty="0" err="1" smtClean="0"/>
              <a:t>Heads</a:t>
            </a:r>
            <a:r>
              <a:rPr lang="fi-FI" sz="800" dirty="0" smtClean="0"/>
              <a:t> </a:t>
            </a:r>
          </a:p>
          <a:p>
            <a:pPr algn="ctr"/>
            <a:r>
              <a:rPr lang="fi-FI" sz="800" dirty="0" smtClean="0"/>
              <a:t>/</a:t>
            </a:r>
            <a:r>
              <a:rPr lang="fi-FI" sz="800" dirty="0" err="1" smtClean="0"/>
              <a:t>Nimion</a:t>
            </a:r>
            <a:endParaRPr lang="fi-FI" sz="800" dirty="0" smtClean="0"/>
          </a:p>
        </p:txBody>
      </p:sp>
      <p:sp>
        <p:nvSpPr>
          <p:cNvPr id="45" name="Tekstiruutu 44"/>
          <p:cNvSpPr txBox="1"/>
          <p:nvPr/>
        </p:nvSpPr>
        <p:spPr>
          <a:xfrm rot="20888647">
            <a:off x="5299401" y="3092534"/>
            <a:ext cx="810553" cy="461665"/>
          </a:xfrm>
          <a:prstGeom prst="rect">
            <a:avLst/>
          </a:prstGeom>
          <a:solidFill>
            <a:srgbClr val="FFFF00"/>
          </a:solidFill>
        </p:spPr>
        <p:txBody>
          <a:bodyPr wrap="square" rtlCol="0">
            <a:spAutoFit/>
          </a:bodyPr>
          <a:lstStyle/>
          <a:p>
            <a:pPr algn="ctr"/>
            <a:r>
              <a:rPr lang="fi-FI" sz="800" dirty="0" err="1" smtClean="0"/>
              <a:t>Vahvari</a:t>
            </a:r>
            <a:r>
              <a:rPr lang="fi-FI" sz="800" dirty="0" smtClean="0"/>
              <a:t> ja </a:t>
            </a:r>
            <a:r>
              <a:rPr lang="fi-FI" sz="800" dirty="0" err="1" smtClean="0"/>
              <a:t>asia-kasviikkojen</a:t>
            </a:r>
            <a:endParaRPr lang="fi-FI" sz="800" dirty="0" smtClean="0"/>
          </a:p>
          <a:p>
            <a:pPr algn="ctr"/>
            <a:r>
              <a:rPr lang="fi-FI" sz="800" dirty="0" err="1" smtClean="0"/>
              <a:t>klousaus</a:t>
            </a:r>
            <a:r>
              <a:rPr lang="fi-FI" sz="800" dirty="0" smtClean="0"/>
              <a:t> 29.9.</a:t>
            </a:r>
          </a:p>
        </p:txBody>
      </p:sp>
      <p:sp>
        <p:nvSpPr>
          <p:cNvPr id="46" name="Tekstiruutu 45"/>
          <p:cNvSpPr txBox="1"/>
          <p:nvPr/>
        </p:nvSpPr>
        <p:spPr>
          <a:xfrm rot="20888647">
            <a:off x="4566168" y="4665236"/>
            <a:ext cx="704527" cy="215444"/>
          </a:xfrm>
          <a:prstGeom prst="rect">
            <a:avLst/>
          </a:prstGeom>
          <a:solidFill>
            <a:srgbClr val="FFFF00"/>
          </a:solidFill>
        </p:spPr>
        <p:txBody>
          <a:bodyPr wrap="square" rtlCol="0">
            <a:spAutoFit/>
          </a:bodyPr>
          <a:lstStyle/>
          <a:p>
            <a:pPr algn="ctr"/>
            <a:r>
              <a:rPr lang="fi-FI" sz="800" dirty="0" smtClean="0"/>
              <a:t>NBF 1.-2.10.</a:t>
            </a:r>
            <a:endParaRPr lang="fi-FI" sz="800" dirty="0"/>
          </a:p>
        </p:txBody>
      </p:sp>
      <p:sp>
        <p:nvSpPr>
          <p:cNvPr id="47" name="Tekstiruutu 46"/>
          <p:cNvSpPr txBox="1"/>
          <p:nvPr/>
        </p:nvSpPr>
        <p:spPr>
          <a:xfrm rot="20888647">
            <a:off x="5300037" y="4847384"/>
            <a:ext cx="750800" cy="461665"/>
          </a:xfrm>
          <a:prstGeom prst="rect">
            <a:avLst/>
          </a:prstGeom>
          <a:solidFill>
            <a:srgbClr val="FFFF00"/>
          </a:solidFill>
        </p:spPr>
        <p:txBody>
          <a:bodyPr wrap="square" rtlCol="0">
            <a:spAutoFit/>
          </a:bodyPr>
          <a:lstStyle/>
          <a:p>
            <a:pPr algn="ctr"/>
            <a:r>
              <a:rPr lang="fi-FI" sz="800" dirty="0" err="1" smtClean="0"/>
              <a:t>Hands</a:t>
            </a:r>
            <a:r>
              <a:rPr lang="fi-FI" sz="800" dirty="0" smtClean="0"/>
              <a:t> on Budapest 5.-9.10</a:t>
            </a:r>
          </a:p>
        </p:txBody>
      </p:sp>
      <p:sp>
        <p:nvSpPr>
          <p:cNvPr id="48" name="Tekstiruutu 47"/>
          <p:cNvSpPr txBox="1"/>
          <p:nvPr/>
        </p:nvSpPr>
        <p:spPr>
          <a:xfrm rot="205728">
            <a:off x="6563921" y="4275439"/>
            <a:ext cx="648200" cy="338554"/>
          </a:xfrm>
          <a:prstGeom prst="rect">
            <a:avLst/>
          </a:prstGeom>
          <a:solidFill>
            <a:srgbClr val="FFFF00"/>
          </a:solidFill>
        </p:spPr>
        <p:txBody>
          <a:bodyPr wrap="square" rtlCol="0">
            <a:spAutoFit/>
          </a:bodyPr>
          <a:lstStyle/>
          <a:p>
            <a:pPr algn="ctr"/>
            <a:r>
              <a:rPr lang="fi-FI" sz="800" dirty="0" smtClean="0"/>
              <a:t>KONTAKTI-</a:t>
            </a:r>
          </a:p>
          <a:p>
            <a:pPr algn="ctr"/>
            <a:r>
              <a:rPr lang="fi-FI" sz="800" dirty="0" smtClean="0"/>
              <a:t>VAPAA</a:t>
            </a:r>
          </a:p>
        </p:txBody>
      </p:sp>
      <p:sp>
        <p:nvSpPr>
          <p:cNvPr id="60" name="Tekstiruutu 59"/>
          <p:cNvSpPr txBox="1"/>
          <p:nvPr/>
        </p:nvSpPr>
        <p:spPr>
          <a:xfrm rot="911966">
            <a:off x="7244240" y="3843633"/>
            <a:ext cx="782539" cy="215444"/>
          </a:xfrm>
          <a:prstGeom prst="rect">
            <a:avLst/>
          </a:prstGeom>
          <a:solidFill>
            <a:srgbClr val="FFFF00"/>
          </a:solidFill>
        </p:spPr>
        <p:txBody>
          <a:bodyPr wrap="square" rtlCol="0">
            <a:spAutoFit/>
          </a:bodyPr>
          <a:lstStyle/>
          <a:p>
            <a:pPr algn="ctr"/>
            <a:r>
              <a:rPr lang="fi-FI" sz="800" dirty="0" smtClean="0"/>
              <a:t>RT 21.-23.10.</a:t>
            </a:r>
          </a:p>
        </p:txBody>
      </p:sp>
      <p:sp>
        <p:nvSpPr>
          <p:cNvPr id="61" name="Tekstiruutu 60"/>
          <p:cNvSpPr txBox="1"/>
          <p:nvPr/>
        </p:nvSpPr>
        <p:spPr>
          <a:xfrm rot="205728">
            <a:off x="6381945" y="2449773"/>
            <a:ext cx="608100" cy="461665"/>
          </a:xfrm>
          <a:prstGeom prst="rect">
            <a:avLst/>
          </a:prstGeom>
          <a:solidFill>
            <a:srgbClr val="FFFF00"/>
          </a:solidFill>
        </p:spPr>
        <p:txBody>
          <a:bodyPr wrap="square" rtlCol="0">
            <a:spAutoFit/>
          </a:bodyPr>
          <a:lstStyle/>
          <a:p>
            <a:pPr algn="ctr"/>
            <a:r>
              <a:rPr lang="fi-FI" sz="800" dirty="0" smtClean="0"/>
              <a:t>KASVU OPEN 22.-23.10.</a:t>
            </a:r>
          </a:p>
        </p:txBody>
      </p:sp>
      <p:sp>
        <p:nvSpPr>
          <p:cNvPr id="62" name="Tekstiruutu 61"/>
          <p:cNvSpPr txBox="1"/>
          <p:nvPr/>
        </p:nvSpPr>
        <p:spPr>
          <a:xfrm rot="748856">
            <a:off x="6854262" y="2101316"/>
            <a:ext cx="810553" cy="461665"/>
          </a:xfrm>
          <a:prstGeom prst="rect">
            <a:avLst/>
          </a:prstGeom>
          <a:solidFill>
            <a:srgbClr val="FFFF00"/>
          </a:solidFill>
        </p:spPr>
        <p:txBody>
          <a:bodyPr wrap="square" rtlCol="0">
            <a:spAutoFit/>
          </a:bodyPr>
          <a:lstStyle/>
          <a:p>
            <a:pPr algn="ctr"/>
            <a:r>
              <a:rPr lang="fi-FI" sz="800" dirty="0" err="1" smtClean="0"/>
              <a:t>Vahvari</a:t>
            </a:r>
            <a:r>
              <a:rPr lang="fi-FI" sz="800" dirty="0" smtClean="0"/>
              <a:t> ja </a:t>
            </a:r>
            <a:r>
              <a:rPr lang="fi-FI" sz="800" dirty="0" err="1" smtClean="0"/>
              <a:t>Talking</a:t>
            </a:r>
            <a:r>
              <a:rPr lang="fi-FI" sz="800" dirty="0" smtClean="0"/>
              <a:t> </a:t>
            </a:r>
            <a:r>
              <a:rPr lang="fi-FI" sz="800" dirty="0" err="1" smtClean="0"/>
              <a:t>Heads</a:t>
            </a:r>
            <a:r>
              <a:rPr lang="fi-FI" sz="800" dirty="0" smtClean="0"/>
              <a:t> 27.10.</a:t>
            </a:r>
          </a:p>
        </p:txBody>
      </p:sp>
      <p:sp>
        <p:nvSpPr>
          <p:cNvPr id="63" name="Tekstiruutu 62"/>
          <p:cNvSpPr txBox="1"/>
          <p:nvPr/>
        </p:nvSpPr>
        <p:spPr>
          <a:xfrm rot="19603341">
            <a:off x="7876396" y="2000875"/>
            <a:ext cx="810553" cy="461665"/>
          </a:xfrm>
          <a:prstGeom prst="rect">
            <a:avLst/>
          </a:prstGeom>
          <a:solidFill>
            <a:srgbClr val="FFFF00"/>
          </a:solidFill>
        </p:spPr>
        <p:txBody>
          <a:bodyPr wrap="square" rtlCol="0">
            <a:spAutoFit/>
          </a:bodyPr>
          <a:lstStyle/>
          <a:p>
            <a:pPr algn="ctr"/>
            <a:r>
              <a:rPr lang="fi-FI" sz="800" dirty="0" smtClean="0"/>
              <a:t>Rakettipäivät ja TA risteily</a:t>
            </a:r>
          </a:p>
          <a:p>
            <a:pPr algn="ctr"/>
            <a:r>
              <a:rPr lang="fi-FI" sz="800" smtClean="0"/>
              <a:t>5.-6.11.</a:t>
            </a:r>
            <a:endParaRPr lang="fi-FI" sz="800" dirty="0" smtClean="0"/>
          </a:p>
        </p:txBody>
      </p:sp>
      <p:sp>
        <p:nvSpPr>
          <p:cNvPr id="64" name="Tekstiruutu 63"/>
          <p:cNvSpPr txBox="1"/>
          <p:nvPr/>
        </p:nvSpPr>
        <p:spPr>
          <a:xfrm>
            <a:off x="8546309" y="2590656"/>
            <a:ext cx="648200" cy="338554"/>
          </a:xfrm>
          <a:prstGeom prst="rect">
            <a:avLst/>
          </a:prstGeom>
          <a:solidFill>
            <a:srgbClr val="FFFF00"/>
          </a:solidFill>
        </p:spPr>
        <p:txBody>
          <a:bodyPr wrap="square" rtlCol="0">
            <a:spAutoFit/>
          </a:bodyPr>
          <a:lstStyle/>
          <a:p>
            <a:pPr algn="ctr"/>
            <a:r>
              <a:rPr lang="fi-FI" sz="800" dirty="0" err="1" smtClean="0"/>
              <a:t>Millio</a:t>
            </a:r>
            <a:r>
              <a:rPr lang="fi-FI" sz="800" dirty="0" smtClean="0"/>
              <a:t> 24H</a:t>
            </a:r>
          </a:p>
          <a:p>
            <a:pPr algn="ctr"/>
            <a:r>
              <a:rPr lang="fi-FI" sz="800" dirty="0" smtClean="0"/>
              <a:t>3.-4.11.</a:t>
            </a:r>
          </a:p>
        </p:txBody>
      </p:sp>
      <p:sp>
        <p:nvSpPr>
          <p:cNvPr id="65" name="Tekstiruutu 64"/>
          <p:cNvSpPr txBox="1"/>
          <p:nvPr/>
        </p:nvSpPr>
        <p:spPr>
          <a:xfrm>
            <a:off x="9049357" y="3273824"/>
            <a:ext cx="769783" cy="338554"/>
          </a:xfrm>
          <a:prstGeom prst="rect">
            <a:avLst/>
          </a:prstGeom>
          <a:solidFill>
            <a:srgbClr val="FFFF00"/>
          </a:solidFill>
        </p:spPr>
        <p:txBody>
          <a:bodyPr wrap="square" rtlCol="0">
            <a:spAutoFit/>
          </a:bodyPr>
          <a:lstStyle/>
          <a:p>
            <a:pPr algn="ctr"/>
            <a:r>
              <a:rPr lang="fi-FI" sz="800" dirty="0" smtClean="0"/>
              <a:t>Idealeka 24H</a:t>
            </a:r>
          </a:p>
          <a:p>
            <a:pPr algn="ctr"/>
            <a:r>
              <a:rPr lang="fi-FI" sz="800" dirty="0" smtClean="0"/>
              <a:t>9.-10.11.</a:t>
            </a:r>
          </a:p>
        </p:txBody>
      </p:sp>
      <p:sp>
        <p:nvSpPr>
          <p:cNvPr id="66" name="Tekstiruutu 65"/>
          <p:cNvSpPr txBox="1"/>
          <p:nvPr/>
        </p:nvSpPr>
        <p:spPr>
          <a:xfrm>
            <a:off x="9049357" y="4125243"/>
            <a:ext cx="769783" cy="338554"/>
          </a:xfrm>
          <a:prstGeom prst="rect">
            <a:avLst/>
          </a:prstGeom>
          <a:solidFill>
            <a:srgbClr val="FFFF00"/>
          </a:solidFill>
        </p:spPr>
        <p:txBody>
          <a:bodyPr wrap="square" rtlCol="0">
            <a:spAutoFit/>
          </a:bodyPr>
          <a:lstStyle/>
          <a:p>
            <a:pPr algn="ctr"/>
            <a:r>
              <a:rPr lang="fi-FI" sz="800" dirty="0" smtClean="0"/>
              <a:t>Mittava 24H</a:t>
            </a:r>
          </a:p>
          <a:p>
            <a:pPr algn="ctr"/>
            <a:r>
              <a:rPr lang="fi-FI" sz="800" dirty="0" smtClean="0"/>
              <a:t>17.-18.11.</a:t>
            </a:r>
          </a:p>
        </p:txBody>
      </p:sp>
      <p:sp>
        <p:nvSpPr>
          <p:cNvPr id="67" name="Tekstiruutu 66"/>
          <p:cNvSpPr txBox="1"/>
          <p:nvPr/>
        </p:nvSpPr>
        <p:spPr>
          <a:xfrm>
            <a:off x="9324077" y="3696870"/>
            <a:ext cx="601072" cy="338554"/>
          </a:xfrm>
          <a:prstGeom prst="rect">
            <a:avLst/>
          </a:prstGeom>
          <a:solidFill>
            <a:srgbClr val="FFFF00"/>
          </a:solidFill>
        </p:spPr>
        <p:txBody>
          <a:bodyPr wrap="square" rtlCol="0">
            <a:spAutoFit/>
          </a:bodyPr>
          <a:lstStyle/>
          <a:p>
            <a:pPr algn="ctr"/>
            <a:r>
              <a:rPr lang="fi-FI" sz="800" dirty="0" err="1" smtClean="0"/>
              <a:t>Slush</a:t>
            </a:r>
            <a:endParaRPr lang="fi-FI" sz="800" dirty="0" smtClean="0"/>
          </a:p>
          <a:p>
            <a:pPr algn="ctr"/>
            <a:r>
              <a:rPr lang="fi-FI" sz="800" dirty="0" smtClean="0"/>
              <a:t>11.-12.11.</a:t>
            </a:r>
          </a:p>
        </p:txBody>
      </p:sp>
      <p:sp>
        <p:nvSpPr>
          <p:cNvPr id="68" name="Tekstiruutu 67"/>
          <p:cNvSpPr txBox="1"/>
          <p:nvPr/>
        </p:nvSpPr>
        <p:spPr>
          <a:xfrm rot="21166191">
            <a:off x="7647886" y="4236878"/>
            <a:ext cx="769783" cy="461665"/>
          </a:xfrm>
          <a:prstGeom prst="rect">
            <a:avLst/>
          </a:prstGeom>
          <a:solidFill>
            <a:srgbClr val="FFFF00"/>
          </a:solidFill>
        </p:spPr>
        <p:txBody>
          <a:bodyPr wrap="square" rtlCol="0">
            <a:spAutoFit/>
          </a:bodyPr>
          <a:lstStyle/>
          <a:p>
            <a:pPr algn="ctr"/>
            <a:r>
              <a:rPr lang="fi-FI" sz="800" dirty="0" err="1" smtClean="0"/>
              <a:t>New-Castle</a:t>
            </a:r>
            <a:endParaRPr lang="fi-FI" sz="800" dirty="0" smtClean="0"/>
          </a:p>
          <a:p>
            <a:pPr algn="ctr"/>
            <a:r>
              <a:rPr lang="fi-FI" sz="800" dirty="0" err="1" smtClean="0"/>
              <a:t>Teamlearning</a:t>
            </a:r>
            <a:endParaRPr lang="fi-FI" sz="800" dirty="0" smtClean="0"/>
          </a:p>
          <a:p>
            <a:pPr algn="ctr"/>
            <a:r>
              <a:rPr lang="fi-FI" sz="800" dirty="0" smtClean="0"/>
              <a:t>19.-21.11.</a:t>
            </a:r>
          </a:p>
        </p:txBody>
      </p:sp>
      <p:sp>
        <p:nvSpPr>
          <p:cNvPr id="69" name="Tekstiruutu 68"/>
          <p:cNvSpPr txBox="1"/>
          <p:nvPr/>
        </p:nvSpPr>
        <p:spPr>
          <a:xfrm>
            <a:off x="7277689" y="4781478"/>
            <a:ext cx="624553" cy="338554"/>
          </a:xfrm>
          <a:prstGeom prst="rect">
            <a:avLst/>
          </a:prstGeom>
          <a:solidFill>
            <a:srgbClr val="FFFF00"/>
          </a:solidFill>
        </p:spPr>
        <p:txBody>
          <a:bodyPr wrap="square" rtlCol="0">
            <a:spAutoFit/>
          </a:bodyPr>
          <a:lstStyle/>
          <a:p>
            <a:pPr algn="ctr"/>
            <a:r>
              <a:rPr lang="fi-FI" sz="800" dirty="0" err="1" smtClean="0"/>
              <a:t>Vahvari</a:t>
            </a:r>
            <a:r>
              <a:rPr lang="fi-FI" sz="800" dirty="0" smtClean="0"/>
              <a:t> 24.11. </a:t>
            </a:r>
          </a:p>
        </p:txBody>
      </p:sp>
      <p:sp>
        <p:nvSpPr>
          <p:cNvPr id="70" name="Tekstiruutu 69"/>
          <p:cNvSpPr txBox="1"/>
          <p:nvPr/>
        </p:nvSpPr>
        <p:spPr>
          <a:xfrm rot="19916622">
            <a:off x="9191377" y="4613203"/>
            <a:ext cx="967271" cy="338554"/>
          </a:xfrm>
          <a:prstGeom prst="rect">
            <a:avLst/>
          </a:prstGeom>
          <a:solidFill>
            <a:srgbClr val="FFFF00"/>
          </a:solidFill>
        </p:spPr>
        <p:txBody>
          <a:bodyPr wrap="square" rtlCol="0">
            <a:spAutoFit/>
          </a:bodyPr>
          <a:lstStyle/>
          <a:p>
            <a:r>
              <a:rPr lang="fi-FI" sz="800" dirty="0" err="1" smtClean="0"/>
              <a:t>Koulutusohjel-mien</a:t>
            </a:r>
            <a:r>
              <a:rPr lang="fi-FI" sz="800" dirty="0" smtClean="0"/>
              <a:t> haku alkaa</a:t>
            </a:r>
          </a:p>
        </p:txBody>
      </p:sp>
      <p:sp>
        <p:nvSpPr>
          <p:cNvPr id="71" name="Tekstiruutu 70"/>
          <p:cNvSpPr txBox="1"/>
          <p:nvPr/>
        </p:nvSpPr>
        <p:spPr>
          <a:xfrm>
            <a:off x="6554378" y="6491330"/>
            <a:ext cx="833690" cy="338554"/>
          </a:xfrm>
          <a:prstGeom prst="rect">
            <a:avLst/>
          </a:prstGeom>
          <a:solidFill>
            <a:srgbClr val="FFFF00"/>
          </a:solidFill>
        </p:spPr>
        <p:txBody>
          <a:bodyPr wrap="square" rtlCol="0">
            <a:spAutoFit/>
          </a:bodyPr>
          <a:lstStyle/>
          <a:p>
            <a:pPr algn="ctr"/>
            <a:r>
              <a:rPr lang="fi-FI" sz="800" dirty="0" err="1" smtClean="0"/>
              <a:t>Koulutusohjel-mien</a:t>
            </a:r>
            <a:r>
              <a:rPr lang="fi-FI" sz="800" dirty="0" smtClean="0"/>
              <a:t> valinnat</a:t>
            </a:r>
          </a:p>
        </p:txBody>
      </p:sp>
      <p:sp>
        <p:nvSpPr>
          <p:cNvPr id="72" name="Tekstiruutu 71"/>
          <p:cNvSpPr txBox="1"/>
          <p:nvPr/>
        </p:nvSpPr>
        <p:spPr>
          <a:xfrm>
            <a:off x="7907523" y="7330400"/>
            <a:ext cx="769783" cy="461665"/>
          </a:xfrm>
          <a:prstGeom prst="rect">
            <a:avLst/>
          </a:prstGeom>
          <a:solidFill>
            <a:srgbClr val="FFFF00"/>
          </a:solidFill>
        </p:spPr>
        <p:txBody>
          <a:bodyPr wrap="square" rtlCol="0">
            <a:spAutoFit/>
          </a:bodyPr>
          <a:lstStyle/>
          <a:p>
            <a:pPr algn="ctr"/>
            <a:r>
              <a:rPr lang="fi-FI" sz="800" dirty="0" smtClean="0"/>
              <a:t>Piinapäivät ja </a:t>
            </a:r>
            <a:r>
              <a:rPr lang="fi-FI" sz="800" dirty="0" err="1" smtClean="0"/>
              <a:t>vahvari</a:t>
            </a:r>
            <a:r>
              <a:rPr lang="fi-FI" sz="800" dirty="0" smtClean="0"/>
              <a:t> 14.-15.12.</a:t>
            </a:r>
          </a:p>
        </p:txBody>
      </p:sp>
      <p:sp>
        <p:nvSpPr>
          <p:cNvPr id="73" name="Suorakulmio 72">
            <a:hlinkClick r:id="rId5" action="ppaction://hlinksldjump" highlightClick="1"/>
            <a:hlinkHover r:id="rId5" action="ppaction://hlinksldjump"/>
          </p:cNvPr>
          <p:cNvSpPr/>
          <p:nvPr/>
        </p:nvSpPr>
        <p:spPr>
          <a:xfrm>
            <a:off x="2396133" y="714033"/>
            <a:ext cx="1679129" cy="1007968"/>
          </a:xfrm>
          <a:prstGeom prst="rect">
            <a:avLst/>
          </a:prstGeom>
          <a:noFill/>
        </p:spPr>
        <p:txBody>
          <a:bodyPr wrap="square" lIns="91440" tIns="45720" rIns="91440" bIns="45720">
            <a:spAutoFit/>
          </a:bodyPr>
          <a:lstStyle/>
          <a:p>
            <a:pPr>
              <a:spcBef>
                <a:spcPts val="300"/>
              </a:spcBef>
              <a:spcAft>
                <a:spcPts val="300"/>
              </a:spcAft>
            </a:pPr>
            <a:r>
              <a:rPr lang="fi-FI" sz="1800" b="1" dirty="0" smtClean="0">
                <a:ln w="10541" cmpd="sng">
                  <a:solidFill>
                    <a:schemeClr val="accent1">
                      <a:shade val="88000"/>
                      <a:satMod val="110000"/>
                    </a:schemeClr>
                  </a:solidFill>
                  <a:prstDash val="solid"/>
                </a:ln>
                <a:solidFill>
                  <a:srgbClr val="FF0000"/>
                </a:solidFill>
                <a:latin typeface="Marker Felt"/>
                <a:cs typeface="Marker Felt"/>
              </a:rPr>
              <a:t>II ASIAKAS</a:t>
            </a:r>
          </a:p>
          <a:p>
            <a:pPr marL="171450" indent="-171450">
              <a:spcBef>
                <a:spcPts val="300"/>
              </a:spcBef>
              <a:spcAft>
                <a:spcPts val="300"/>
              </a:spcAft>
              <a:buFont typeface="Arial"/>
              <a:buChar char="•"/>
            </a:pPr>
            <a:r>
              <a:rPr lang="fi-FI" sz="1050" b="1" dirty="0" smtClean="0">
                <a:ln w="10541" cmpd="sng">
                  <a:solidFill>
                    <a:schemeClr val="accent1">
                      <a:shade val="88000"/>
                      <a:satMod val="110000"/>
                    </a:schemeClr>
                  </a:solidFill>
                  <a:prstDash val="solid"/>
                </a:ln>
                <a:gradFill>
                  <a:gsLst>
                    <a:gs pos="0">
                      <a:schemeClr val="accent1">
                        <a:tint val="40000"/>
                        <a:satMod val="250000"/>
                      </a:schemeClr>
                    </a:gs>
                    <a:gs pos="9000">
                      <a:schemeClr val="accent1">
                        <a:tint val="52000"/>
                        <a:satMod val="300000"/>
                      </a:schemeClr>
                    </a:gs>
                    <a:gs pos="50000">
                      <a:schemeClr val="accent1">
                        <a:shade val="20000"/>
                        <a:satMod val="300000"/>
                      </a:schemeClr>
                    </a:gs>
                    <a:gs pos="79000">
                      <a:schemeClr val="accent1">
                        <a:tint val="52000"/>
                        <a:satMod val="300000"/>
                      </a:schemeClr>
                    </a:gs>
                    <a:gs pos="100000">
                      <a:schemeClr val="accent1">
                        <a:tint val="40000"/>
                        <a:satMod val="250000"/>
                      </a:schemeClr>
                    </a:gs>
                  </a:gsLst>
                  <a:lin ang="5400000"/>
                </a:gradFill>
                <a:latin typeface="+mj-lt"/>
              </a:rPr>
              <a:t>Asiakasprosessit             A1, A2, A3</a:t>
            </a:r>
            <a:endParaRPr lang="fi-FI" sz="1050" b="1" dirty="0">
              <a:ln w="10541" cmpd="sng">
                <a:solidFill>
                  <a:schemeClr val="accent1">
                    <a:shade val="88000"/>
                    <a:satMod val="110000"/>
                  </a:schemeClr>
                </a:solidFill>
                <a:prstDash val="solid"/>
              </a:ln>
              <a:gradFill>
                <a:gsLst>
                  <a:gs pos="0">
                    <a:schemeClr val="accent1">
                      <a:tint val="40000"/>
                      <a:satMod val="250000"/>
                    </a:schemeClr>
                  </a:gs>
                  <a:gs pos="9000">
                    <a:schemeClr val="accent1">
                      <a:tint val="52000"/>
                      <a:satMod val="300000"/>
                    </a:schemeClr>
                  </a:gs>
                  <a:gs pos="50000">
                    <a:schemeClr val="accent1">
                      <a:shade val="20000"/>
                      <a:satMod val="300000"/>
                    </a:schemeClr>
                  </a:gs>
                  <a:gs pos="79000">
                    <a:schemeClr val="accent1">
                      <a:tint val="52000"/>
                      <a:satMod val="300000"/>
                    </a:schemeClr>
                  </a:gs>
                  <a:gs pos="100000">
                    <a:schemeClr val="accent1">
                      <a:tint val="40000"/>
                      <a:satMod val="250000"/>
                    </a:schemeClr>
                  </a:gs>
                </a:gsLst>
                <a:lin ang="5400000"/>
              </a:gradFill>
              <a:latin typeface="+mj-lt"/>
            </a:endParaRPr>
          </a:p>
          <a:p>
            <a:pPr marL="171450" indent="-171450">
              <a:spcBef>
                <a:spcPts val="300"/>
              </a:spcBef>
              <a:spcAft>
                <a:spcPts val="300"/>
              </a:spcAft>
              <a:buFont typeface="Arial"/>
              <a:buChar char="•"/>
            </a:pPr>
            <a:r>
              <a:rPr lang="fi-FI" sz="1050" b="1" dirty="0" smtClean="0">
                <a:ln w="10541" cmpd="sng">
                  <a:solidFill>
                    <a:schemeClr val="accent1">
                      <a:shade val="88000"/>
                      <a:satMod val="110000"/>
                    </a:schemeClr>
                  </a:solidFill>
                  <a:prstDash val="solid"/>
                </a:ln>
                <a:gradFill>
                  <a:gsLst>
                    <a:gs pos="0">
                      <a:schemeClr val="accent1">
                        <a:tint val="40000"/>
                        <a:satMod val="250000"/>
                      </a:schemeClr>
                    </a:gs>
                    <a:gs pos="9000">
                      <a:schemeClr val="accent1">
                        <a:tint val="52000"/>
                        <a:satMod val="300000"/>
                      </a:schemeClr>
                    </a:gs>
                    <a:gs pos="50000">
                      <a:schemeClr val="accent1">
                        <a:shade val="20000"/>
                        <a:satMod val="300000"/>
                      </a:schemeClr>
                    </a:gs>
                    <a:gs pos="79000">
                      <a:schemeClr val="accent1">
                        <a:tint val="52000"/>
                        <a:satMod val="300000"/>
                      </a:schemeClr>
                    </a:gs>
                    <a:gs pos="100000">
                      <a:schemeClr val="accent1">
                        <a:tint val="40000"/>
                        <a:satMod val="250000"/>
                      </a:schemeClr>
                    </a:gs>
                  </a:gsLst>
                  <a:lin ang="5400000"/>
                </a:gradFill>
                <a:latin typeface="+mj-lt"/>
              </a:rPr>
              <a:t>Esikuva: NBF</a:t>
            </a:r>
            <a:endParaRPr lang="fi-FI" sz="1050" b="1" dirty="0">
              <a:ln w="10541" cmpd="sng">
                <a:solidFill>
                  <a:schemeClr val="accent1">
                    <a:shade val="88000"/>
                    <a:satMod val="110000"/>
                  </a:schemeClr>
                </a:solidFill>
                <a:prstDash val="solid"/>
              </a:ln>
              <a:gradFill>
                <a:gsLst>
                  <a:gs pos="0">
                    <a:schemeClr val="accent1">
                      <a:tint val="40000"/>
                      <a:satMod val="250000"/>
                    </a:schemeClr>
                  </a:gs>
                  <a:gs pos="9000">
                    <a:schemeClr val="accent1">
                      <a:tint val="52000"/>
                      <a:satMod val="300000"/>
                    </a:schemeClr>
                  </a:gs>
                  <a:gs pos="50000">
                    <a:schemeClr val="accent1">
                      <a:shade val="20000"/>
                      <a:satMod val="300000"/>
                    </a:schemeClr>
                  </a:gs>
                  <a:gs pos="79000">
                    <a:schemeClr val="accent1">
                      <a:tint val="52000"/>
                      <a:satMod val="300000"/>
                    </a:schemeClr>
                  </a:gs>
                  <a:gs pos="100000">
                    <a:schemeClr val="accent1">
                      <a:tint val="40000"/>
                      <a:satMod val="250000"/>
                    </a:schemeClr>
                  </a:gs>
                </a:gsLst>
                <a:lin ang="5400000"/>
              </a:gradFill>
              <a:latin typeface="+mj-lt"/>
            </a:endParaRPr>
          </a:p>
        </p:txBody>
      </p:sp>
      <p:pic>
        <p:nvPicPr>
          <p:cNvPr id="4" name="Kuva 3" descr="berner.jpg"/>
          <p:cNvPicPr>
            <a:picLocks noChangeAspect="1"/>
          </p:cNvPicPr>
          <p:nvPr/>
        </p:nvPicPr>
        <p:blipFill rotWithShape="1">
          <a:blip r:embed="rId6" cstate="print">
            <a:extLst>
              <a:ext uri="{BEBA8EAE-BF5A-486C-A8C5-ECC9F3942E4B}">
                <a14:imgProps xmlns:a14="http://schemas.microsoft.com/office/drawing/2010/main">
                  <a14:imgLayer r:embed="rId7">
                    <a14:imgEffect>
                      <a14:backgroundRemoval t="9636" b="99572" l="820" r="100000">
                        <a14:foregroundMark x1="73975" y1="27195" x2="73975" y2="27195"/>
                        <a14:foregroundMark x1="71721" y1="22484" x2="71721" y2="22484"/>
                        <a14:foregroundMark x1="18033" y1="23126" x2="18033" y2="23126"/>
                        <a14:foregroundMark x1="32992" y1="89722" x2="32992" y2="89722"/>
                        <a14:foregroundMark x1="31557" y1="94218" x2="31557" y2="94218"/>
                        <a14:foregroundMark x1="28893" y1="94004" x2="28893" y2="94004"/>
                        <a14:foregroundMark x1="76025" y1="53533" x2="76025" y2="53533"/>
                        <a14:foregroundMark x1="30533" y1="96360" x2="30533" y2="96360"/>
                        <a14:foregroundMark x1="24590" y1="86296" x2="24590" y2="86296"/>
                        <a14:foregroundMark x1="24385" y1="80942" x2="24385" y2="80942"/>
                        <a14:foregroundMark x1="15779" y1="90364" x2="15779" y2="90364"/>
                        <a14:foregroundMark x1="1025" y1="96146" x2="1025" y2="96146"/>
                        <a14:foregroundMark x1="25820" y1="94218" x2="25820" y2="94218"/>
                        <a14:foregroundMark x1="19672" y1="85225" x2="19672" y2="85225"/>
                        <a14:foregroundMark x1="19672" y1="89293" x2="19672" y2="89293"/>
                        <a14:foregroundMark x1="18238" y1="81799" x2="10861" y2="98501"/>
                        <a14:foregroundMark x1="91189" y1="86296" x2="99795" y2="91435"/>
                        <a14:backgroundMark x1="16598" y1="87152" x2="16598" y2="87152"/>
                      </a14:backgroundRemoval>
                    </a14:imgEffect>
                  </a14:imgLayer>
                </a14:imgProps>
              </a:ext>
              <a:ext uri="{28A0092B-C50C-407E-A947-70E740481C1C}">
                <a14:useLocalDpi xmlns:a14="http://schemas.microsoft.com/office/drawing/2010/main"/>
              </a:ext>
            </a:extLst>
          </a:blip>
          <a:srcRect/>
          <a:stretch/>
        </p:blipFill>
        <p:spPr>
          <a:xfrm>
            <a:off x="446399" y="5356068"/>
            <a:ext cx="1690570" cy="1619070"/>
          </a:xfrm>
          <a:prstGeom prst="rect">
            <a:avLst/>
          </a:prstGeom>
        </p:spPr>
      </p:pic>
      <p:pic>
        <p:nvPicPr>
          <p:cNvPr id="8" name="Kuva 7" descr="DvMdWSZV.jpg"/>
          <p:cNvPicPr>
            <a:picLocks noChangeAspect="1"/>
          </p:cNvPicPr>
          <p:nvPr/>
        </p:nvPicPr>
        <p:blipFill rotWithShape="1">
          <a:blip r:embed="rId8" cstate="print">
            <a:extLst>
              <a:ext uri="{BEBA8EAE-BF5A-486C-A8C5-ECC9F3942E4B}">
                <a14:imgProps xmlns:a14="http://schemas.microsoft.com/office/drawing/2010/main">
                  <a14:imgLayer r:embed="rId9">
                    <a14:imgEffect>
                      <a14:backgroundRemoval t="351" b="96313" l="9888" r="90000"/>
                    </a14:imgEffect>
                  </a14:imgLayer>
                </a14:imgProps>
              </a:ext>
              <a:ext uri="{28A0092B-C50C-407E-A947-70E740481C1C}">
                <a14:useLocalDpi xmlns:a14="http://schemas.microsoft.com/office/drawing/2010/main"/>
              </a:ext>
            </a:extLst>
          </a:blip>
          <a:srcRect/>
          <a:stretch/>
        </p:blipFill>
        <p:spPr>
          <a:xfrm>
            <a:off x="7809178" y="428325"/>
            <a:ext cx="1554218" cy="1987401"/>
          </a:xfrm>
          <a:prstGeom prst="rect">
            <a:avLst/>
          </a:prstGeom>
        </p:spPr>
      </p:pic>
      <p:pic>
        <p:nvPicPr>
          <p:cNvPr id="10" name="Kuva 9" descr="sakutuominen1_580.jpg"/>
          <p:cNvPicPr>
            <a:picLocks noChangeAspect="1"/>
          </p:cNvPicPr>
          <p:nvPr/>
        </p:nvPicPr>
        <p:blipFill rotWithShape="1">
          <a:blip r:embed="rId10" cstate="print">
            <a:extLst>
              <a:ext uri="{BEBA8EAE-BF5A-486C-A8C5-ECC9F3942E4B}">
                <a14:imgProps xmlns:a14="http://schemas.microsoft.com/office/drawing/2010/main">
                  <a14:imgLayer r:embed="rId11">
                    <a14:imgEffect>
                      <a14:backgroundRemoval t="1003" b="89975" l="8861" r="74937">
                        <a14:foregroundMark x1="32152" y1="3258" x2="32152" y2="3258"/>
                        <a14:foregroundMark x1="73671" y1="46115" x2="73671" y2="46115"/>
                        <a14:foregroundMark x1="41266" y1="27820" x2="41266" y2="27820"/>
                        <a14:foregroundMark x1="32658" y1="35088" x2="32658" y2="35088"/>
                        <a14:foregroundMark x1="25823" y1="21053" x2="50633" y2="15288"/>
                        <a14:foregroundMark x1="52911" y1="23810" x2="52911" y2="23810"/>
                        <a14:foregroundMark x1="54177" y1="23559" x2="54177" y2="23559"/>
                        <a14:backgroundMark x1="61519" y1="3258" x2="61519" y2="3258"/>
                        <a14:backgroundMark x1="11139" y1="3509" x2="12152" y2="90476"/>
                        <a14:backgroundMark x1="7089" y1="26817" x2="7089" y2="26817"/>
                        <a14:backgroundMark x1="7089" y1="12281" x2="9367" y2="86466"/>
                        <a14:backgroundMark x1="31139" y1="6266" x2="18228" y2="13534"/>
                        <a14:backgroundMark x1="27089" y1="5514" x2="51139" y2="6516"/>
                        <a14:backgroundMark x1="48354" y1="8271" x2="57975" y2="28822"/>
                        <a14:backgroundMark x1="55443" y1="29825" x2="56709" y2="42105"/>
                        <a14:backgroundMark x1="56203" y1="42857" x2="55696" y2="49624"/>
                        <a14:backgroundMark x1="54430" y1="49624" x2="53671" y2="51629"/>
                        <a14:backgroundMark x1="54684" y1="51880" x2="68861" y2="58897"/>
                        <a14:backgroundMark x1="68101" y1="59649" x2="68101" y2="62406"/>
                        <a14:backgroundMark x1="69114" y1="61654" x2="76203" y2="65664"/>
                        <a14:backgroundMark x1="72911" y1="61153" x2="76203" y2="48872"/>
                        <a14:backgroundMark x1="61772" y1="0" x2="76709" y2="46115"/>
                        <a14:backgroundMark x1="62785" y1="10025" x2="60759" y2="22055"/>
                        <a14:backgroundMark x1="61772" y1="22306" x2="74937" y2="41855"/>
                        <a14:backgroundMark x1="68861" y1="35088" x2="72152" y2="62907"/>
                        <a14:backgroundMark x1="18734" y1="36090" x2="22532" y2="44361"/>
                      </a14:backgroundRemoval>
                    </a14:imgEffect>
                  </a14:imgLayer>
                </a14:imgProps>
              </a:ext>
              <a:ext uri="{28A0092B-C50C-407E-A947-70E740481C1C}">
                <a14:useLocalDpi xmlns:a14="http://schemas.microsoft.com/office/drawing/2010/main"/>
              </a:ext>
            </a:extLst>
          </a:blip>
          <a:srcRect/>
          <a:stretch/>
        </p:blipFill>
        <p:spPr>
          <a:xfrm rot="855393">
            <a:off x="10537054" y="2464277"/>
            <a:ext cx="2296250" cy="2321084"/>
          </a:xfrm>
          <a:prstGeom prst="rect">
            <a:avLst/>
          </a:prstGeom>
        </p:spPr>
      </p:pic>
      <p:pic>
        <p:nvPicPr>
          <p:cNvPr id="11" name="Kuva 10" descr="quiet_linda_liukas_1_1350.jpg"/>
          <p:cNvPicPr>
            <a:picLocks noChangeAspect="1"/>
          </p:cNvPicPr>
          <p:nvPr/>
        </p:nvPicPr>
        <p:blipFill rotWithShape="1">
          <a:blip r:embed="rId12" cstate="print">
            <a:extLst>
              <a:ext uri="{BEBA8EAE-BF5A-486C-A8C5-ECC9F3942E4B}">
                <a14:imgProps xmlns:a14="http://schemas.microsoft.com/office/drawing/2010/main">
                  <a14:imgLayer r:embed="rId13">
                    <a14:imgEffect>
                      <a14:backgroundRemoval t="667" b="100000" l="0" r="100000">
                        <a14:foregroundMark x1="70616" y1="83778" x2="59701" y2="98556"/>
                        <a14:foregroundMark x1="10075" y1="85667" x2="22948" y2="99444"/>
                        <a14:foregroundMark x1="58582" y1="75667" x2="68657" y2="82556"/>
                        <a14:foregroundMark x1="72295" y1="82111" x2="87966" y2="90444"/>
                        <a14:foregroundMark x1="88433" y1="91667" x2="92071" y2="99778"/>
                        <a14:foregroundMark x1="95056" y1="93889" x2="43657" y2="98778"/>
                        <a14:foregroundMark x1="57369" y1="80556" x2="46269" y2="98444"/>
                      </a14:backgroundRemoval>
                    </a14:imgEffect>
                  </a14:imgLayer>
                </a14:imgProps>
              </a:ext>
              <a:ext uri="{28A0092B-C50C-407E-A947-70E740481C1C}">
                <a14:useLocalDpi xmlns:a14="http://schemas.microsoft.com/office/drawing/2010/main"/>
              </a:ext>
            </a:extLst>
          </a:blip>
          <a:srcRect/>
          <a:stretch/>
        </p:blipFill>
        <p:spPr>
          <a:xfrm>
            <a:off x="10773708" y="5574440"/>
            <a:ext cx="1703148" cy="1400698"/>
          </a:xfrm>
          <a:prstGeom prst="rect">
            <a:avLst/>
          </a:prstGeom>
        </p:spPr>
      </p:pic>
      <p:pic>
        <p:nvPicPr>
          <p:cNvPr id="21" name="Kuva 20" descr="Richard-Branson--012.jpg"/>
          <p:cNvPicPr>
            <a:picLocks noChangeAspect="1"/>
          </p:cNvPicPr>
          <p:nvPr/>
        </p:nvPicPr>
        <p:blipFill>
          <a:blip r:embed="rId14" cstate="print">
            <a:extLst>
              <a:ext uri="{BEBA8EAE-BF5A-486C-A8C5-ECC9F3942E4B}">
                <a14:imgProps xmlns:a14="http://schemas.microsoft.com/office/drawing/2010/main">
                  <a14:imgLayer r:embed="rId15">
                    <a14:imgEffect>
                      <a14:backgroundRemoval t="4135" b="90000" l="10000" r="72532">
                        <a14:foregroundMark x1="63722" y1="61013" x2="66709" y2="74008"/>
                      </a14:backgroundRemoval>
                    </a14:imgEffect>
                  </a14:imgLayer>
                </a14:imgProps>
              </a:ext>
              <a:ext uri="{28A0092B-C50C-407E-A947-70E740481C1C}">
                <a14:useLocalDpi xmlns:a14="http://schemas.microsoft.com/office/drawing/2010/main"/>
              </a:ext>
            </a:extLst>
          </a:blip>
          <a:stretch>
            <a:fillRect/>
          </a:stretch>
        </p:blipFill>
        <p:spPr>
          <a:xfrm>
            <a:off x="2877434" y="344765"/>
            <a:ext cx="2901202" cy="1740721"/>
          </a:xfrm>
          <a:prstGeom prst="rect">
            <a:avLst/>
          </a:prstGeom>
        </p:spPr>
      </p:pic>
      <p:sp>
        <p:nvSpPr>
          <p:cNvPr id="2" name="Suorakulmio 1"/>
          <p:cNvSpPr/>
          <p:nvPr/>
        </p:nvSpPr>
        <p:spPr>
          <a:xfrm>
            <a:off x="1835980" y="8153579"/>
            <a:ext cx="9110785" cy="830997"/>
          </a:xfrm>
          <a:prstGeom prst="rect">
            <a:avLst/>
          </a:prstGeom>
          <a:noFill/>
        </p:spPr>
        <p:txBody>
          <a:bodyPr wrap="square" lIns="91440" tIns="45720" rIns="91440" bIns="45720">
            <a:spAutoFit/>
          </a:bodyPr>
          <a:lstStyle/>
          <a:p>
            <a:pPr algn="ctr"/>
            <a:r>
              <a:rPr lang="fi-FI" sz="4800" b="1" dirty="0" smtClean="0">
                <a:ln w="18000">
                  <a:solidFill>
                    <a:schemeClr val="accent2">
                      <a:satMod val="140000"/>
                    </a:schemeClr>
                  </a:solidFill>
                  <a:prstDash val="solid"/>
                  <a:miter lim="800000"/>
                </a:ln>
                <a:solidFill>
                  <a:srgbClr val="FF0000"/>
                </a:solidFill>
                <a:effectLst>
                  <a:outerShdw blurRad="25500" dist="23000" dir="7020000" algn="tl">
                    <a:srgbClr val="000000">
                      <a:alpha val="50000"/>
                    </a:srgbClr>
                  </a:outerShdw>
                </a:effectLst>
                <a:latin typeface="Marker Felt"/>
                <a:cs typeface="Marker Felt"/>
              </a:rPr>
              <a:t>TIIMIAKATEMIA syksy 2015</a:t>
            </a:r>
            <a:endParaRPr lang="fi-FI" sz="4800" b="1" dirty="0">
              <a:ln w="18000">
                <a:solidFill>
                  <a:schemeClr val="accent2">
                    <a:satMod val="140000"/>
                  </a:schemeClr>
                </a:solidFill>
                <a:prstDash val="solid"/>
                <a:miter lim="800000"/>
              </a:ln>
              <a:solidFill>
                <a:srgbClr val="FF0000"/>
              </a:solidFill>
              <a:effectLst>
                <a:outerShdw blurRad="25500" dist="23000" dir="7020000" algn="tl">
                  <a:srgbClr val="000000">
                    <a:alpha val="50000"/>
                  </a:srgbClr>
                </a:outerShdw>
              </a:effectLst>
              <a:latin typeface="Marker Felt"/>
              <a:cs typeface="Marker Felt"/>
            </a:endParaRPr>
          </a:p>
        </p:txBody>
      </p:sp>
      <p:sp>
        <p:nvSpPr>
          <p:cNvPr id="22" name="Tekstiruutu 21"/>
          <p:cNvSpPr txBox="1"/>
          <p:nvPr/>
        </p:nvSpPr>
        <p:spPr>
          <a:xfrm>
            <a:off x="9477206" y="7641779"/>
            <a:ext cx="1567793" cy="276999"/>
          </a:xfrm>
          <a:prstGeom prst="rect">
            <a:avLst/>
          </a:prstGeom>
          <a:noFill/>
        </p:spPr>
        <p:txBody>
          <a:bodyPr wrap="square" rtlCol="0">
            <a:spAutoFit/>
          </a:bodyPr>
          <a:lstStyle/>
          <a:p>
            <a:r>
              <a:rPr lang="fi-FI" sz="1200" dirty="0" smtClean="0"/>
              <a:t>Letim©2015</a:t>
            </a:r>
            <a:endParaRPr lang="fi-FI" sz="1200" dirty="0"/>
          </a:p>
        </p:txBody>
      </p:sp>
    </p:spTree>
    <p:extLst>
      <p:ext uri="{BB962C8B-B14F-4D97-AF65-F5344CB8AC3E}">
        <p14:creationId xmlns:p14="http://schemas.microsoft.com/office/powerpoint/2010/main" val="1045595920"/>
      </p:ext>
    </p:extLst>
  </p:cSld>
  <p:clrMapOvr>
    <a:masterClrMapping/>
  </p:clrMapOvr>
  <p:timing>
    <p:tnLst>
      <p:par>
        <p:cTn xmlns:p14="http://schemas.microsoft.com/office/powerpoint/2010/mai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2" name="Kuva 41" descr="SCN_0047.jpg"/>
          <p:cNvPicPr>
            <a:picLocks noChangeAspect="1"/>
          </p:cNvPicPr>
          <p:nvPr/>
        </p:nvPicPr>
        <p:blipFill rotWithShape="1">
          <a:blip r:embed="rId2" cstate="print">
            <a:extLst>
              <a:ext uri="{28A0092B-C50C-407E-A947-70E740481C1C}">
                <a14:useLocalDpi xmlns:a14="http://schemas.microsoft.com/office/drawing/2010/main"/>
              </a:ext>
            </a:extLst>
          </a:blip>
          <a:srcRect/>
          <a:stretch/>
        </p:blipFill>
        <p:spPr>
          <a:xfrm rot="16200000">
            <a:off x="1620360" y="-1600200"/>
            <a:ext cx="9601200" cy="12801600"/>
          </a:xfrm>
          <a:prstGeom prst="rect">
            <a:avLst/>
          </a:prstGeom>
          <a:solidFill>
            <a:srgbClr val="000000"/>
          </a:solidFill>
        </p:spPr>
      </p:pic>
      <p:sp>
        <p:nvSpPr>
          <p:cNvPr id="4" name="Suorakulmio 3">
            <a:hlinkClick r:id="" action="ppaction://hlinkshowjump?jump=nextslide"/>
          </p:cNvPr>
          <p:cNvSpPr/>
          <p:nvPr/>
        </p:nvSpPr>
        <p:spPr>
          <a:xfrm>
            <a:off x="626278" y="666809"/>
            <a:ext cx="4071002" cy="1462452"/>
          </a:xfrm>
          <a:prstGeom prst="rect">
            <a:avLst/>
          </a:prstGeom>
          <a:noFill/>
        </p:spPr>
        <p:txBody>
          <a:bodyPr wrap="square" lIns="91440" tIns="45720" rIns="91440" bIns="45720">
            <a:spAutoFit/>
          </a:bodyPr>
          <a:lstStyle/>
          <a:p>
            <a:pPr>
              <a:lnSpc>
                <a:spcPct val="90000"/>
              </a:lnSpc>
              <a:spcBef>
                <a:spcPts val="300"/>
              </a:spcBef>
              <a:spcAft>
                <a:spcPts val="300"/>
              </a:spcAft>
            </a:pPr>
            <a:r>
              <a:rPr lang="fi-FI" sz="4000" b="1" dirty="0" smtClean="0">
                <a:ln w="10541" cmpd="sng">
                  <a:solidFill>
                    <a:schemeClr val="accent1">
                      <a:shade val="88000"/>
                      <a:satMod val="110000"/>
                    </a:schemeClr>
                  </a:solidFill>
                  <a:prstDash val="solid"/>
                </a:ln>
                <a:solidFill>
                  <a:srgbClr val="FF0000"/>
                </a:solidFill>
                <a:latin typeface="Marker Felt"/>
                <a:cs typeface="Marker Felt"/>
              </a:rPr>
              <a:t>(I) ORIENTAATIO                 </a:t>
            </a:r>
          </a:p>
          <a:p>
            <a:pPr marL="285750" indent="-285750">
              <a:lnSpc>
                <a:spcPct val="90000"/>
              </a:lnSpc>
              <a:spcBef>
                <a:spcPts val="300"/>
              </a:spcBef>
              <a:spcAft>
                <a:spcPts val="300"/>
              </a:spcAft>
              <a:buFont typeface="Arial"/>
              <a:buChar char="•"/>
            </a:pPr>
            <a:r>
              <a:rPr lang="fi-FI" sz="1400" b="1" dirty="0" smtClean="0">
                <a:ln w="10541" cmpd="sng">
                  <a:solidFill>
                    <a:schemeClr val="accent1">
                      <a:shade val="88000"/>
                      <a:satMod val="110000"/>
                    </a:schemeClr>
                  </a:solidFill>
                  <a:prstDash val="solid"/>
                </a:ln>
                <a:solidFill>
                  <a:srgbClr val="FF0000"/>
                </a:solidFill>
                <a:latin typeface="+mj-lt"/>
              </a:rPr>
              <a:t>Yksilön ja tiimin oppimisprosessit</a:t>
            </a:r>
            <a:endParaRPr lang="fi-FI" sz="1400" b="1" dirty="0">
              <a:ln w="10541" cmpd="sng">
                <a:solidFill>
                  <a:schemeClr val="accent1">
                    <a:shade val="88000"/>
                    <a:satMod val="110000"/>
                  </a:schemeClr>
                </a:solidFill>
                <a:prstDash val="solid"/>
              </a:ln>
              <a:solidFill>
                <a:srgbClr val="FF0000"/>
              </a:solidFill>
              <a:latin typeface="+mj-lt"/>
            </a:endParaRPr>
          </a:p>
          <a:p>
            <a:pPr marL="285750" indent="-285750">
              <a:lnSpc>
                <a:spcPct val="90000"/>
              </a:lnSpc>
              <a:spcBef>
                <a:spcPts val="300"/>
              </a:spcBef>
              <a:spcAft>
                <a:spcPts val="300"/>
              </a:spcAft>
              <a:buFont typeface="Arial"/>
              <a:buChar char="•"/>
            </a:pPr>
            <a:r>
              <a:rPr lang="fi-FI" sz="1400" b="1" dirty="0" smtClean="0">
                <a:ln w="10541" cmpd="sng">
                  <a:solidFill>
                    <a:schemeClr val="accent1">
                      <a:shade val="88000"/>
                      <a:satMod val="110000"/>
                    </a:schemeClr>
                  </a:solidFill>
                  <a:prstDash val="solid"/>
                </a:ln>
                <a:solidFill>
                  <a:srgbClr val="FF0000"/>
                </a:solidFill>
                <a:latin typeface="+mj-lt"/>
              </a:rPr>
              <a:t>Esikuva: </a:t>
            </a:r>
            <a:r>
              <a:rPr lang="fi-FI" sz="1400" b="1" dirty="0">
                <a:ln w="10541" cmpd="sng">
                  <a:solidFill>
                    <a:schemeClr val="accent1">
                      <a:shade val="88000"/>
                      <a:satMod val="110000"/>
                    </a:schemeClr>
                  </a:solidFill>
                  <a:prstDash val="solid"/>
                </a:ln>
                <a:solidFill>
                  <a:srgbClr val="FF0000"/>
                </a:solidFill>
                <a:latin typeface="+mj-lt"/>
              </a:rPr>
              <a:t> </a:t>
            </a:r>
            <a:r>
              <a:rPr lang="fi-FI" sz="1400" b="1" dirty="0" smtClean="0">
                <a:ln w="10541" cmpd="sng">
                  <a:solidFill>
                    <a:schemeClr val="accent1">
                      <a:shade val="88000"/>
                      <a:satMod val="110000"/>
                    </a:schemeClr>
                  </a:solidFill>
                  <a:prstDash val="solid"/>
                </a:ln>
                <a:solidFill>
                  <a:srgbClr val="FF0000"/>
                </a:solidFill>
                <a:latin typeface="+mj-lt"/>
              </a:rPr>
              <a:t>Anne Berner</a:t>
            </a:r>
          </a:p>
          <a:p>
            <a:pPr marL="285750" indent="-285750">
              <a:lnSpc>
                <a:spcPct val="90000"/>
              </a:lnSpc>
              <a:spcBef>
                <a:spcPts val="300"/>
              </a:spcBef>
              <a:spcAft>
                <a:spcPts val="300"/>
              </a:spcAft>
              <a:buFont typeface="Arial"/>
              <a:buChar char="•"/>
            </a:pPr>
            <a:r>
              <a:rPr lang="fi-FI" sz="1400" b="1" dirty="0" smtClean="0">
                <a:ln w="10541" cmpd="sng">
                  <a:solidFill>
                    <a:schemeClr val="accent1">
                      <a:shade val="88000"/>
                      <a:satMod val="110000"/>
                    </a:schemeClr>
                  </a:solidFill>
                  <a:prstDash val="solid"/>
                </a:ln>
                <a:solidFill>
                  <a:srgbClr val="FF0000"/>
                </a:solidFill>
                <a:latin typeface="+mj-lt"/>
              </a:rPr>
              <a:t>VKOT 34-37</a:t>
            </a:r>
            <a:endParaRPr lang="fi-FI" sz="1400" b="1" dirty="0">
              <a:ln w="10541" cmpd="sng">
                <a:solidFill>
                  <a:schemeClr val="accent1">
                    <a:shade val="88000"/>
                    <a:satMod val="110000"/>
                  </a:schemeClr>
                </a:solidFill>
                <a:prstDash val="solid"/>
              </a:ln>
              <a:solidFill>
                <a:srgbClr val="FF0000"/>
              </a:solidFill>
              <a:latin typeface="+mj-lt"/>
            </a:endParaRPr>
          </a:p>
        </p:txBody>
      </p:sp>
      <p:pic>
        <p:nvPicPr>
          <p:cNvPr id="35" name="Kuva 34" descr="berner.jpg"/>
          <p:cNvPicPr>
            <a:picLocks noChangeAspect="1"/>
          </p:cNvPicPr>
          <p:nvPr/>
        </p:nvPicPr>
        <p:blipFill rotWithShape="1">
          <a:blip r:embed="rId3" cstate="print">
            <a:extLst>
              <a:ext uri="{BEBA8EAE-BF5A-486C-A8C5-ECC9F3942E4B}">
                <a14:imgProps xmlns:a14="http://schemas.microsoft.com/office/drawing/2010/main">
                  <a14:imgLayer r:embed="rId4">
                    <a14:imgEffect>
                      <a14:backgroundRemoval t="9636" b="99572" l="820" r="100000">
                        <a14:foregroundMark x1="73975" y1="27195" x2="73975" y2="27195"/>
                        <a14:foregroundMark x1="71721" y1="22484" x2="71721" y2="22484"/>
                        <a14:foregroundMark x1="18033" y1="23126" x2="18033" y2="23126"/>
                        <a14:foregroundMark x1="32992" y1="89722" x2="32992" y2="89722"/>
                        <a14:foregroundMark x1="31557" y1="94218" x2="31557" y2="94218"/>
                        <a14:foregroundMark x1="28893" y1="94004" x2="28893" y2="94004"/>
                        <a14:foregroundMark x1="76025" y1="53533" x2="76025" y2="53533"/>
                        <a14:foregroundMark x1="30533" y1="96360" x2="30533" y2="96360"/>
                        <a14:foregroundMark x1="24590" y1="86296" x2="24590" y2="86296"/>
                        <a14:foregroundMark x1="24385" y1="80942" x2="24385" y2="80942"/>
                        <a14:foregroundMark x1="15779" y1="90364" x2="15779" y2="90364"/>
                        <a14:foregroundMark x1="1025" y1="96146" x2="1025" y2="96146"/>
                        <a14:foregroundMark x1="25820" y1="94218" x2="25820" y2="94218"/>
                        <a14:foregroundMark x1="19672" y1="85225" x2="19672" y2="85225"/>
                        <a14:foregroundMark x1="19672" y1="89293" x2="19672" y2="89293"/>
                        <a14:foregroundMark x1="18238" y1="81799" x2="10861" y2="98501"/>
                        <a14:foregroundMark x1="91189" y1="86296" x2="99795" y2="91435"/>
                        <a14:backgroundMark x1="16598" y1="87152" x2="16598" y2="87152"/>
                      </a14:backgroundRemoval>
                    </a14:imgEffect>
                  </a14:imgLayer>
                </a14:imgProps>
              </a:ext>
              <a:ext uri="{28A0092B-C50C-407E-A947-70E740481C1C}">
                <a14:useLocalDpi xmlns:a14="http://schemas.microsoft.com/office/drawing/2010/main"/>
              </a:ext>
            </a:extLst>
          </a:blip>
          <a:srcRect/>
          <a:stretch/>
        </p:blipFill>
        <p:spPr>
          <a:xfrm>
            <a:off x="3288650" y="1222071"/>
            <a:ext cx="1670710" cy="1600050"/>
          </a:xfrm>
          <a:prstGeom prst="rect">
            <a:avLst/>
          </a:prstGeom>
        </p:spPr>
      </p:pic>
      <p:sp>
        <p:nvSpPr>
          <p:cNvPr id="41" name="Suorakulmio 40"/>
          <p:cNvSpPr/>
          <p:nvPr/>
        </p:nvSpPr>
        <p:spPr>
          <a:xfrm>
            <a:off x="626278" y="3250893"/>
            <a:ext cx="4333082" cy="4944944"/>
          </a:xfrm>
          <a:prstGeom prst="rect">
            <a:avLst/>
          </a:prstGeom>
        </p:spPr>
        <p:txBody>
          <a:bodyPr wrap="square">
            <a:spAutoFit/>
          </a:bodyPr>
          <a:lstStyle/>
          <a:p>
            <a:pPr algn="just"/>
            <a:r>
              <a:rPr lang="en-US" sz="1100" dirty="0" err="1">
                <a:solidFill>
                  <a:srgbClr val="000000"/>
                </a:solidFill>
              </a:rPr>
              <a:t>Berner</a:t>
            </a:r>
            <a:r>
              <a:rPr lang="en-US" sz="1100" dirty="0">
                <a:solidFill>
                  <a:srgbClr val="000000"/>
                </a:solidFill>
              </a:rPr>
              <a:t> </a:t>
            </a:r>
            <a:r>
              <a:rPr lang="en-US" sz="1100" dirty="0" err="1">
                <a:solidFill>
                  <a:srgbClr val="000000"/>
                </a:solidFill>
              </a:rPr>
              <a:t>valmistui</a:t>
            </a:r>
            <a:r>
              <a:rPr lang="en-US" sz="1100" dirty="0">
                <a:solidFill>
                  <a:srgbClr val="000000"/>
                </a:solidFill>
              </a:rPr>
              <a:t> kauppatieteiden maisteriksi </a:t>
            </a:r>
            <a:r>
              <a:rPr lang="en-US" sz="1100" dirty="0" err="1">
                <a:solidFill>
                  <a:srgbClr val="000000"/>
                </a:solidFill>
              </a:rPr>
              <a:t>Svenska</a:t>
            </a:r>
            <a:r>
              <a:rPr lang="en-US" sz="1100" dirty="0">
                <a:solidFill>
                  <a:srgbClr val="000000"/>
                </a:solidFill>
              </a:rPr>
              <a:t> </a:t>
            </a:r>
            <a:r>
              <a:rPr lang="en-US" sz="1100" dirty="0" err="1" smtClean="0">
                <a:solidFill>
                  <a:srgbClr val="000000"/>
                </a:solidFill>
              </a:rPr>
              <a:t>handelshög-skolanista</a:t>
            </a:r>
            <a:r>
              <a:rPr lang="en-US" sz="1100" dirty="0" smtClean="0">
                <a:solidFill>
                  <a:srgbClr val="000000"/>
                </a:solidFill>
              </a:rPr>
              <a:t> </a:t>
            </a:r>
            <a:r>
              <a:rPr lang="en-US" sz="1100" dirty="0" err="1">
                <a:solidFill>
                  <a:srgbClr val="000000"/>
                </a:solidFill>
              </a:rPr>
              <a:t>vuonna</a:t>
            </a:r>
            <a:r>
              <a:rPr lang="en-US" sz="1100" dirty="0">
                <a:solidFill>
                  <a:srgbClr val="000000"/>
                </a:solidFill>
              </a:rPr>
              <a:t> 1986. </a:t>
            </a:r>
            <a:r>
              <a:rPr lang="en-US" sz="1100" dirty="0" err="1">
                <a:solidFill>
                  <a:srgbClr val="000000"/>
                </a:solidFill>
              </a:rPr>
              <a:t>Vuonna</a:t>
            </a:r>
            <a:r>
              <a:rPr lang="en-US" sz="1100" dirty="0">
                <a:solidFill>
                  <a:srgbClr val="000000"/>
                </a:solidFill>
              </a:rPr>
              <a:t> 1989 </a:t>
            </a:r>
            <a:r>
              <a:rPr lang="en-US" sz="1100" dirty="0" err="1">
                <a:solidFill>
                  <a:srgbClr val="000000"/>
                </a:solidFill>
              </a:rPr>
              <a:t>hänestä</a:t>
            </a:r>
            <a:r>
              <a:rPr lang="en-US" sz="1100" dirty="0">
                <a:solidFill>
                  <a:srgbClr val="000000"/>
                </a:solidFill>
              </a:rPr>
              <a:t> </a:t>
            </a:r>
            <a:r>
              <a:rPr lang="en-US" sz="1100" dirty="0" err="1">
                <a:solidFill>
                  <a:srgbClr val="000000"/>
                </a:solidFill>
              </a:rPr>
              <a:t>tuli</a:t>
            </a:r>
            <a:r>
              <a:rPr lang="en-US" sz="1100" dirty="0">
                <a:solidFill>
                  <a:srgbClr val="000000"/>
                </a:solidFill>
              </a:rPr>
              <a:t> </a:t>
            </a:r>
            <a:r>
              <a:rPr lang="en-US" sz="1100" dirty="0" err="1">
                <a:solidFill>
                  <a:srgbClr val="000000"/>
                </a:solidFill>
              </a:rPr>
              <a:t>Vallila</a:t>
            </a:r>
            <a:r>
              <a:rPr lang="en-US" sz="1100" dirty="0">
                <a:solidFill>
                  <a:srgbClr val="000000"/>
                </a:solidFill>
              </a:rPr>
              <a:t> </a:t>
            </a:r>
            <a:r>
              <a:rPr lang="en-US" sz="1100" dirty="0" err="1">
                <a:solidFill>
                  <a:srgbClr val="000000"/>
                </a:solidFill>
              </a:rPr>
              <a:t>Interiorin</a:t>
            </a:r>
            <a:r>
              <a:rPr lang="en-US" sz="1100" dirty="0">
                <a:solidFill>
                  <a:srgbClr val="000000"/>
                </a:solidFill>
              </a:rPr>
              <a:t> </a:t>
            </a:r>
            <a:r>
              <a:rPr lang="en-US" sz="1100" dirty="0" err="1">
                <a:solidFill>
                  <a:srgbClr val="000000"/>
                </a:solidFill>
              </a:rPr>
              <a:t>toimitusjohtaja</a:t>
            </a:r>
            <a:r>
              <a:rPr lang="en-US" sz="1100" dirty="0">
                <a:solidFill>
                  <a:srgbClr val="000000"/>
                </a:solidFill>
              </a:rPr>
              <a:t> </a:t>
            </a:r>
            <a:r>
              <a:rPr lang="en-US" sz="1100" dirty="0" err="1">
                <a:solidFill>
                  <a:srgbClr val="000000"/>
                </a:solidFill>
              </a:rPr>
              <a:t>isänsä</a:t>
            </a:r>
            <a:r>
              <a:rPr lang="en-US" sz="1100" dirty="0">
                <a:solidFill>
                  <a:srgbClr val="000000"/>
                </a:solidFill>
              </a:rPr>
              <a:t> Rudolf </a:t>
            </a:r>
            <a:r>
              <a:rPr lang="en-US" sz="1100" dirty="0" err="1">
                <a:solidFill>
                  <a:srgbClr val="000000"/>
                </a:solidFill>
              </a:rPr>
              <a:t>Bernerin</a:t>
            </a:r>
            <a:r>
              <a:rPr lang="en-US" sz="1100" dirty="0">
                <a:solidFill>
                  <a:srgbClr val="000000"/>
                </a:solidFill>
              </a:rPr>
              <a:t> </a:t>
            </a:r>
            <a:r>
              <a:rPr lang="en-US" sz="1100" dirty="0" err="1">
                <a:solidFill>
                  <a:srgbClr val="000000"/>
                </a:solidFill>
              </a:rPr>
              <a:t>jälkeen</a:t>
            </a:r>
            <a:r>
              <a:rPr lang="en-US" sz="1100" dirty="0">
                <a:solidFill>
                  <a:srgbClr val="000000"/>
                </a:solidFill>
              </a:rPr>
              <a:t>.</a:t>
            </a:r>
            <a:r>
              <a:rPr lang="en-US" sz="1100" baseline="30000" dirty="0">
                <a:solidFill>
                  <a:srgbClr val="000000"/>
                </a:solidFill>
              </a:rPr>
              <a:t> </a:t>
            </a:r>
            <a:r>
              <a:rPr lang="en-US" sz="1100" dirty="0" err="1">
                <a:solidFill>
                  <a:srgbClr val="000000"/>
                </a:solidFill>
              </a:rPr>
              <a:t>Hän</a:t>
            </a:r>
            <a:r>
              <a:rPr lang="en-US" sz="1100" dirty="0">
                <a:solidFill>
                  <a:srgbClr val="000000"/>
                </a:solidFill>
              </a:rPr>
              <a:t> </a:t>
            </a:r>
            <a:r>
              <a:rPr lang="en-US" sz="1100" dirty="0" err="1">
                <a:solidFill>
                  <a:srgbClr val="000000"/>
                </a:solidFill>
              </a:rPr>
              <a:t>siirtyi</a:t>
            </a:r>
            <a:r>
              <a:rPr lang="en-US" sz="1100" dirty="0">
                <a:solidFill>
                  <a:srgbClr val="000000"/>
                </a:solidFill>
              </a:rPr>
              <a:t> </a:t>
            </a:r>
            <a:r>
              <a:rPr lang="en-US" sz="1100" dirty="0" err="1">
                <a:solidFill>
                  <a:srgbClr val="000000"/>
                </a:solidFill>
              </a:rPr>
              <a:t>yrityksen</a:t>
            </a:r>
            <a:r>
              <a:rPr lang="en-US" sz="1100" dirty="0">
                <a:solidFill>
                  <a:srgbClr val="000000"/>
                </a:solidFill>
              </a:rPr>
              <a:t> </a:t>
            </a:r>
            <a:r>
              <a:rPr lang="en-US" sz="1100" dirty="0" err="1">
                <a:solidFill>
                  <a:srgbClr val="000000"/>
                </a:solidFill>
              </a:rPr>
              <a:t>hallituksen</a:t>
            </a:r>
            <a:r>
              <a:rPr lang="en-US" sz="1100" dirty="0">
                <a:solidFill>
                  <a:srgbClr val="000000"/>
                </a:solidFill>
              </a:rPr>
              <a:t> </a:t>
            </a:r>
            <a:r>
              <a:rPr lang="en-US" sz="1100" dirty="0" err="1">
                <a:solidFill>
                  <a:srgbClr val="000000"/>
                </a:solidFill>
              </a:rPr>
              <a:t>puheenjohtajaksi</a:t>
            </a:r>
            <a:r>
              <a:rPr lang="en-US" sz="1100" dirty="0">
                <a:solidFill>
                  <a:srgbClr val="000000"/>
                </a:solidFill>
              </a:rPr>
              <a:t> </a:t>
            </a:r>
            <a:r>
              <a:rPr lang="en-US" sz="1100" dirty="0" err="1">
                <a:solidFill>
                  <a:srgbClr val="000000"/>
                </a:solidFill>
              </a:rPr>
              <a:t>vuonna</a:t>
            </a:r>
            <a:r>
              <a:rPr lang="en-US" sz="1100" dirty="0">
                <a:solidFill>
                  <a:srgbClr val="000000"/>
                </a:solidFill>
              </a:rPr>
              <a:t> 2012.</a:t>
            </a:r>
            <a:r>
              <a:rPr lang="en-US" sz="1100" baseline="30000" dirty="0">
                <a:solidFill>
                  <a:srgbClr val="000000"/>
                </a:solidFill>
              </a:rPr>
              <a:t> </a:t>
            </a:r>
            <a:endParaRPr lang="en-US" sz="1100" baseline="30000" dirty="0" smtClean="0">
              <a:solidFill>
                <a:srgbClr val="000000"/>
              </a:solidFill>
            </a:endParaRPr>
          </a:p>
          <a:p>
            <a:pPr algn="just"/>
            <a:endParaRPr lang="en-US" sz="1100" baseline="30000" dirty="0">
              <a:solidFill>
                <a:srgbClr val="000000"/>
              </a:solidFill>
            </a:endParaRPr>
          </a:p>
          <a:p>
            <a:pPr algn="just"/>
            <a:r>
              <a:rPr lang="en-US" sz="1100" dirty="0" smtClean="0">
                <a:solidFill>
                  <a:srgbClr val="000000"/>
                </a:solidFill>
              </a:rPr>
              <a:t>Oman </a:t>
            </a:r>
            <a:r>
              <a:rPr lang="en-US" sz="1100" dirty="0" err="1">
                <a:solidFill>
                  <a:srgbClr val="000000"/>
                </a:solidFill>
              </a:rPr>
              <a:t>yrityksensä</a:t>
            </a:r>
            <a:r>
              <a:rPr lang="en-US" sz="1100" dirty="0">
                <a:solidFill>
                  <a:srgbClr val="000000"/>
                </a:solidFill>
              </a:rPr>
              <a:t> </a:t>
            </a:r>
            <a:r>
              <a:rPr lang="en-US" sz="1100" dirty="0" err="1">
                <a:solidFill>
                  <a:srgbClr val="000000"/>
                </a:solidFill>
              </a:rPr>
              <a:t>lisäksi</a:t>
            </a:r>
            <a:r>
              <a:rPr lang="en-US" sz="1100" dirty="0">
                <a:solidFill>
                  <a:srgbClr val="000000"/>
                </a:solidFill>
              </a:rPr>
              <a:t> </a:t>
            </a:r>
            <a:r>
              <a:rPr lang="en-US" sz="1100" dirty="0" err="1">
                <a:solidFill>
                  <a:srgbClr val="000000"/>
                </a:solidFill>
              </a:rPr>
              <a:t>Berner</a:t>
            </a:r>
            <a:r>
              <a:rPr lang="en-US" sz="1100" dirty="0">
                <a:solidFill>
                  <a:srgbClr val="000000"/>
                </a:solidFill>
              </a:rPr>
              <a:t> on </a:t>
            </a:r>
            <a:r>
              <a:rPr lang="en-US" sz="1100" dirty="0" err="1">
                <a:solidFill>
                  <a:srgbClr val="000000"/>
                </a:solidFill>
              </a:rPr>
              <a:t>toiminut</a:t>
            </a:r>
            <a:r>
              <a:rPr lang="en-US" sz="1100" dirty="0">
                <a:solidFill>
                  <a:srgbClr val="000000"/>
                </a:solidFill>
              </a:rPr>
              <a:t> </a:t>
            </a:r>
            <a:r>
              <a:rPr lang="en-US" sz="1100" dirty="0" err="1">
                <a:solidFill>
                  <a:srgbClr val="000000"/>
                </a:solidFill>
              </a:rPr>
              <a:t>muun</a:t>
            </a:r>
            <a:r>
              <a:rPr lang="en-US" sz="1100" dirty="0">
                <a:solidFill>
                  <a:srgbClr val="000000"/>
                </a:solidFill>
              </a:rPr>
              <a:t> </a:t>
            </a:r>
            <a:r>
              <a:rPr lang="en-US" sz="1100" dirty="0" err="1">
                <a:solidFill>
                  <a:srgbClr val="000000"/>
                </a:solidFill>
              </a:rPr>
              <a:t>muassa</a:t>
            </a:r>
            <a:r>
              <a:rPr lang="en-US" sz="1100" dirty="0">
                <a:solidFill>
                  <a:srgbClr val="000000"/>
                </a:solidFill>
              </a:rPr>
              <a:t> Soprano Oyj:n,</a:t>
            </a:r>
            <a:r>
              <a:rPr lang="en-US" sz="1100" baseline="30000" dirty="0">
                <a:solidFill>
                  <a:srgbClr val="000000"/>
                </a:solidFill>
              </a:rPr>
              <a:t> </a:t>
            </a:r>
            <a:r>
              <a:rPr lang="en-US" sz="1100" dirty="0" err="1">
                <a:solidFill>
                  <a:srgbClr val="000000"/>
                </a:solidFill>
              </a:rPr>
              <a:t>Kährs</a:t>
            </a:r>
            <a:r>
              <a:rPr lang="en-US" sz="1100" dirty="0">
                <a:solidFill>
                  <a:srgbClr val="000000"/>
                </a:solidFill>
              </a:rPr>
              <a:t> Holding </a:t>
            </a:r>
            <a:r>
              <a:rPr lang="en-US" sz="1100" dirty="0" err="1">
                <a:solidFill>
                  <a:srgbClr val="000000"/>
                </a:solidFill>
              </a:rPr>
              <a:t>AB:n</a:t>
            </a:r>
            <a:r>
              <a:rPr lang="en-US" sz="1100" dirty="0">
                <a:solidFill>
                  <a:srgbClr val="000000"/>
                </a:solidFill>
              </a:rPr>
              <a:t> </a:t>
            </a:r>
            <a:r>
              <a:rPr lang="en-US" sz="1100" dirty="0" err="1">
                <a:solidFill>
                  <a:srgbClr val="000000"/>
                </a:solidFill>
              </a:rPr>
              <a:t>ja</a:t>
            </a:r>
            <a:r>
              <a:rPr lang="en-US" sz="1100" dirty="0">
                <a:solidFill>
                  <a:srgbClr val="000000"/>
                </a:solidFill>
              </a:rPr>
              <a:t> </a:t>
            </a:r>
            <a:r>
              <a:rPr lang="en-US" sz="1100" dirty="0" err="1">
                <a:solidFill>
                  <a:srgbClr val="000000"/>
                </a:solidFill>
              </a:rPr>
              <a:t>eläkevakuutusyhtiö</a:t>
            </a:r>
            <a:r>
              <a:rPr lang="en-US" sz="1100" dirty="0">
                <a:solidFill>
                  <a:srgbClr val="000000"/>
                </a:solidFill>
              </a:rPr>
              <a:t> Ilmarisen </a:t>
            </a:r>
            <a:r>
              <a:rPr lang="en-US" sz="1100" dirty="0" err="1">
                <a:solidFill>
                  <a:srgbClr val="000000"/>
                </a:solidFill>
              </a:rPr>
              <a:t>hallituksissa</a:t>
            </a:r>
            <a:r>
              <a:rPr lang="en-US" sz="1100" dirty="0">
                <a:solidFill>
                  <a:srgbClr val="000000"/>
                </a:solidFill>
              </a:rPr>
              <a:t>. </a:t>
            </a:r>
            <a:r>
              <a:rPr lang="en-US" sz="1100" dirty="0" err="1">
                <a:solidFill>
                  <a:srgbClr val="000000"/>
                </a:solidFill>
              </a:rPr>
              <a:t>Hän</a:t>
            </a:r>
            <a:r>
              <a:rPr lang="en-US" sz="1100" dirty="0">
                <a:solidFill>
                  <a:srgbClr val="000000"/>
                </a:solidFill>
              </a:rPr>
              <a:t> </a:t>
            </a:r>
            <a:r>
              <a:rPr lang="en-US" sz="1100" dirty="0" err="1">
                <a:solidFill>
                  <a:srgbClr val="000000"/>
                </a:solidFill>
              </a:rPr>
              <a:t>oli</a:t>
            </a:r>
            <a:r>
              <a:rPr lang="en-US" sz="1100" dirty="0">
                <a:solidFill>
                  <a:srgbClr val="000000"/>
                </a:solidFill>
              </a:rPr>
              <a:t> </a:t>
            </a:r>
            <a:r>
              <a:rPr lang="en-US" sz="1100" dirty="0" err="1">
                <a:solidFill>
                  <a:srgbClr val="000000"/>
                </a:solidFill>
              </a:rPr>
              <a:t>eläkevakuutusyhtiö</a:t>
            </a:r>
            <a:r>
              <a:rPr lang="en-US" sz="1100" dirty="0">
                <a:solidFill>
                  <a:srgbClr val="000000"/>
                </a:solidFill>
              </a:rPr>
              <a:t> Ilmarisen </a:t>
            </a:r>
            <a:r>
              <a:rPr lang="en-US" sz="1100" dirty="0" err="1">
                <a:solidFill>
                  <a:srgbClr val="000000"/>
                </a:solidFill>
              </a:rPr>
              <a:t>hallintoneuvoston</a:t>
            </a:r>
            <a:r>
              <a:rPr lang="en-US" sz="1100" dirty="0">
                <a:solidFill>
                  <a:srgbClr val="000000"/>
                </a:solidFill>
              </a:rPr>
              <a:t> </a:t>
            </a:r>
            <a:r>
              <a:rPr lang="en-US" sz="1100" dirty="0" err="1">
                <a:solidFill>
                  <a:srgbClr val="000000"/>
                </a:solidFill>
              </a:rPr>
              <a:t>jäsen</a:t>
            </a:r>
            <a:r>
              <a:rPr lang="en-US" sz="1100" dirty="0">
                <a:solidFill>
                  <a:srgbClr val="000000"/>
                </a:solidFill>
              </a:rPr>
              <a:t> </a:t>
            </a:r>
            <a:r>
              <a:rPr lang="en-US" sz="1100" dirty="0" err="1">
                <a:solidFill>
                  <a:srgbClr val="000000"/>
                </a:solidFill>
              </a:rPr>
              <a:t>vuonna</a:t>
            </a:r>
            <a:r>
              <a:rPr lang="en-US" sz="1100" dirty="0">
                <a:solidFill>
                  <a:srgbClr val="000000"/>
                </a:solidFill>
              </a:rPr>
              <a:t> 2009 </a:t>
            </a:r>
            <a:r>
              <a:rPr lang="en-US" sz="1100" dirty="0" err="1">
                <a:solidFill>
                  <a:srgbClr val="000000"/>
                </a:solidFill>
              </a:rPr>
              <a:t>ja</a:t>
            </a:r>
            <a:r>
              <a:rPr lang="en-US" sz="1100" dirty="0">
                <a:solidFill>
                  <a:srgbClr val="000000"/>
                </a:solidFill>
              </a:rPr>
              <a:t> </a:t>
            </a:r>
            <a:r>
              <a:rPr lang="en-US" sz="1100" dirty="0" err="1">
                <a:solidFill>
                  <a:srgbClr val="000000"/>
                </a:solidFill>
              </a:rPr>
              <a:t>hallituksen</a:t>
            </a:r>
            <a:r>
              <a:rPr lang="en-US" sz="1100" dirty="0">
                <a:solidFill>
                  <a:srgbClr val="000000"/>
                </a:solidFill>
              </a:rPr>
              <a:t> </a:t>
            </a:r>
            <a:r>
              <a:rPr lang="en-US" sz="1100" dirty="0" err="1">
                <a:solidFill>
                  <a:srgbClr val="000000"/>
                </a:solidFill>
              </a:rPr>
              <a:t>varajäsen</a:t>
            </a:r>
            <a:r>
              <a:rPr lang="en-US" sz="1100" dirty="0">
                <a:solidFill>
                  <a:srgbClr val="000000"/>
                </a:solidFill>
              </a:rPr>
              <a:t> 2010–2014.</a:t>
            </a:r>
            <a:endParaRPr lang="fi-FI" sz="1100" dirty="0">
              <a:solidFill>
                <a:srgbClr val="000000"/>
              </a:solidFill>
            </a:endParaRPr>
          </a:p>
          <a:p>
            <a:pPr algn="just"/>
            <a:endParaRPr lang="en-US" sz="1100" dirty="0" smtClean="0">
              <a:solidFill>
                <a:srgbClr val="000000"/>
              </a:solidFill>
            </a:endParaRPr>
          </a:p>
          <a:p>
            <a:pPr algn="just"/>
            <a:r>
              <a:rPr lang="en-US" sz="1100" dirty="0" err="1" smtClean="0">
                <a:solidFill>
                  <a:srgbClr val="000000"/>
                </a:solidFill>
              </a:rPr>
              <a:t>Vuosina</a:t>
            </a:r>
            <a:r>
              <a:rPr lang="en-US" sz="1100" dirty="0" smtClean="0">
                <a:solidFill>
                  <a:srgbClr val="000000"/>
                </a:solidFill>
              </a:rPr>
              <a:t> </a:t>
            </a:r>
            <a:r>
              <a:rPr lang="en-US" sz="1100" dirty="0">
                <a:solidFill>
                  <a:srgbClr val="000000"/>
                </a:solidFill>
              </a:rPr>
              <a:t>2005–2008 </a:t>
            </a:r>
            <a:r>
              <a:rPr lang="en-US" sz="1100" dirty="0" err="1">
                <a:solidFill>
                  <a:srgbClr val="000000"/>
                </a:solidFill>
              </a:rPr>
              <a:t>Berner</a:t>
            </a:r>
            <a:r>
              <a:rPr lang="en-US" sz="1100" dirty="0">
                <a:solidFill>
                  <a:srgbClr val="000000"/>
                </a:solidFill>
              </a:rPr>
              <a:t> </a:t>
            </a:r>
            <a:r>
              <a:rPr lang="en-US" sz="1100" dirty="0" err="1">
                <a:solidFill>
                  <a:srgbClr val="000000"/>
                </a:solidFill>
              </a:rPr>
              <a:t>oli</a:t>
            </a:r>
            <a:r>
              <a:rPr lang="en-US" sz="1100" dirty="0">
                <a:solidFill>
                  <a:srgbClr val="000000"/>
                </a:solidFill>
              </a:rPr>
              <a:t> Perheyritysten liiton </a:t>
            </a:r>
            <a:r>
              <a:rPr lang="en-US" sz="1100" dirty="0" err="1">
                <a:solidFill>
                  <a:srgbClr val="000000"/>
                </a:solidFill>
              </a:rPr>
              <a:t>hallituksen</a:t>
            </a:r>
            <a:r>
              <a:rPr lang="en-US" sz="1100" dirty="0">
                <a:solidFill>
                  <a:srgbClr val="000000"/>
                </a:solidFill>
              </a:rPr>
              <a:t> </a:t>
            </a:r>
            <a:r>
              <a:rPr lang="en-US" sz="1100" dirty="0" err="1">
                <a:solidFill>
                  <a:srgbClr val="000000"/>
                </a:solidFill>
              </a:rPr>
              <a:t>jäsen</a:t>
            </a:r>
            <a:r>
              <a:rPr lang="en-US" sz="1100" dirty="0">
                <a:solidFill>
                  <a:srgbClr val="000000"/>
                </a:solidFill>
              </a:rPr>
              <a:t> </a:t>
            </a:r>
            <a:r>
              <a:rPr lang="en-US" sz="1100" dirty="0" err="1">
                <a:solidFill>
                  <a:srgbClr val="000000"/>
                </a:solidFill>
              </a:rPr>
              <a:t>ja</a:t>
            </a:r>
            <a:r>
              <a:rPr lang="en-US" sz="1100" dirty="0">
                <a:solidFill>
                  <a:srgbClr val="000000"/>
                </a:solidFill>
              </a:rPr>
              <a:t> 2009–2012 </a:t>
            </a:r>
            <a:r>
              <a:rPr lang="en-US" sz="1100" dirty="0" err="1">
                <a:solidFill>
                  <a:srgbClr val="000000"/>
                </a:solidFill>
              </a:rPr>
              <a:t>sen</a:t>
            </a:r>
            <a:r>
              <a:rPr lang="en-US" sz="1100" dirty="0">
                <a:solidFill>
                  <a:srgbClr val="000000"/>
                </a:solidFill>
              </a:rPr>
              <a:t> </a:t>
            </a:r>
            <a:r>
              <a:rPr lang="en-US" sz="1100" dirty="0" err="1">
                <a:solidFill>
                  <a:srgbClr val="000000"/>
                </a:solidFill>
              </a:rPr>
              <a:t>puheenjohtaja</a:t>
            </a:r>
            <a:r>
              <a:rPr lang="en-US" sz="1100" dirty="0" smtClean="0">
                <a:solidFill>
                  <a:srgbClr val="000000"/>
                </a:solidFill>
              </a:rPr>
              <a:t>. Suomalaisen </a:t>
            </a:r>
            <a:r>
              <a:rPr lang="en-US" sz="1100" dirty="0">
                <a:solidFill>
                  <a:srgbClr val="000000"/>
                </a:solidFill>
              </a:rPr>
              <a:t>Työn Liiton </a:t>
            </a:r>
            <a:r>
              <a:rPr lang="en-US" sz="1100" dirty="0" err="1">
                <a:solidFill>
                  <a:srgbClr val="000000"/>
                </a:solidFill>
              </a:rPr>
              <a:t>johtokunnan</a:t>
            </a:r>
            <a:r>
              <a:rPr lang="en-US" sz="1100" dirty="0">
                <a:solidFill>
                  <a:srgbClr val="000000"/>
                </a:solidFill>
              </a:rPr>
              <a:t> </a:t>
            </a:r>
            <a:r>
              <a:rPr lang="en-US" sz="1100" dirty="0" err="1">
                <a:solidFill>
                  <a:srgbClr val="000000"/>
                </a:solidFill>
              </a:rPr>
              <a:t>jäsenenä</a:t>
            </a:r>
            <a:r>
              <a:rPr lang="en-US" sz="1100" dirty="0">
                <a:solidFill>
                  <a:srgbClr val="000000"/>
                </a:solidFill>
              </a:rPr>
              <a:t> </a:t>
            </a:r>
            <a:r>
              <a:rPr lang="en-US" sz="1100" dirty="0" err="1">
                <a:solidFill>
                  <a:srgbClr val="000000"/>
                </a:solidFill>
              </a:rPr>
              <a:t>hän</a:t>
            </a:r>
            <a:r>
              <a:rPr lang="en-US" sz="1100" dirty="0">
                <a:solidFill>
                  <a:srgbClr val="000000"/>
                </a:solidFill>
              </a:rPr>
              <a:t> </a:t>
            </a:r>
            <a:r>
              <a:rPr lang="en-US" sz="1100" dirty="0" err="1">
                <a:solidFill>
                  <a:srgbClr val="000000"/>
                </a:solidFill>
              </a:rPr>
              <a:t>toimi</a:t>
            </a:r>
            <a:r>
              <a:rPr lang="en-US" sz="1100" dirty="0">
                <a:solidFill>
                  <a:srgbClr val="000000"/>
                </a:solidFill>
              </a:rPr>
              <a:t> 2010–2013 </a:t>
            </a:r>
            <a:r>
              <a:rPr lang="en-US" sz="1100" dirty="0" err="1">
                <a:solidFill>
                  <a:srgbClr val="000000"/>
                </a:solidFill>
              </a:rPr>
              <a:t>ja</a:t>
            </a:r>
            <a:r>
              <a:rPr lang="en-US" sz="1100" dirty="0">
                <a:solidFill>
                  <a:srgbClr val="000000"/>
                </a:solidFill>
              </a:rPr>
              <a:t> on </a:t>
            </a:r>
            <a:r>
              <a:rPr lang="en-US" sz="1100" dirty="0" err="1">
                <a:solidFill>
                  <a:srgbClr val="000000"/>
                </a:solidFill>
              </a:rPr>
              <a:t>sen</a:t>
            </a:r>
            <a:r>
              <a:rPr lang="en-US" sz="1100" dirty="0">
                <a:solidFill>
                  <a:srgbClr val="000000"/>
                </a:solidFill>
              </a:rPr>
              <a:t> </a:t>
            </a:r>
            <a:r>
              <a:rPr lang="en-US" sz="1100" dirty="0" err="1">
                <a:solidFill>
                  <a:srgbClr val="000000"/>
                </a:solidFill>
              </a:rPr>
              <a:t>puheenjohtaja</a:t>
            </a:r>
            <a:r>
              <a:rPr lang="en-US" sz="1100" dirty="0">
                <a:solidFill>
                  <a:srgbClr val="000000"/>
                </a:solidFill>
              </a:rPr>
              <a:t>.</a:t>
            </a:r>
            <a:r>
              <a:rPr lang="en-US" sz="1100" baseline="30000" dirty="0">
                <a:solidFill>
                  <a:srgbClr val="000000"/>
                </a:solidFill>
              </a:rPr>
              <a:t> </a:t>
            </a:r>
            <a:r>
              <a:rPr lang="en-US" sz="1100" dirty="0" err="1">
                <a:solidFill>
                  <a:srgbClr val="000000"/>
                </a:solidFill>
              </a:rPr>
              <a:t>Hän</a:t>
            </a:r>
            <a:r>
              <a:rPr lang="en-US" sz="1100" dirty="0">
                <a:solidFill>
                  <a:srgbClr val="000000"/>
                </a:solidFill>
              </a:rPr>
              <a:t> on </a:t>
            </a:r>
            <a:r>
              <a:rPr lang="en-US" sz="1100" dirty="0" err="1">
                <a:solidFill>
                  <a:srgbClr val="000000"/>
                </a:solidFill>
              </a:rPr>
              <a:t>mukana</a:t>
            </a:r>
            <a:r>
              <a:rPr lang="en-US" sz="1100" dirty="0">
                <a:solidFill>
                  <a:srgbClr val="000000"/>
                </a:solidFill>
              </a:rPr>
              <a:t> </a:t>
            </a:r>
            <a:r>
              <a:rPr lang="en-US" sz="1100" dirty="0" err="1">
                <a:solidFill>
                  <a:srgbClr val="000000"/>
                </a:solidFill>
              </a:rPr>
              <a:t>partnerina</a:t>
            </a:r>
            <a:r>
              <a:rPr lang="en-US" sz="1100" dirty="0">
                <a:solidFill>
                  <a:srgbClr val="000000"/>
                </a:solidFill>
              </a:rPr>
              <a:t> </a:t>
            </a:r>
            <a:r>
              <a:rPr lang="en-US" sz="1100" dirty="0" err="1">
                <a:solidFill>
                  <a:srgbClr val="000000"/>
                </a:solidFill>
              </a:rPr>
              <a:t>hallitustyöskentelyä</a:t>
            </a:r>
            <a:r>
              <a:rPr lang="en-US" sz="1100" dirty="0">
                <a:solidFill>
                  <a:srgbClr val="000000"/>
                </a:solidFill>
              </a:rPr>
              <a:t> </a:t>
            </a:r>
            <a:r>
              <a:rPr lang="en-US" sz="1100" dirty="0" err="1">
                <a:solidFill>
                  <a:srgbClr val="000000"/>
                </a:solidFill>
              </a:rPr>
              <a:t>ja</a:t>
            </a:r>
            <a:r>
              <a:rPr lang="en-US" sz="1100" dirty="0">
                <a:solidFill>
                  <a:srgbClr val="000000"/>
                </a:solidFill>
              </a:rPr>
              <a:t> </a:t>
            </a:r>
            <a:r>
              <a:rPr lang="en-US" sz="1100" dirty="0" err="1">
                <a:solidFill>
                  <a:srgbClr val="000000"/>
                </a:solidFill>
              </a:rPr>
              <a:t>omistajuutta</a:t>
            </a:r>
            <a:r>
              <a:rPr lang="en-US" sz="1100" dirty="0">
                <a:solidFill>
                  <a:srgbClr val="000000"/>
                </a:solidFill>
              </a:rPr>
              <a:t> </a:t>
            </a:r>
            <a:r>
              <a:rPr lang="en-US" sz="1100" dirty="0" err="1">
                <a:solidFill>
                  <a:srgbClr val="000000"/>
                </a:solidFill>
              </a:rPr>
              <a:t>kehittävän</a:t>
            </a:r>
            <a:r>
              <a:rPr lang="en-US" sz="1100" dirty="0">
                <a:solidFill>
                  <a:srgbClr val="000000"/>
                </a:solidFill>
              </a:rPr>
              <a:t> Boardman </a:t>
            </a:r>
            <a:r>
              <a:rPr lang="en-US" sz="1100" dirty="0" err="1">
                <a:solidFill>
                  <a:srgbClr val="000000"/>
                </a:solidFill>
              </a:rPr>
              <a:t>Oy:n</a:t>
            </a:r>
            <a:r>
              <a:rPr lang="en-US" sz="1100" dirty="0">
                <a:solidFill>
                  <a:srgbClr val="000000"/>
                </a:solidFill>
              </a:rPr>
              <a:t> </a:t>
            </a:r>
            <a:r>
              <a:rPr lang="en-US" sz="1100" dirty="0" err="1">
                <a:solidFill>
                  <a:srgbClr val="000000"/>
                </a:solidFill>
              </a:rPr>
              <a:t>verkostossa</a:t>
            </a:r>
            <a:r>
              <a:rPr lang="en-US" sz="1100" dirty="0">
                <a:solidFill>
                  <a:srgbClr val="000000"/>
                </a:solidFill>
              </a:rPr>
              <a:t>.</a:t>
            </a:r>
            <a:r>
              <a:rPr lang="en-US" sz="1100" baseline="30000" dirty="0">
                <a:solidFill>
                  <a:srgbClr val="000000"/>
                </a:solidFill>
              </a:rPr>
              <a:t> </a:t>
            </a:r>
            <a:r>
              <a:rPr lang="en-US" sz="1100" dirty="0" err="1">
                <a:solidFill>
                  <a:srgbClr val="000000"/>
                </a:solidFill>
              </a:rPr>
              <a:t>Berner</a:t>
            </a:r>
            <a:r>
              <a:rPr lang="en-US" sz="1100" dirty="0">
                <a:solidFill>
                  <a:srgbClr val="000000"/>
                </a:solidFill>
              </a:rPr>
              <a:t> on </a:t>
            </a:r>
            <a:r>
              <a:rPr lang="en-US" sz="1100" dirty="0" err="1">
                <a:solidFill>
                  <a:srgbClr val="000000"/>
                </a:solidFill>
              </a:rPr>
              <a:t>aikaisemmin</a:t>
            </a:r>
            <a:r>
              <a:rPr lang="en-US" sz="1100" dirty="0">
                <a:solidFill>
                  <a:srgbClr val="000000"/>
                </a:solidFill>
              </a:rPr>
              <a:t> </a:t>
            </a:r>
            <a:r>
              <a:rPr lang="en-US" sz="1100" dirty="0" err="1">
                <a:solidFill>
                  <a:srgbClr val="000000"/>
                </a:solidFill>
              </a:rPr>
              <a:t>toiminut</a:t>
            </a:r>
            <a:r>
              <a:rPr lang="en-US" sz="1100" dirty="0">
                <a:solidFill>
                  <a:srgbClr val="000000"/>
                </a:solidFill>
              </a:rPr>
              <a:t> </a:t>
            </a:r>
            <a:r>
              <a:rPr lang="en-US" sz="1100" dirty="0" err="1">
                <a:solidFill>
                  <a:srgbClr val="000000"/>
                </a:solidFill>
              </a:rPr>
              <a:t>myös</a:t>
            </a:r>
            <a:r>
              <a:rPr lang="en-US" sz="1100" dirty="0">
                <a:solidFill>
                  <a:srgbClr val="000000"/>
                </a:solidFill>
              </a:rPr>
              <a:t> Ajatushautomo Liberan </a:t>
            </a:r>
            <a:r>
              <a:rPr lang="en-US" sz="1100" dirty="0" err="1">
                <a:solidFill>
                  <a:srgbClr val="000000"/>
                </a:solidFill>
              </a:rPr>
              <a:t>hallituksessa</a:t>
            </a:r>
            <a:r>
              <a:rPr lang="en-US" sz="1100" dirty="0">
                <a:solidFill>
                  <a:srgbClr val="000000"/>
                </a:solidFill>
              </a:rPr>
              <a:t>.</a:t>
            </a:r>
            <a:r>
              <a:rPr lang="en-US" sz="1100" baseline="30000" dirty="0">
                <a:solidFill>
                  <a:srgbClr val="000000"/>
                </a:solidFill>
              </a:rPr>
              <a:t> </a:t>
            </a:r>
            <a:r>
              <a:rPr lang="en-US" sz="1100" dirty="0" err="1">
                <a:solidFill>
                  <a:srgbClr val="000000"/>
                </a:solidFill>
              </a:rPr>
              <a:t>Berner</a:t>
            </a:r>
            <a:r>
              <a:rPr lang="en-US" sz="1100" dirty="0">
                <a:solidFill>
                  <a:srgbClr val="000000"/>
                </a:solidFill>
              </a:rPr>
              <a:t> </a:t>
            </a:r>
            <a:r>
              <a:rPr lang="en-US" sz="1100" dirty="0" err="1">
                <a:solidFill>
                  <a:srgbClr val="000000"/>
                </a:solidFill>
              </a:rPr>
              <a:t>oli</a:t>
            </a:r>
            <a:r>
              <a:rPr lang="en-US" sz="1100" dirty="0">
                <a:solidFill>
                  <a:srgbClr val="000000"/>
                </a:solidFill>
              </a:rPr>
              <a:t> </a:t>
            </a:r>
            <a:r>
              <a:rPr lang="en-US" sz="1100" dirty="0" err="1">
                <a:solidFill>
                  <a:srgbClr val="000000"/>
                </a:solidFill>
              </a:rPr>
              <a:t>myös</a:t>
            </a:r>
            <a:r>
              <a:rPr lang="en-US" sz="1100" dirty="0">
                <a:solidFill>
                  <a:srgbClr val="000000"/>
                </a:solidFill>
              </a:rPr>
              <a:t> </a:t>
            </a:r>
            <a:r>
              <a:rPr lang="en-US" sz="1100" dirty="0" err="1">
                <a:solidFill>
                  <a:srgbClr val="000000"/>
                </a:solidFill>
              </a:rPr>
              <a:t>yksi</a:t>
            </a:r>
            <a:r>
              <a:rPr lang="en-US" sz="1100" dirty="0">
                <a:solidFill>
                  <a:srgbClr val="000000"/>
                </a:solidFill>
              </a:rPr>
              <a:t> </a:t>
            </a:r>
            <a:r>
              <a:rPr lang="en-US" sz="1100" dirty="0" err="1">
                <a:solidFill>
                  <a:srgbClr val="000000"/>
                </a:solidFill>
              </a:rPr>
              <a:t>liikeideoita</a:t>
            </a:r>
            <a:r>
              <a:rPr lang="en-US" sz="1100" dirty="0">
                <a:solidFill>
                  <a:srgbClr val="000000"/>
                </a:solidFill>
              </a:rPr>
              <a:t> </a:t>
            </a:r>
            <a:r>
              <a:rPr lang="en-US" sz="1100" dirty="0" err="1">
                <a:solidFill>
                  <a:srgbClr val="000000"/>
                </a:solidFill>
              </a:rPr>
              <a:t>arvioivista</a:t>
            </a:r>
            <a:r>
              <a:rPr lang="en-US" sz="1100" dirty="0">
                <a:solidFill>
                  <a:srgbClr val="000000"/>
                </a:solidFill>
              </a:rPr>
              <a:t> </a:t>
            </a:r>
            <a:r>
              <a:rPr lang="en-US" sz="1100" dirty="0" err="1">
                <a:solidFill>
                  <a:srgbClr val="000000"/>
                </a:solidFill>
              </a:rPr>
              <a:t>sijoittajista</a:t>
            </a:r>
            <a:r>
              <a:rPr lang="en-US" sz="1100" dirty="0">
                <a:solidFill>
                  <a:srgbClr val="000000"/>
                </a:solidFill>
              </a:rPr>
              <a:t> </a:t>
            </a:r>
            <a:r>
              <a:rPr lang="en-US" sz="1100" dirty="0" err="1">
                <a:solidFill>
                  <a:srgbClr val="000000"/>
                </a:solidFill>
              </a:rPr>
              <a:t>vuoden</a:t>
            </a:r>
            <a:r>
              <a:rPr lang="en-US" sz="1100" dirty="0">
                <a:solidFill>
                  <a:srgbClr val="000000"/>
                </a:solidFill>
              </a:rPr>
              <a:t> 2013 </a:t>
            </a:r>
            <a:r>
              <a:rPr lang="en-US" sz="1100" i="1" dirty="0">
                <a:solidFill>
                  <a:srgbClr val="000000"/>
                </a:solidFill>
              </a:rPr>
              <a:t>Leijonan luola</a:t>
            </a:r>
            <a:r>
              <a:rPr lang="en-US" sz="1100" dirty="0">
                <a:solidFill>
                  <a:srgbClr val="000000"/>
                </a:solidFill>
              </a:rPr>
              <a:t> -</a:t>
            </a:r>
            <a:r>
              <a:rPr lang="en-US" sz="1100" dirty="0" err="1">
                <a:solidFill>
                  <a:srgbClr val="000000"/>
                </a:solidFill>
              </a:rPr>
              <a:t>televisio-ohjelmassa</a:t>
            </a:r>
            <a:r>
              <a:rPr lang="en-US" sz="1100" dirty="0" smtClean="0">
                <a:solidFill>
                  <a:srgbClr val="000000"/>
                </a:solidFill>
              </a:rPr>
              <a:t>.</a:t>
            </a:r>
          </a:p>
          <a:p>
            <a:pPr algn="just"/>
            <a:endParaRPr lang="fi-FI" sz="1100" dirty="0">
              <a:solidFill>
                <a:srgbClr val="000000"/>
              </a:solidFill>
            </a:endParaRPr>
          </a:p>
          <a:p>
            <a:pPr algn="just"/>
            <a:r>
              <a:rPr lang="en-US" sz="1100" dirty="0" err="1">
                <a:solidFill>
                  <a:srgbClr val="000000"/>
                </a:solidFill>
              </a:rPr>
              <a:t>Vuonna</a:t>
            </a:r>
            <a:r>
              <a:rPr lang="en-US" sz="1100" dirty="0">
                <a:solidFill>
                  <a:srgbClr val="000000"/>
                </a:solidFill>
              </a:rPr>
              <a:t> 2006 Anne </a:t>
            </a:r>
            <a:r>
              <a:rPr lang="en-US" sz="1100" dirty="0" err="1">
                <a:solidFill>
                  <a:srgbClr val="000000"/>
                </a:solidFill>
              </a:rPr>
              <a:t>Berner</a:t>
            </a:r>
            <a:r>
              <a:rPr lang="en-US" sz="1100" dirty="0">
                <a:solidFill>
                  <a:srgbClr val="000000"/>
                </a:solidFill>
              </a:rPr>
              <a:t> </a:t>
            </a:r>
            <a:r>
              <a:rPr lang="en-US" sz="1100" dirty="0" err="1">
                <a:solidFill>
                  <a:srgbClr val="000000"/>
                </a:solidFill>
              </a:rPr>
              <a:t>sai</a:t>
            </a:r>
            <a:r>
              <a:rPr lang="en-US" sz="1100" dirty="0">
                <a:solidFill>
                  <a:srgbClr val="000000"/>
                </a:solidFill>
              </a:rPr>
              <a:t> Prix Veuve Clicquot -</a:t>
            </a:r>
            <a:r>
              <a:rPr lang="en-US" sz="1100" dirty="0" err="1">
                <a:solidFill>
                  <a:srgbClr val="000000"/>
                </a:solidFill>
              </a:rPr>
              <a:t>palkinnon</a:t>
            </a:r>
            <a:r>
              <a:rPr lang="en-US" sz="1100" dirty="0">
                <a:solidFill>
                  <a:srgbClr val="000000"/>
                </a:solidFill>
              </a:rPr>
              <a:t> </a:t>
            </a:r>
            <a:r>
              <a:rPr lang="en-US" sz="1100" dirty="0" err="1">
                <a:solidFill>
                  <a:srgbClr val="000000"/>
                </a:solidFill>
              </a:rPr>
              <a:t>vuoden</a:t>
            </a:r>
            <a:r>
              <a:rPr lang="en-US" sz="1100" dirty="0">
                <a:solidFill>
                  <a:srgbClr val="000000"/>
                </a:solidFill>
              </a:rPr>
              <a:t> </a:t>
            </a:r>
            <a:r>
              <a:rPr lang="en-US" sz="1100" dirty="0" err="1">
                <a:solidFill>
                  <a:srgbClr val="000000"/>
                </a:solidFill>
              </a:rPr>
              <a:t>suomalaisena</a:t>
            </a:r>
            <a:r>
              <a:rPr lang="en-US" sz="1100" dirty="0">
                <a:solidFill>
                  <a:srgbClr val="000000"/>
                </a:solidFill>
              </a:rPr>
              <a:t> </a:t>
            </a:r>
            <a:r>
              <a:rPr lang="en-US" sz="1100" dirty="0" err="1">
                <a:solidFill>
                  <a:srgbClr val="000000"/>
                </a:solidFill>
              </a:rPr>
              <a:t>liikenaisena</a:t>
            </a:r>
            <a:r>
              <a:rPr lang="en-US" sz="1100" dirty="0">
                <a:solidFill>
                  <a:srgbClr val="000000"/>
                </a:solidFill>
              </a:rPr>
              <a:t>.</a:t>
            </a:r>
            <a:r>
              <a:rPr lang="en-US" sz="1100" baseline="30000" dirty="0">
                <a:solidFill>
                  <a:srgbClr val="000000"/>
                </a:solidFill>
              </a:rPr>
              <a:t> </a:t>
            </a:r>
            <a:r>
              <a:rPr lang="en-US" sz="1100" dirty="0">
                <a:solidFill>
                  <a:srgbClr val="000000"/>
                </a:solidFill>
              </a:rPr>
              <a:t>Suomen Liikemies-Yhdistys </a:t>
            </a:r>
            <a:r>
              <a:rPr lang="en-US" sz="1100" dirty="0" err="1">
                <a:solidFill>
                  <a:srgbClr val="000000"/>
                </a:solidFill>
              </a:rPr>
              <a:t>nimesi</a:t>
            </a:r>
            <a:r>
              <a:rPr lang="en-US" sz="1100" dirty="0">
                <a:solidFill>
                  <a:srgbClr val="000000"/>
                </a:solidFill>
              </a:rPr>
              <a:t> </a:t>
            </a:r>
            <a:r>
              <a:rPr lang="en-US" sz="1100" dirty="0" err="1">
                <a:solidFill>
                  <a:srgbClr val="000000"/>
                </a:solidFill>
              </a:rPr>
              <a:t>hänet</a:t>
            </a:r>
            <a:r>
              <a:rPr lang="en-US" sz="1100" dirty="0">
                <a:solidFill>
                  <a:srgbClr val="000000"/>
                </a:solidFill>
              </a:rPr>
              <a:t> </a:t>
            </a:r>
            <a:r>
              <a:rPr lang="en-US" sz="1100" dirty="0" err="1">
                <a:solidFill>
                  <a:srgbClr val="000000"/>
                </a:solidFill>
              </a:rPr>
              <a:t>vuoden</a:t>
            </a:r>
            <a:r>
              <a:rPr lang="en-US" sz="1100" dirty="0">
                <a:solidFill>
                  <a:srgbClr val="000000"/>
                </a:solidFill>
              </a:rPr>
              <a:t> 2009 </a:t>
            </a:r>
            <a:r>
              <a:rPr lang="en-US" sz="1100" dirty="0" err="1">
                <a:solidFill>
                  <a:srgbClr val="000000"/>
                </a:solidFill>
              </a:rPr>
              <a:t>liikemieheksi</a:t>
            </a:r>
            <a:r>
              <a:rPr lang="en-US" sz="1100" dirty="0">
                <a:solidFill>
                  <a:srgbClr val="000000"/>
                </a:solidFill>
              </a:rPr>
              <a:t>.</a:t>
            </a:r>
            <a:r>
              <a:rPr lang="en-US" sz="1100" baseline="30000" dirty="0">
                <a:solidFill>
                  <a:srgbClr val="000000"/>
                </a:solidFill>
              </a:rPr>
              <a:t> </a:t>
            </a:r>
            <a:r>
              <a:rPr lang="en-US" sz="1100" dirty="0">
                <a:solidFill>
                  <a:srgbClr val="000000"/>
                </a:solidFill>
              </a:rPr>
              <a:t>6. </a:t>
            </a:r>
            <a:r>
              <a:rPr lang="en-US" sz="1100" dirty="0" err="1">
                <a:solidFill>
                  <a:srgbClr val="000000"/>
                </a:solidFill>
              </a:rPr>
              <a:t>joulukuuta</a:t>
            </a:r>
            <a:r>
              <a:rPr lang="en-US" sz="1100" dirty="0">
                <a:solidFill>
                  <a:srgbClr val="000000"/>
                </a:solidFill>
              </a:rPr>
              <a:t> 2014 </a:t>
            </a:r>
            <a:r>
              <a:rPr lang="en-US" sz="1100" dirty="0" err="1">
                <a:solidFill>
                  <a:srgbClr val="000000"/>
                </a:solidFill>
              </a:rPr>
              <a:t>Berner</a:t>
            </a:r>
            <a:r>
              <a:rPr lang="en-US" sz="1100" dirty="0">
                <a:solidFill>
                  <a:srgbClr val="000000"/>
                </a:solidFill>
              </a:rPr>
              <a:t> </a:t>
            </a:r>
            <a:r>
              <a:rPr lang="en-US" sz="1100" dirty="0" err="1">
                <a:solidFill>
                  <a:srgbClr val="000000"/>
                </a:solidFill>
              </a:rPr>
              <a:t>sai</a:t>
            </a:r>
            <a:r>
              <a:rPr lang="en-US" sz="1100" dirty="0">
                <a:solidFill>
                  <a:srgbClr val="000000"/>
                </a:solidFill>
              </a:rPr>
              <a:t> </a:t>
            </a:r>
            <a:r>
              <a:rPr lang="en-US" sz="1100" dirty="0" err="1">
                <a:solidFill>
                  <a:srgbClr val="000000"/>
                </a:solidFill>
              </a:rPr>
              <a:t>tasavallan</a:t>
            </a:r>
            <a:r>
              <a:rPr lang="en-US" sz="1100" dirty="0">
                <a:solidFill>
                  <a:srgbClr val="000000"/>
                </a:solidFill>
              </a:rPr>
              <a:t> </a:t>
            </a:r>
            <a:r>
              <a:rPr lang="en-US" sz="1100" dirty="0" err="1">
                <a:solidFill>
                  <a:srgbClr val="000000"/>
                </a:solidFill>
              </a:rPr>
              <a:t>presidentin</a:t>
            </a:r>
            <a:r>
              <a:rPr lang="en-US" sz="1100" dirty="0">
                <a:solidFill>
                  <a:srgbClr val="000000"/>
                </a:solidFill>
              </a:rPr>
              <a:t> </a:t>
            </a:r>
            <a:r>
              <a:rPr lang="en-US" sz="1100" dirty="0" err="1">
                <a:solidFill>
                  <a:srgbClr val="000000"/>
                </a:solidFill>
              </a:rPr>
              <a:t>myöntämän</a:t>
            </a:r>
            <a:r>
              <a:rPr lang="en-US" sz="1100" dirty="0">
                <a:solidFill>
                  <a:srgbClr val="000000"/>
                </a:solidFill>
              </a:rPr>
              <a:t> Suomen Leijonan komentajamerkki -</a:t>
            </a:r>
            <a:r>
              <a:rPr lang="en-US" sz="1100" dirty="0" err="1">
                <a:solidFill>
                  <a:srgbClr val="000000"/>
                </a:solidFill>
              </a:rPr>
              <a:t>kunniamerkin</a:t>
            </a:r>
            <a:r>
              <a:rPr lang="en-US" sz="1100" dirty="0">
                <a:solidFill>
                  <a:srgbClr val="000000"/>
                </a:solidFill>
              </a:rPr>
              <a:t>. </a:t>
            </a:r>
            <a:r>
              <a:rPr lang="en-US" sz="1100" dirty="0" err="1">
                <a:solidFill>
                  <a:srgbClr val="000000"/>
                </a:solidFill>
              </a:rPr>
              <a:t>Berner</a:t>
            </a:r>
            <a:r>
              <a:rPr lang="en-US" sz="1100" dirty="0">
                <a:solidFill>
                  <a:srgbClr val="000000"/>
                </a:solidFill>
              </a:rPr>
              <a:t> </a:t>
            </a:r>
            <a:r>
              <a:rPr lang="en-US" sz="1100" dirty="0" err="1">
                <a:solidFill>
                  <a:srgbClr val="000000"/>
                </a:solidFill>
              </a:rPr>
              <a:t>valittiin</a:t>
            </a:r>
            <a:r>
              <a:rPr lang="en-US" sz="1100" dirty="0">
                <a:solidFill>
                  <a:srgbClr val="000000"/>
                </a:solidFill>
              </a:rPr>
              <a:t> </a:t>
            </a:r>
            <a:r>
              <a:rPr lang="en-US" sz="1100" dirty="0" err="1">
                <a:solidFill>
                  <a:srgbClr val="000000"/>
                </a:solidFill>
              </a:rPr>
              <a:t>vuonna</a:t>
            </a:r>
            <a:r>
              <a:rPr lang="en-US" sz="1100" dirty="0">
                <a:solidFill>
                  <a:srgbClr val="000000"/>
                </a:solidFill>
              </a:rPr>
              <a:t> 2014 </a:t>
            </a:r>
            <a:r>
              <a:rPr lang="en-US" sz="1100" dirty="0" err="1">
                <a:solidFill>
                  <a:srgbClr val="000000"/>
                </a:solidFill>
              </a:rPr>
              <a:t>Stadin</a:t>
            </a:r>
            <a:r>
              <a:rPr lang="en-US" sz="1100" dirty="0">
                <a:solidFill>
                  <a:srgbClr val="000000"/>
                </a:solidFill>
              </a:rPr>
              <a:t> </a:t>
            </a:r>
            <a:r>
              <a:rPr lang="en-US" sz="1100" dirty="0" err="1">
                <a:solidFill>
                  <a:srgbClr val="000000"/>
                </a:solidFill>
              </a:rPr>
              <a:t>Friiduksi</a:t>
            </a:r>
            <a:r>
              <a:rPr lang="en-US" sz="1100" baseline="30000" dirty="0">
                <a:solidFill>
                  <a:srgbClr val="000000"/>
                </a:solidFill>
              </a:rPr>
              <a:t> </a:t>
            </a:r>
            <a:r>
              <a:rPr lang="en-US" sz="1100" dirty="0" err="1">
                <a:solidFill>
                  <a:srgbClr val="000000"/>
                </a:solidFill>
              </a:rPr>
              <a:t>sekä</a:t>
            </a:r>
            <a:r>
              <a:rPr lang="en-US" sz="1100" dirty="0">
                <a:solidFill>
                  <a:srgbClr val="000000"/>
                </a:solidFill>
              </a:rPr>
              <a:t> </a:t>
            </a:r>
            <a:r>
              <a:rPr lang="en-US" sz="1100" dirty="0" err="1">
                <a:solidFill>
                  <a:srgbClr val="000000"/>
                </a:solidFill>
              </a:rPr>
              <a:t>Espoon</a:t>
            </a:r>
            <a:r>
              <a:rPr lang="en-US" sz="1100" dirty="0">
                <a:solidFill>
                  <a:srgbClr val="000000"/>
                </a:solidFill>
              </a:rPr>
              <a:t> </a:t>
            </a:r>
            <a:r>
              <a:rPr lang="en-US" sz="1100" dirty="0" err="1">
                <a:solidFill>
                  <a:srgbClr val="000000"/>
                </a:solidFill>
              </a:rPr>
              <a:t>Ellaksi</a:t>
            </a:r>
            <a:r>
              <a:rPr lang="en-US" sz="1100" dirty="0" smtClean="0">
                <a:solidFill>
                  <a:srgbClr val="000000"/>
                </a:solidFill>
              </a:rPr>
              <a:t>.</a:t>
            </a:r>
            <a:endParaRPr lang="fi-FI" sz="1100" dirty="0" smtClean="0">
              <a:solidFill>
                <a:srgbClr val="000000"/>
              </a:solidFill>
            </a:endParaRPr>
          </a:p>
          <a:p>
            <a:pPr algn="just"/>
            <a:endParaRPr lang="fi-FI" sz="1100" dirty="0">
              <a:solidFill>
                <a:srgbClr val="000000"/>
              </a:solidFill>
            </a:endParaRPr>
          </a:p>
          <a:p>
            <a:pPr algn="just"/>
            <a:r>
              <a:rPr lang="en-US" sz="1100" dirty="0" smtClean="0">
                <a:solidFill>
                  <a:srgbClr val="000000"/>
                </a:solidFill>
              </a:rPr>
              <a:t>Vuoden </a:t>
            </a:r>
            <a:r>
              <a:rPr lang="en-US" sz="1100" dirty="0">
                <a:solidFill>
                  <a:srgbClr val="000000"/>
                </a:solidFill>
              </a:rPr>
              <a:t>2015 eduskuntavaaleissa </a:t>
            </a:r>
            <a:r>
              <a:rPr lang="en-US" sz="1100" dirty="0" err="1">
                <a:solidFill>
                  <a:srgbClr val="000000"/>
                </a:solidFill>
              </a:rPr>
              <a:t>Berner</a:t>
            </a:r>
            <a:r>
              <a:rPr lang="en-US" sz="1100" dirty="0">
                <a:solidFill>
                  <a:srgbClr val="000000"/>
                </a:solidFill>
              </a:rPr>
              <a:t> </a:t>
            </a:r>
            <a:r>
              <a:rPr lang="en-US" sz="1100" dirty="0" err="1">
                <a:solidFill>
                  <a:srgbClr val="000000"/>
                </a:solidFill>
              </a:rPr>
              <a:t>valittiin</a:t>
            </a:r>
            <a:r>
              <a:rPr lang="en-US" sz="1100" dirty="0">
                <a:solidFill>
                  <a:srgbClr val="000000"/>
                </a:solidFill>
              </a:rPr>
              <a:t> keskustan </a:t>
            </a:r>
            <a:r>
              <a:rPr lang="en-US" sz="1100" dirty="0" err="1">
                <a:solidFill>
                  <a:srgbClr val="000000"/>
                </a:solidFill>
              </a:rPr>
              <a:t>sitoutumattomana</a:t>
            </a:r>
            <a:r>
              <a:rPr lang="en-US" sz="1100" dirty="0">
                <a:solidFill>
                  <a:srgbClr val="000000"/>
                </a:solidFill>
              </a:rPr>
              <a:t> </a:t>
            </a:r>
            <a:r>
              <a:rPr lang="en-US" sz="1100" dirty="0" err="1">
                <a:solidFill>
                  <a:srgbClr val="000000"/>
                </a:solidFill>
              </a:rPr>
              <a:t>edustajana</a:t>
            </a:r>
            <a:r>
              <a:rPr lang="en-US" sz="1100" dirty="0">
                <a:solidFill>
                  <a:srgbClr val="000000"/>
                </a:solidFill>
              </a:rPr>
              <a:t> </a:t>
            </a:r>
            <a:r>
              <a:rPr lang="en-US" sz="1100" dirty="0" err="1">
                <a:solidFill>
                  <a:srgbClr val="000000"/>
                </a:solidFill>
              </a:rPr>
              <a:t>kansanedustajaksi</a:t>
            </a:r>
            <a:r>
              <a:rPr lang="en-US" sz="1100" dirty="0">
                <a:solidFill>
                  <a:srgbClr val="000000"/>
                </a:solidFill>
              </a:rPr>
              <a:t>.</a:t>
            </a:r>
            <a:r>
              <a:rPr lang="en-US" sz="1100" baseline="30000" dirty="0">
                <a:solidFill>
                  <a:srgbClr val="000000"/>
                </a:solidFill>
              </a:rPr>
              <a:t> </a:t>
            </a:r>
            <a:r>
              <a:rPr lang="en-US" sz="1100" dirty="0" err="1">
                <a:solidFill>
                  <a:srgbClr val="000000"/>
                </a:solidFill>
              </a:rPr>
              <a:t>Hänet</a:t>
            </a:r>
            <a:r>
              <a:rPr lang="en-US" sz="1100" dirty="0">
                <a:solidFill>
                  <a:srgbClr val="000000"/>
                </a:solidFill>
              </a:rPr>
              <a:t> </a:t>
            </a:r>
            <a:r>
              <a:rPr lang="en-US" sz="1100" dirty="0" err="1">
                <a:solidFill>
                  <a:srgbClr val="000000"/>
                </a:solidFill>
              </a:rPr>
              <a:t>nimitettin</a:t>
            </a:r>
            <a:r>
              <a:rPr lang="en-US" sz="1100" dirty="0">
                <a:solidFill>
                  <a:srgbClr val="000000"/>
                </a:solidFill>
              </a:rPr>
              <a:t> Sipilän hallituksen liikenne- ja viestintäministeriksi 29. </a:t>
            </a:r>
            <a:r>
              <a:rPr lang="en-US" sz="1100" dirty="0" err="1">
                <a:solidFill>
                  <a:srgbClr val="000000"/>
                </a:solidFill>
              </a:rPr>
              <a:t>toukokuuta</a:t>
            </a:r>
            <a:r>
              <a:rPr lang="en-US" sz="1100" dirty="0">
                <a:solidFill>
                  <a:srgbClr val="000000"/>
                </a:solidFill>
              </a:rPr>
              <a:t>. </a:t>
            </a:r>
            <a:r>
              <a:rPr lang="en-US" sz="1100" dirty="0" err="1">
                <a:solidFill>
                  <a:srgbClr val="000000"/>
                </a:solidFill>
              </a:rPr>
              <a:t>Nimityksen</a:t>
            </a:r>
            <a:r>
              <a:rPr lang="en-US" sz="1100" dirty="0">
                <a:solidFill>
                  <a:srgbClr val="000000"/>
                </a:solidFill>
              </a:rPr>
              <a:t> </a:t>
            </a:r>
            <a:r>
              <a:rPr lang="en-US" sz="1100" dirty="0" err="1">
                <a:solidFill>
                  <a:srgbClr val="000000"/>
                </a:solidFill>
              </a:rPr>
              <a:t>jälkeen</a:t>
            </a:r>
            <a:r>
              <a:rPr lang="en-US" sz="1100" dirty="0">
                <a:solidFill>
                  <a:srgbClr val="000000"/>
                </a:solidFill>
              </a:rPr>
              <a:t> </a:t>
            </a:r>
            <a:r>
              <a:rPr lang="en-US" sz="1100" dirty="0" err="1">
                <a:solidFill>
                  <a:srgbClr val="000000"/>
                </a:solidFill>
              </a:rPr>
              <a:t>Berner</a:t>
            </a:r>
            <a:r>
              <a:rPr lang="en-US" sz="1100" dirty="0">
                <a:solidFill>
                  <a:srgbClr val="000000"/>
                </a:solidFill>
              </a:rPr>
              <a:t> </a:t>
            </a:r>
            <a:r>
              <a:rPr lang="en-US" sz="1100" dirty="0" err="1">
                <a:solidFill>
                  <a:srgbClr val="000000"/>
                </a:solidFill>
              </a:rPr>
              <a:t>ilmoitti</a:t>
            </a:r>
            <a:r>
              <a:rPr lang="en-US" sz="1100" dirty="0">
                <a:solidFill>
                  <a:srgbClr val="000000"/>
                </a:solidFill>
              </a:rPr>
              <a:t> </a:t>
            </a:r>
            <a:r>
              <a:rPr lang="en-US" sz="1100" dirty="0" err="1">
                <a:solidFill>
                  <a:srgbClr val="000000"/>
                </a:solidFill>
              </a:rPr>
              <a:t>ottavansa</a:t>
            </a:r>
            <a:r>
              <a:rPr lang="en-US" sz="1100" dirty="0">
                <a:solidFill>
                  <a:srgbClr val="000000"/>
                </a:solidFill>
              </a:rPr>
              <a:t> </a:t>
            </a:r>
            <a:r>
              <a:rPr lang="en-US" sz="1100" dirty="0" err="1">
                <a:solidFill>
                  <a:srgbClr val="000000"/>
                </a:solidFill>
              </a:rPr>
              <a:t>keskustan</a:t>
            </a:r>
            <a:r>
              <a:rPr lang="en-US" sz="1100" dirty="0">
                <a:solidFill>
                  <a:srgbClr val="000000"/>
                </a:solidFill>
              </a:rPr>
              <a:t> </a:t>
            </a:r>
            <a:r>
              <a:rPr lang="en-US" sz="1100" dirty="0" err="1">
                <a:solidFill>
                  <a:srgbClr val="000000"/>
                </a:solidFill>
              </a:rPr>
              <a:t>jäsenkirjan</a:t>
            </a:r>
            <a:r>
              <a:rPr lang="en-US" sz="1100" dirty="0">
                <a:solidFill>
                  <a:srgbClr val="000000"/>
                </a:solidFill>
              </a:rPr>
              <a:t>.</a:t>
            </a:r>
            <a:endParaRPr lang="fi-FI" sz="1100" dirty="0">
              <a:solidFill>
                <a:srgbClr val="000000"/>
              </a:solidFill>
            </a:endParaRPr>
          </a:p>
        </p:txBody>
      </p:sp>
      <p:cxnSp>
        <p:nvCxnSpPr>
          <p:cNvPr id="24" name="Suora yhdysviiva 23"/>
          <p:cNvCxnSpPr/>
          <p:nvPr/>
        </p:nvCxnSpPr>
        <p:spPr>
          <a:xfrm flipH="1">
            <a:off x="-20160" y="9183916"/>
            <a:ext cx="12821760" cy="0"/>
          </a:xfrm>
          <a:prstGeom prst="line">
            <a:avLst/>
          </a:prstGeom>
          <a:ln w="6350" cmpd="sng">
            <a:solidFill>
              <a:schemeClr val="tx1"/>
            </a:solidFill>
            <a:prstDash val="sysDash"/>
          </a:ln>
        </p:spPr>
        <p:style>
          <a:lnRef idx="2">
            <a:schemeClr val="accent1"/>
          </a:lnRef>
          <a:fillRef idx="0">
            <a:schemeClr val="accent1"/>
          </a:fillRef>
          <a:effectRef idx="1">
            <a:schemeClr val="accent1"/>
          </a:effectRef>
          <a:fontRef idx="minor">
            <a:schemeClr val="tx1"/>
          </a:fontRef>
        </p:style>
      </p:cxnSp>
      <p:cxnSp>
        <p:nvCxnSpPr>
          <p:cNvPr id="25" name="Suora yhdysviiva 24"/>
          <p:cNvCxnSpPr/>
          <p:nvPr/>
        </p:nvCxnSpPr>
        <p:spPr>
          <a:xfrm flipH="1">
            <a:off x="1318" y="384569"/>
            <a:ext cx="12800282" cy="0"/>
          </a:xfrm>
          <a:prstGeom prst="line">
            <a:avLst/>
          </a:prstGeom>
          <a:ln w="6350" cmpd="sng">
            <a:solidFill>
              <a:schemeClr val="tx1"/>
            </a:solidFill>
            <a:prstDash val="sysDash"/>
          </a:ln>
        </p:spPr>
        <p:style>
          <a:lnRef idx="2">
            <a:schemeClr val="accent1"/>
          </a:lnRef>
          <a:fillRef idx="0">
            <a:schemeClr val="accent1"/>
          </a:fillRef>
          <a:effectRef idx="1">
            <a:schemeClr val="accent1"/>
          </a:effectRef>
          <a:fontRef idx="minor">
            <a:schemeClr val="tx1"/>
          </a:fontRef>
        </p:style>
      </p:cxnSp>
      <p:sp>
        <p:nvSpPr>
          <p:cNvPr id="21" name="Tekstiruutu 20"/>
          <p:cNvSpPr txBox="1"/>
          <p:nvPr/>
        </p:nvSpPr>
        <p:spPr>
          <a:xfrm>
            <a:off x="6797640" y="836889"/>
            <a:ext cx="1269823" cy="738664"/>
          </a:xfrm>
          <a:prstGeom prst="rect">
            <a:avLst/>
          </a:prstGeom>
          <a:solidFill>
            <a:srgbClr val="FFFF00"/>
          </a:solidFill>
        </p:spPr>
        <p:txBody>
          <a:bodyPr wrap="square" rtlCol="0" anchor="ctr" anchorCtr="0">
            <a:spAutoFit/>
          </a:bodyPr>
          <a:lstStyle/>
          <a:p>
            <a:pPr algn="ctr"/>
            <a:r>
              <a:rPr lang="fi-FI" sz="1400" dirty="0" smtClean="0"/>
              <a:t>Elonkorjuu-</a:t>
            </a:r>
          </a:p>
          <a:p>
            <a:pPr algn="ctr"/>
            <a:r>
              <a:rPr lang="fi-FI" sz="1400" dirty="0" smtClean="0"/>
              <a:t>Juhlat</a:t>
            </a:r>
          </a:p>
          <a:p>
            <a:pPr algn="ctr"/>
            <a:r>
              <a:rPr lang="fi-FI" sz="1400" dirty="0" smtClean="0"/>
              <a:t>19.-20.8</a:t>
            </a:r>
            <a:endParaRPr lang="fi-FI" sz="1400" dirty="0"/>
          </a:p>
        </p:txBody>
      </p:sp>
      <p:sp>
        <p:nvSpPr>
          <p:cNvPr id="22" name="Tekstiruutu 21"/>
          <p:cNvSpPr txBox="1"/>
          <p:nvPr/>
        </p:nvSpPr>
        <p:spPr>
          <a:xfrm>
            <a:off x="6797640" y="5330589"/>
            <a:ext cx="1269823" cy="523220"/>
          </a:xfrm>
          <a:prstGeom prst="rect">
            <a:avLst/>
          </a:prstGeom>
          <a:solidFill>
            <a:srgbClr val="FFFF00"/>
          </a:solidFill>
        </p:spPr>
        <p:txBody>
          <a:bodyPr wrap="square" rtlCol="0">
            <a:spAutoFit/>
          </a:bodyPr>
          <a:lstStyle/>
          <a:p>
            <a:pPr algn="ctr"/>
            <a:r>
              <a:rPr lang="fi-FI" sz="1400" dirty="0" err="1" smtClean="0"/>
              <a:t>Forest</a:t>
            </a:r>
            <a:r>
              <a:rPr lang="fi-FI" sz="1400" dirty="0" smtClean="0"/>
              <a:t> &amp; </a:t>
            </a:r>
            <a:r>
              <a:rPr lang="fi-FI" sz="1400" dirty="0"/>
              <a:t>B</a:t>
            </a:r>
            <a:r>
              <a:rPr lang="fi-FI" sz="1400" dirty="0" smtClean="0"/>
              <a:t>ack 1.-2.9</a:t>
            </a:r>
            <a:r>
              <a:rPr lang="fi-FI" sz="800" dirty="0" smtClean="0"/>
              <a:t>.</a:t>
            </a:r>
            <a:endParaRPr lang="fi-FI" sz="800" dirty="0"/>
          </a:p>
        </p:txBody>
      </p:sp>
      <p:sp>
        <p:nvSpPr>
          <p:cNvPr id="26" name="Tekstiruutu 25"/>
          <p:cNvSpPr txBox="1"/>
          <p:nvPr/>
        </p:nvSpPr>
        <p:spPr>
          <a:xfrm>
            <a:off x="6797640" y="7616381"/>
            <a:ext cx="1269823" cy="523220"/>
          </a:xfrm>
          <a:prstGeom prst="rect">
            <a:avLst/>
          </a:prstGeom>
          <a:solidFill>
            <a:srgbClr val="FFFF00"/>
          </a:solidFill>
        </p:spPr>
        <p:txBody>
          <a:bodyPr wrap="square" rtlCol="0">
            <a:spAutoFit/>
          </a:bodyPr>
          <a:lstStyle/>
          <a:p>
            <a:pPr algn="ctr"/>
            <a:r>
              <a:rPr lang="fi-FI" sz="1400" dirty="0" smtClean="0"/>
              <a:t>RT Ruotsi</a:t>
            </a:r>
          </a:p>
          <a:p>
            <a:pPr algn="ctr"/>
            <a:r>
              <a:rPr lang="fi-FI" sz="1400" dirty="0" smtClean="0"/>
              <a:t>9.-11.9</a:t>
            </a:r>
            <a:r>
              <a:rPr lang="fi-FI" sz="800" dirty="0" smtClean="0"/>
              <a:t>.</a:t>
            </a:r>
            <a:endParaRPr lang="fi-FI" sz="800" dirty="0"/>
          </a:p>
        </p:txBody>
      </p:sp>
      <p:sp>
        <p:nvSpPr>
          <p:cNvPr id="27" name="Suorakulmio 26"/>
          <p:cNvSpPr/>
          <p:nvPr/>
        </p:nvSpPr>
        <p:spPr>
          <a:xfrm>
            <a:off x="8502480" y="706164"/>
            <a:ext cx="3250800" cy="2185213"/>
          </a:xfrm>
          <a:prstGeom prst="rect">
            <a:avLst/>
          </a:prstGeom>
        </p:spPr>
        <p:txBody>
          <a:bodyPr wrap="square">
            <a:spAutoFit/>
          </a:bodyPr>
          <a:lstStyle/>
          <a:p>
            <a:r>
              <a:rPr lang="fi-FI" sz="1600" dirty="0" err="1" smtClean="0">
                <a:latin typeface="Marker Felt"/>
                <a:cs typeface="Marker Felt"/>
              </a:rPr>
              <a:t>ELONKERJUU-juhl</a:t>
            </a:r>
            <a:r>
              <a:rPr lang="fi-FI" sz="1600" u="sng" dirty="0" err="1" smtClean="0">
                <a:latin typeface="Marker Felt"/>
                <a:cs typeface="Marker Felt"/>
              </a:rPr>
              <a:t>at</a:t>
            </a:r>
            <a:endParaRPr lang="fi-FI" sz="1600" u="sng" dirty="0" smtClean="0">
              <a:latin typeface="Marker Felt"/>
              <a:cs typeface="Marker Felt"/>
            </a:endParaRPr>
          </a:p>
          <a:p>
            <a:r>
              <a:rPr lang="fi-FI" sz="1600" dirty="0" err="1" smtClean="0">
                <a:latin typeface="Marker Felt"/>
                <a:cs typeface="Marker Felt"/>
              </a:rPr>
              <a:t>Rautalmmin</a:t>
            </a:r>
            <a:r>
              <a:rPr lang="fi-FI" sz="1600" dirty="0" smtClean="0">
                <a:latin typeface="Marker Felt"/>
                <a:cs typeface="Marker Felt"/>
              </a:rPr>
              <a:t> Törmälässä </a:t>
            </a:r>
          </a:p>
          <a:p>
            <a:r>
              <a:rPr lang="fi-FI" sz="1600" dirty="0" smtClean="0">
                <a:latin typeface="Marker Felt"/>
                <a:cs typeface="Marker Felt"/>
              </a:rPr>
              <a:t>19.-20.8.</a:t>
            </a:r>
            <a:endParaRPr lang="fi-FI" sz="1600" dirty="0" smtClean="0">
              <a:latin typeface="Marker Felt"/>
              <a:cs typeface="Marker Felt"/>
              <a:hlinkClick r:id="rId5"/>
            </a:endParaRPr>
          </a:p>
          <a:p>
            <a:pPr algn="just"/>
            <a:endParaRPr lang="fi-FI" sz="1100" dirty="0" smtClean="0"/>
          </a:p>
          <a:p>
            <a:pPr algn="just"/>
            <a:r>
              <a:rPr lang="fi-FI" sz="1100" dirty="0" smtClean="0"/>
              <a:t>Tämän on aivan  ”uusi”  tuote Tiimiakatemian </a:t>
            </a:r>
            <a:r>
              <a:rPr lang="fi-FI" sz="1100" dirty="0" err="1" smtClean="0"/>
              <a:t>tapah-tumavalikoimassa</a:t>
            </a:r>
            <a:r>
              <a:rPr lang="fi-FI" sz="1100" dirty="0" smtClean="0"/>
              <a:t>. Tarkoituksena suunnitella syksyn 2015 ohjelma ja asettaa huikeita tavoitteita toiminnallemme.</a:t>
            </a:r>
          </a:p>
          <a:p>
            <a:pPr algn="just"/>
            <a:r>
              <a:rPr lang="fi-FI" sz="1100" dirty="0" smtClean="0"/>
              <a:t>Mukaan lähtevät valmentajat, </a:t>
            </a:r>
            <a:r>
              <a:rPr lang="fi-FI" sz="1100" dirty="0" err="1" smtClean="0"/>
              <a:t>tiimiliiderit</a:t>
            </a:r>
            <a:r>
              <a:rPr lang="fi-FI" sz="1100" dirty="0" smtClean="0"/>
              <a:t>, </a:t>
            </a:r>
            <a:r>
              <a:rPr lang="fi-FI" sz="1100" dirty="0" err="1" smtClean="0"/>
              <a:t>alumni-päälliköt</a:t>
            </a:r>
            <a:r>
              <a:rPr lang="fi-FI" sz="1100" dirty="0" smtClean="0"/>
              <a:t>, vierailupäällikkö, </a:t>
            </a:r>
            <a:r>
              <a:rPr lang="fi-FI" sz="1100" dirty="0" err="1" smtClean="0"/>
              <a:t>KV-liideri</a:t>
            </a:r>
            <a:r>
              <a:rPr lang="fi-FI" sz="1100" dirty="0" smtClean="0"/>
              <a:t>, TA </a:t>
            </a:r>
            <a:r>
              <a:rPr lang="fi-FI" sz="1100" dirty="0" err="1" smtClean="0"/>
              <a:t>brändimasa</a:t>
            </a:r>
            <a:r>
              <a:rPr lang="fi-FI" sz="1100" dirty="0" smtClean="0"/>
              <a:t>, </a:t>
            </a:r>
            <a:r>
              <a:rPr lang="fi-FI" sz="1100" dirty="0" err="1" smtClean="0"/>
              <a:t>rekrypäällikkö</a:t>
            </a:r>
            <a:r>
              <a:rPr lang="fi-FI" sz="1100" dirty="0" smtClean="0"/>
              <a:t> ja </a:t>
            </a:r>
            <a:r>
              <a:rPr lang="fi-FI" sz="1100" dirty="0" err="1" smtClean="0"/>
              <a:t>LE-pomo</a:t>
            </a:r>
            <a:r>
              <a:rPr lang="fi-FI" sz="1100" dirty="0" smtClean="0"/>
              <a:t>.</a:t>
            </a:r>
          </a:p>
        </p:txBody>
      </p:sp>
      <p:sp>
        <p:nvSpPr>
          <p:cNvPr id="28" name="Suorakulmio 27"/>
          <p:cNvSpPr/>
          <p:nvPr/>
        </p:nvSpPr>
        <p:spPr>
          <a:xfrm>
            <a:off x="8502480" y="5330589"/>
            <a:ext cx="3250800" cy="1677382"/>
          </a:xfrm>
          <a:prstGeom prst="rect">
            <a:avLst/>
          </a:prstGeom>
        </p:spPr>
        <p:txBody>
          <a:bodyPr wrap="square">
            <a:spAutoFit/>
          </a:bodyPr>
          <a:lstStyle/>
          <a:p>
            <a:r>
              <a:rPr lang="fi-FI" sz="1600" dirty="0" smtClean="0">
                <a:latin typeface="Marker Felt"/>
                <a:cs typeface="Marker Felt"/>
              </a:rPr>
              <a:t>TO THE FOREST &amp; (</a:t>
            </a:r>
            <a:r>
              <a:rPr lang="fi-FI" sz="1600" dirty="0" err="1" smtClean="0">
                <a:latin typeface="Marker Felt"/>
                <a:cs typeface="Marker Felt"/>
              </a:rPr>
              <a:t>maybe</a:t>
            </a:r>
            <a:r>
              <a:rPr lang="fi-FI" sz="1600" dirty="0" smtClean="0">
                <a:latin typeface="Marker Felt"/>
                <a:cs typeface="Marker Felt"/>
              </a:rPr>
              <a:t>) BACK</a:t>
            </a:r>
            <a:endParaRPr lang="fi-FI" sz="1600" u="sng" dirty="0" smtClean="0">
              <a:latin typeface="Marker Felt"/>
              <a:cs typeface="Marker Felt"/>
            </a:endParaRPr>
          </a:p>
          <a:p>
            <a:r>
              <a:rPr lang="fi-FI" sz="1600" dirty="0">
                <a:latin typeface="Marker Felt"/>
                <a:cs typeface="Marker Felt"/>
              </a:rPr>
              <a:t>p</a:t>
            </a:r>
            <a:r>
              <a:rPr lang="fi-FI" sz="1600" dirty="0" smtClean="0">
                <a:latin typeface="Marker Felt"/>
                <a:cs typeface="Marker Felt"/>
              </a:rPr>
              <a:t>aikka salainen</a:t>
            </a:r>
          </a:p>
          <a:p>
            <a:r>
              <a:rPr lang="fi-FI" sz="1600" dirty="0" smtClean="0">
                <a:latin typeface="Marker Felt"/>
                <a:cs typeface="Marker Felt"/>
              </a:rPr>
              <a:t>1.-2.9.</a:t>
            </a:r>
            <a:endParaRPr lang="fi-FI" sz="1600" dirty="0" smtClean="0">
              <a:latin typeface="Marker Felt"/>
              <a:cs typeface="Marker Felt"/>
              <a:hlinkClick r:id="rId5"/>
            </a:endParaRPr>
          </a:p>
          <a:p>
            <a:endParaRPr lang="fi-FI" sz="1100" dirty="0" smtClean="0"/>
          </a:p>
          <a:p>
            <a:r>
              <a:rPr lang="fi-FI" sz="1100" dirty="0" smtClean="0"/>
              <a:t>Legendaarinen sessio keskellä suomalaismetsiä. Tiimiakatemialla aloittavien  ”</a:t>
            </a:r>
            <a:r>
              <a:rPr lang="fi-FI" sz="1100" dirty="0" err="1" smtClean="0"/>
              <a:t>pinkkujen</a:t>
            </a:r>
            <a:r>
              <a:rPr lang="fi-FI" sz="1100" dirty="0" smtClean="0"/>
              <a:t>” </a:t>
            </a:r>
            <a:r>
              <a:rPr lang="fi-FI" sz="1100" dirty="0" err="1" smtClean="0"/>
              <a:t>tiimiytymis-ja</a:t>
            </a:r>
            <a:r>
              <a:rPr lang="fi-FI" sz="1100" dirty="0" smtClean="0"/>
              <a:t> eloonjäämistapahtuma. Majoitus taivasalla tai jopa teltoissa. </a:t>
            </a:r>
          </a:p>
        </p:txBody>
      </p:sp>
      <p:sp>
        <p:nvSpPr>
          <p:cNvPr id="29" name="Suorakulmio 28"/>
          <p:cNvSpPr/>
          <p:nvPr/>
        </p:nvSpPr>
        <p:spPr>
          <a:xfrm>
            <a:off x="8502480" y="7616381"/>
            <a:ext cx="3250800" cy="1261884"/>
          </a:xfrm>
          <a:prstGeom prst="rect">
            <a:avLst/>
          </a:prstGeom>
        </p:spPr>
        <p:txBody>
          <a:bodyPr wrap="square">
            <a:spAutoFit/>
          </a:bodyPr>
          <a:lstStyle/>
          <a:p>
            <a:r>
              <a:rPr lang="fi-FI" sz="1600" dirty="0" smtClean="0">
                <a:latin typeface="Marker Felt"/>
                <a:cs typeface="Marker Felt"/>
              </a:rPr>
              <a:t>RT ROHKEAT TEKIJÄT</a:t>
            </a:r>
            <a:endParaRPr lang="fi-FI" sz="1600" u="sng" dirty="0" smtClean="0">
              <a:latin typeface="Marker Felt"/>
              <a:cs typeface="Marker Felt"/>
            </a:endParaRPr>
          </a:p>
          <a:p>
            <a:r>
              <a:rPr lang="fi-FI" sz="1600" dirty="0" smtClean="0">
                <a:latin typeface="Marker Felt"/>
                <a:cs typeface="Marker Felt"/>
              </a:rPr>
              <a:t>Tanskassa 9.-11.9.</a:t>
            </a:r>
            <a:endParaRPr lang="fi-FI" sz="1600" u="sng" dirty="0" smtClean="0">
              <a:solidFill>
                <a:srgbClr val="000000"/>
              </a:solidFill>
              <a:latin typeface="Marker Felt"/>
              <a:cs typeface="Marker Felt"/>
              <a:hlinkClick r:id="rId5"/>
            </a:endParaRPr>
          </a:p>
          <a:p>
            <a:endParaRPr lang="fi-FI" sz="1100" dirty="0" smtClean="0"/>
          </a:p>
          <a:p>
            <a:r>
              <a:rPr lang="fi-FI" sz="1100" dirty="0" smtClean="0"/>
              <a:t>Ulla Luukkaan ja Ville Keräsen vetämä valmennus-ohjelma. Jo nimikin kertoo, että tässä kannustetaan osallistujia kokeiluihin ja tuloksentekoon</a:t>
            </a:r>
          </a:p>
        </p:txBody>
      </p:sp>
      <p:sp>
        <p:nvSpPr>
          <p:cNvPr id="30" name="Suorakulmio 29"/>
          <p:cNvSpPr/>
          <p:nvPr/>
        </p:nvSpPr>
        <p:spPr>
          <a:xfrm>
            <a:off x="8502480" y="3595116"/>
            <a:ext cx="3250800" cy="1261884"/>
          </a:xfrm>
          <a:prstGeom prst="rect">
            <a:avLst/>
          </a:prstGeom>
        </p:spPr>
        <p:txBody>
          <a:bodyPr wrap="square">
            <a:spAutoFit/>
          </a:bodyPr>
          <a:lstStyle/>
          <a:p>
            <a:r>
              <a:rPr lang="fi-FI" sz="1600" dirty="0" smtClean="0">
                <a:latin typeface="Marker Felt"/>
                <a:cs typeface="Marker Felt"/>
              </a:rPr>
              <a:t>KICK-OFF </a:t>
            </a:r>
          </a:p>
          <a:p>
            <a:r>
              <a:rPr lang="fi-FI" sz="1600" dirty="0" smtClean="0">
                <a:latin typeface="Marker Felt"/>
                <a:cs typeface="Marker Felt"/>
              </a:rPr>
              <a:t>27.8. KLO 9.30</a:t>
            </a:r>
            <a:endParaRPr lang="fi-FI" sz="1600" u="sng" dirty="0" smtClean="0">
              <a:latin typeface="Marker Felt"/>
              <a:cs typeface="Marker Felt"/>
            </a:endParaRPr>
          </a:p>
          <a:p>
            <a:endParaRPr lang="fi-FI" sz="1100" dirty="0" smtClean="0"/>
          </a:p>
          <a:p>
            <a:r>
              <a:rPr lang="fi-FI" sz="1100" dirty="0" smtClean="0"/>
              <a:t>Tästä se alkaa, koko Tiimiakatemian väki potkaisee toiminnan maata kiertävälle radalle ja ehkä kauemmaksikin. </a:t>
            </a:r>
          </a:p>
        </p:txBody>
      </p:sp>
      <p:sp>
        <p:nvSpPr>
          <p:cNvPr id="31" name="Tekstiruutu 30"/>
          <p:cNvSpPr txBox="1"/>
          <p:nvPr/>
        </p:nvSpPr>
        <p:spPr>
          <a:xfrm>
            <a:off x="6797640" y="3650973"/>
            <a:ext cx="1269823" cy="523220"/>
          </a:xfrm>
          <a:prstGeom prst="rect">
            <a:avLst/>
          </a:prstGeom>
          <a:solidFill>
            <a:srgbClr val="FFFF00"/>
          </a:solidFill>
        </p:spPr>
        <p:txBody>
          <a:bodyPr wrap="square" rtlCol="0">
            <a:spAutoFit/>
          </a:bodyPr>
          <a:lstStyle/>
          <a:p>
            <a:pPr algn="ctr"/>
            <a:r>
              <a:rPr lang="fi-FI" sz="1400" dirty="0" err="1" smtClean="0"/>
              <a:t>Kick-off</a:t>
            </a:r>
            <a:endParaRPr lang="fi-FI" sz="1400" dirty="0" smtClean="0"/>
          </a:p>
          <a:p>
            <a:pPr algn="ctr"/>
            <a:r>
              <a:rPr lang="fi-FI" sz="1400" dirty="0" smtClean="0"/>
              <a:t>27.8.</a:t>
            </a:r>
            <a:endParaRPr lang="fi-FI" sz="1400" dirty="0"/>
          </a:p>
        </p:txBody>
      </p:sp>
    </p:spTree>
    <p:extLst>
      <p:ext uri="{BB962C8B-B14F-4D97-AF65-F5344CB8AC3E}">
        <p14:creationId xmlns:p14="http://schemas.microsoft.com/office/powerpoint/2010/main" val="3680667370"/>
      </p:ext>
    </p:extLst>
  </p:cSld>
  <p:clrMapOvr>
    <a:masterClrMapping/>
  </p:clrMapOvr>
  <p:timing>
    <p:tnLst>
      <p:par>
        <p:cTn xmlns:p14="http://schemas.microsoft.com/office/powerpoint/2010/mai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2" name="Kuva 41" descr="SCN_0047.jpg"/>
          <p:cNvPicPr>
            <a:picLocks noChangeAspect="1"/>
          </p:cNvPicPr>
          <p:nvPr/>
        </p:nvPicPr>
        <p:blipFill rotWithShape="1">
          <a:blip r:embed="rId2" cstate="print">
            <a:extLst>
              <a:ext uri="{28A0092B-C50C-407E-A947-70E740481C1C}">
                <a14:useLocalDpi xmlns:a14="http://schemas.microsoft.com/office/drawing/2010/main"/>
              </a:ext>
            </a:extLst>
          </a:blip>
          <a:srcRect/>
          <a:stretch/>
        </p:blipFill>
        <p:spPr>
          <a:xfrm rot="16200000">
            <a:off x="1620360" y="-1600200"/>
            <a:ext cx="9601200" cy="12801600"/>
          </a:xfrm>
          <a:prstGeom prst="rect">
            <a:avLst/>
          </a:prstGeom>
          <a:solidFill>
            <a:srgbClr val="000000"/>
          </a:solidFill>
        </p:spPr>
      </p:pic>
      <p:sp>
        <p:nvSpPr>
          <p:cNvPr id="5" name="Oval 2"/>
          <p:cNvSpPr>
            <a:spLocks noChangeArrowheads="1"/>
          </p:cNvSpPr>
          <p:nvPr/>
        </p:nvSpPr>
        <p:spPr bwMode="auto">
          <a:xfrm>
            <a:off x="7753759" y="1484529"/>
            <a:ext cx="3779837" cy="3779837"/>
          </a:xfrm>
          <a:prstGeom prst="ellipse">
            <a:avLst/>
          </a:prstGeom>
          <a:noFill/>
          <a:ln w="19050">
            <a:solidFill>
              <a:srgbClr val="FF0000"/>
            </a:solidFill>
            <a:round/>
            <a:headEnd/>
            <a:tailEnd/>
          </a:ln>
          <a:extLst>
            <a:ext uri="{909E8E84-426E-40dd-AFC4-6F175D3DCCD1}">
              <a14:hiddenFill xmlns:a14="http://schemas.microsoft.com/office/drawing/2010/main">
                <a:solidFill>
                  <a:srgbClr val="FFFFFF"/>
                </a:solidFill>
              </a14:hiddenFill>
            </a:ext>
          </a:extLst>
        </p:spPr>
        <p:txBody>
          <a:bodyPr wrap="none" anchor="ctr"/>
          <a:lstStyle/>
          <a:p>
            <a:endParaRPr lang="fi-FI"/>
          </a:p>
        </p:txBody>
      </p:sp>
      <p:sp>
        <p:nvSpPr>
          <p:cNvPr id="6" name="Text Box 3"/>
          <p:cNvSpPr txBox="1">
            <a:spLocks noChangeArrowheads="1"/>
          </p:cNvSpPr>
          <p:nvPr/>
        </p:nvSpPr>
        <p:spPr bwMode="auto">
          <a:xfrm>
            <a:off x="9322209" y="1848066"/>
            <a:ext cx="663575" cy="2746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charset="0"/>
                <a:ea typeface="ＭＳ Ｐゴシック" charset="0"/>
              </a:defRPr>
            </a:lvl1pPr>
            <a:lvl2pPr marL="742950" indent="-285750" eaLnBrk="0" hangingPunct="0">
              <a:defRPr>
                <a:solidFill>
                  <a:schemeClr val="tx1"/>
                </a:solidFill>
                <a:latin typeface="Arial" charset="0"/>
                <a:ea typeface="ＭＳ Ｐゴシック" charset="0"/>
              </a:defRPr>
            </a:lvl2pPr>
            <a:lvl3pPr marL="1143000" indent="-228600" eaLnBrk="0" hangingPunct="0">
              <a:defRPr>
                <a:solidFill>
                  <a:schemeClr val="tx1"/>
                </a:solidFill>
                <a:latin typeface="Arial" charset="0"/>
                <a:ea typeface="ＭＳ Ｐゴシック" charset="0"/>
              </a:defRPr>
            </a:lvl3pPr>
            <a:lvl4pPr marL="1600200" indent="-228600" eaLnBrk="0" hangingPunct="0">
              <a:defRPr>
                <a:solidFill>
                  <a:schemeClr val="tx1"/>
                </a:solidFill>
                <a:latin typeface="Arial" charset="0"/>
                <a:ea typeface="ＭＳ Ｐゴシック" charset="0"/>
              </a:defRPr>
            </a:lvl4pPr>
            <a:lvl5pPr marL="2057400" indent="-228600" eaLnBrk="0" hangingPunct="0">
              <a:defRPr>
                <a:solidFill>
                  <a:schemeClr val="tx1"/>
                </a:solidFill>
                <a:latin typeface="Arial" charset="0"/>
                <a:ea typeface="ＭＳ Ｐゴシック" charset="0"/>
              </a:defRPr>
            </a:lvl5pPr>
            <a:lvl6pPr marL="2514600" indent="-228600" eaLnBrk="0" fontAlgn="base" hangingPunct="0">
              <a:spcBef>
                <a:spcPct val="0"/>
              </a:spcBef>
              <a:spcAft>
                <a:spcPct val="0"/>
              </a:spcAft>
              <a:defRPr>
                <a:solidFill>
                  <a:schemeClr val="tx1"/>
                </a:solidFill>
                <a:latin typeface="Arial" charset="0"/>
                <a:ea typeface="ＭＳ Ｐゴシック" charset="0"/>
              </a:defRPr>
            </a:lvl6pPr>
            <a:lvl7pPr marL="2971800" indent="-228600" eaLnBrk="0" fontAlgn="base" hangingPunct="0">
              <a:spcBef>
                <a:spcPct val="0"/>
              </a:spcBef>
              <a:spcAft>
                <a:spcPct val="0"/>
              </a:spcAft>
              <a:defRPr>
                <a:solidFill>
                  <a:schemeClr val="tx1"/>
                </a:solidFill>
                <a:latin typeface="Arial" charset="0"/>
                <a:ea typeface="ＭＳ Ｐゴシック" charset="0"/>
              </a:defRPr>
            </a:lvl7pPr>
            <a:lvl8pPr marL="3429000" indent="-228600" eaLnBrk="0" fontAlgn="base" hangingPunct="0">
              <a:spcBef>
                <a:spcPct val="0"/>
              </a:spcBef>
              <a:spcAft>
                <a:spcPct val="0"/>
              </a:spcAft>
              <a:defRPr>
                <a:solidFill>
                  <a:schemeClr val="tx1"/>
                </a:solidFill>
                <a:latin typeface="Arial" charset="0"/>
                <a:ea typeface="ＭＳ Ｐゴシック" charset="0"/>
              </a:defRPr>
            </a:lvl8pPr>
            <a:lvl9pPr marL="3886200" indent="-228600" eaLnBrk="0" fontAlgn="base" hangingPunct="0">
              <a:spcBef>
                <a:spcPct val="0"/>
              </a:spcBef>
              <a:spcAft>
                <a:spcPct val="0"/>
              </a:spcAft>
              <a:defRPr>
                <a:solidFill>
                  <a:schemeClr val="tx1"/>
                </a:solidFill>
                <a:latin typeface="Arial" charset="0"/>
                <a:ea typeface="ＭＳ Ｐゴシック" charset="0"/>
              </a:defRPr>
            </a:lvl9pPr>
          </a:lstStyle>
          <a:p>
            <a:pPr eaLnBrk="1" hangingPunct="1"/>
            <a:r>
              <a:rPr lang="fi-FI" sz="1200" b="1" i="1">
                <a:latin typeface="Garamond" charset="0"/>
              </a:rPr>
              <a:t>Dialogi</a:t>
            </a:r>
            <a:endParaRPr lang="en-US" sz="1200" b="1" i="1">
              <a:latin typeface="Garamond" charset="0"/>
            </a:endParaRPr>
          </a:p>
        </p:txBody>
      </p:sp>
      <p:sp>
        <p:nvSpPr>
          <p:cNvPr id="7" name="Text Box 4"/>
          <p:cNvSpPr txBox="1">
            <a:spLocks noChangeArrowheads="1"/>
          </p:cNvSpPr>
          <p:nvPr/>
        </p:nvSpPr>
        <p:spPr bwMode="auto">
          <a:xfrm>
            <a:off x="8977721" y="4584916"/>
            <a:ext cx="1411288" cy="2746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charset="0"/>
                <a:ea typeface="ＭＳ Ｐゴシック" charset="0"/>
              </a:defRPr>
            </a:lvl1pPr>
            <a:lvl2pPr marL="742950" indent="-285750" eaLnBrk="0" hangingPunct="0">
              <a:defRPr>
                <a:solidFill>
                  <a:schemeClr val="tx1"/>
                </a:solidFill>
                <a:latin typeface="Arial" charset="0"/>
                <a:ea typeface="ＭＳ Ｐゴシック" charset="0"/>
              </a:defRPr>
            </a:lvl2pPr>
            <a:lvl3pPr marL="1143000" indent="-228600" eaLnBrk="0" hangingPunct="0">
              <a:defRPr>
                <a:solidFill>
                  <a:schemeClr val="tx1"/>
                </a:solidFill>
                <a:latin typeface="Arial" charset="0"/>
                <a:ea typeface="ＭＳ Ｐゴシック" charset="0"/>
              </a:defRPr>
            </a:lvl3pPr>
            <a:lvl4pPr marL="1600200" indent="-228600" eaLnBrk="0" hangingPunct="0">
              <a:defRPr>
                <a:solidFill>
                  <a:schemeClr val="tx1"/>
                </a:solidFill>
                <a:latin typeface="Arial" charset="0"/>
                <a:ea typeface="ＭＳ Ｐゴシック" charset="0"/>
              </a:defRPr>
            </a:lvl4pPr>
            <a:lvl5pPr marL="2057400" indent="-228600" eaLnBrk="0" hangingPunct="0">
              <a:defRPr>
                <a:solidFill>
                  <a:schemeClr val="tx1"/>
                </a:solidFill>
                <a:latin typeface="Arial" charset="0"/>
                <a:ea typeface="ＭＳ Ｐゴシック" charset="0"/>
              </a:defRPr>
            </a:lvl5pPr>
            <a:lvl6pPr marL="2514600" indent="-228600" eaLnBrk="0" fontAlgn="base" hangingPunct="0">
              <a:spcBef>
                <a:spcPct val="0"/>
              </a:spcBef>
              <a:spcAft>
                <a:spcPct val="0"/>
              </a:spcAft>
              <a:defRPr>
                <a:solidFill>
                  <a:schemeClr val="tx1"/>
                </a:solidFill>
                <a:latin typeface="Arial" charset="0"/>
                <a:ea typeface="ＭＳ Ｐゴシック" charset="0"/>
              </a:defRPr>
            </a:lvl6pPr>
            <a:lvl7pPr marL="2971800" indent="-228600" eaLnBrk="0" fontAlgn="base" hangingPunct="0">
              <a:spcBef>
                <a:spcPct val="0"/>
              </a:spcBef>
              <a:spcAft>
                <a:spcPct val="0"/>
              </a:spcAft>
              <a:defRPr>
                <a:solidFill>
                  <a:schemeClr val="tx1"/>
                </a:solidFill>
                <a:latin typeface="Arial" charset="0"/>
                <a:ea typeface="ＭＳ Ｐゴシック" charset="0"/>
              </a:defRPr>
            </a:lvl7pPr>
            <a:lvl8pPr marL="3429000" indent="-228600" eaLnBrk="0" fontAlgn="base" hangingPunct="0">
              <a:spcBef>
                <a:spcPct val="0"/>
              </a:spcBef>
              <a:spcAft>
                <a:spcPct val="0"/>
              </a:spcAft>
              <a:defRPr>
                <a:solidFill>
                  <a:schemeClr val="tx1"/>
                </a:solidFill>
                <a:latin typeface="Arial" charset="0"/>
                <a:ea typeface="ＭＳ Ｐゴシック" charset="0"/>
              </a:defRPr>
            </a:lvl8pPr>
            <a:lvl9pPr marL="3886200" indent="-228600" eaLnBrk="0" fontAlgn="base" hangingPunct="0">
              <a:spcBef>
                <a:spcPct val="0"/>
              </a:spcBef>
              <a:spcAft>
                <a:spcPct val="0"/>
              </a:spcAft>
              <a:defRPr>
                <a:solidFill>
                  <a:schemeClr val="tx1"/>
                </a:solidFill>
                <a:latin typeface="Arial" charset="0"/>
                <a:ea typeface="ＭＳ Ｐゴシック" charset="0"/>
              </a:defRPr>
            </a:lvl9pPr>
          </a:lstStyle>
          <a:p>
            <a:pPr eaLnBrk="1" hangingPunct="1"/>
            <a:r>
              <a:rPr lang="fi-FI" sz="1200" b="1" i="1">
                <a:latin typeface="Garamond" charset="0"/>
              </a:rPr>
              <a:t>Learning by Doing</a:t>
            </a:r>
            <a:endParaRPr lang="en-US" sz="1200" b="1" i="1">
              <a:latin typeface="Garamond" charset="0"/>
            </a:endParaRPr>
          </a:p>
        </p:txBody>
      </p:sp>
      <p:sp>
        <p:nvSpPr>
          <p:cNvPr id="8" name="Text Box 5"/>
          <p:cNvSpPr txBox="1">
            <a:spLocks noChangeArrowheads="1"/>
          </p:cNvSpPr>
          <p:nvPr/>
        </p:nvSpPr>
        <p:spPr bwMode="auto">
          <a:xfrm>
            <a:off x="8805964" y="1624229"/>
            <a:ext cx="1672253"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charset="0"/>
                <a:ea typeface="ＭＳ Ｐゴシック" charset="0"/>
              </a:defRPr>
            </a:lvl1pPr>
            <a:lvl2pPr marL="742950" indent="-285750" eaLnBrk="0" hangingPunct="0">
              <a:defRPr>
                <a:solidFill>
                  <a:schemeClr val="tx1"/>
                </a:solidFill>
                <a:latin typeface="Arial" charset="0"/>
                <a:ea typeface="ＭＳ Ｐゴシック" charset="0"/>
              </a:defRPr>
            </a:lvl2pPr>
            <a:lvl3pPr marL="1143000" indent="-228600" eaLnBrk="0" hangingPunct="0">
              <a:defRPr>
                <a:solidFill>
                  <a:schemeClr val="tx1"/>
                </a:solidFill>
                <a:latin typeface="Arial" charset="0"/>
                <a:ea typeface="ＭＳ Ｐゴシック" charset="0"/>
              </a:defRPr>
            </a:lvl3pPr>
            <a:lvl4pPr marL="1600200" indent="-228600" eaLnBrk="0" hangingPunct="0">
              <a:defRPr>
                <a:solidFill>
                  <a:schemeClr val="tx1"/>
                </a:solidFill>
                <a:latin typeface="Arial" charset="0"/>
                <a:ea typeface="ＭＳ Ｐゴシック" charset="0"/>
              </a:defRPr>
            </a:lvl4pPr>
            <a:lvl5pPr marL="2057400" indent="-228600" eaLnBrk="0" hangingPunct="0">
              <a:defRPr>
                <a:solidFill>
                  <a:schemeClr val="tx1"/>
                </a:solidFill>
                <a:latin typeface="Arial" charset="0"/>
                <a:ea typeface="ＭＳ Ｐゴシック" charset="0"/>
              </a:defRPr>
            </a:lvl5pPr>
            <a:lvl6pPr marL="2514600" indent="-228600" eaLnBrk="0" fontAlgn="base" hangingPunct="0">
              <a:spcBef>
                <a:spcPct val="0"/>
              </a:spcBef>
              <a:spcAft>
                <a:spcPct val="0"/>
              </a:spcAft>
              <a:defRPr>
                <a:solidFill>
                  <a:schemeClr val="tx1"/>
                </a:solidFill>
                <a:latin typeface="Arial" charset="0"/>
                <a:ea typeface="ＭＳ Ｐゴシック" charset="0"/>
              </a:defRPr>
            </a:lvl6pPr>
            <a:lvl7pPr marL="2971800" indent="-228600" eaLnBrk="0" fontAlgn="base" hangingPunct="0">
              <a:spcBef>
                <a:spcPct val="0"/>
              </a:spcBef>
              <a:spcAft>
                <a:spcPct val="0"/>
              </a:spcAft>
              <a:defRPr>
                <a:solidFill>
                  <a:schemeClr val="tx1"/>
                </a:solidFill>
                <a:latin typeface="Arial" charset="0"/>
                <a:ea typeface="ＭＳ Ｐゴシック" charset="0"/>
              </a:defRPr>
            </a:lvl7pPr>
            <a:lvl8pPr marL="3429000" indent="-228600" eaLnBrk="0" fontAlgn="base" hangingPunct="0">
              <a:spcBef>
                <a:spcPct val="0"/>
              </a:spcBef>
              <a:spcAft>
                <a:spcPct val="0"/>
              </a:spcAft>
              <a:defRPr>
                <a:solidFill>
                  <a:schemeClr val="tx1"/>
                </a:solidFill>
                <a:latin typeface="Arial" charset="0"/>
                <a:ea typeface="ＭＳ Ｐゴシック" charset="0"/>
              </a:defRPr>
            </a:lvl8pPr>
            <a:lvl9pPr marL="3886200" indent="-228600" eaLnBrk="0" fontAlgn="base" hangingPunct="0">
              <a:spcBef>
                <a:spcPct val="0"/>
              </a:spcBef>
              <a:spcAft>
                <a:spcPct val="0"/>
              </a:spcAft>
              <a:defRPr>
                <a:solidFill>
                  <a:schemeClr val="tx1"/>
                </a:solidFill>
                <a:latin typeface="Arial" charset="0"/>
                <a:ea typeface="ＭＳ Ｐゴシック" charset="0"/>
              </a:defRPr>
            </a:lvl9pPr>
          </a:lstStyle>
          <a:p>
            <a:pPr algn="ctr" eaLnBrk="1" hangingPunct="1"/>
            <a:r>
              <a:rPr lang="fi-FI" sz="1200" b="1" dirty="0" smtClean="0">
                <a:latin typeface="Garamond" charset="0"/>
              </a:rPr>
              <a:t>Opintojen kirjaaminen</a:t>
            </a:r>
            <a:endParaRPr lang="en-US" sz="1200" b="1" dirty="0">
              <a:latin typeface="Garamond" charset="0"/>
            </a:endParaRPr>
          </a:p>
        </p:txBody>
      </p:sp>
      <p:graphicFrame>
        <p:nvGraphicFramePr>
          <p:cNvPr id="9" name="Group 6"/>
          <p:cNvGraphicFramePr>
            <a:graphicFrameLocks noGrp="1"/>
          </p:cNvGraphicFramePr>
          <p:nvPr>
            <p:extLst>
              <p:ext uri="{D42A27DB-BD31-4B8C-83A1-F6EECF244321}">
                <p14:modId xmlns:p14="http://schemas.microsoft.com/office/powerpoint/2010/main" val="1317098580"/>
              </p:ext>
            </p:extLst>
          </p:nvPr>
        </p:nvGraphicFramePr>
        <p:xfrm>
          <a:off x="8330021" y="2057616"/>
          <a:ext cx="2663825" cy="2592388"/>
        </p:xfrm>
        <a:graphic>
          <a:graphicData uri="http://schemas.openxmlformats.org/drawingml/2006/table">
            <a:tbl>
              <a:tblPr/>
              <a:tblGrid>
                <a:gridCol w="1331913"/>
                <a:gridCol w="1331912"/>
              </a:tblGrid>
              <a:tr h="1296988">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fi-FI" sz="1200" b="0" i="0" u="none" strike="noStrike" cap="none" normalizeH="0" baseline="0" dirty="0" smtClean="0">
                          <a:ln>
                            <a:noFill/>
                          </a:ln>
                          <a:solidFill>
                            <a:schemeClr val="tx1"/>
                          </a:solidFill>
                          <a:effectLst/>
                          <a:latin typeface="Garamond" charset="0"/>
                          <a:ea typeface="ＭＳ Ｐゴシック" charset="0"/>
                        </a:rPr>
                        <a:t>Treeni-/</a:t>
                      </a:r>
                    </a:p>
                    <a:p>
                      <a:pPr marL="0" marR="0" lvl="0" indent="0" algn="l" defTabSz="914400" rtl="0" eaLnBrk="1" fontAlgn="base" latinLnBrk="0" hangingPunct="1">
                        <a:lnSpc>
                          <a:spcPct val="100000"/>
                        </a:lnSpc>
                        <a:spcBef>
                          <a:spcPct val="20000"/>
                        </a:spcBef>
                        <a:spcAft>
                          <a:spcPct val="0"/>
                        </a:spcAft>
                        <a:buClrTx/>
                        <a:buSzTx/>
                        <a:buFontTx/>
                        <a:buNone/>
                        <a:tabLst/>
                      </a:pPr>
                      <a:r>
                        <a:rPr kumimoji="0" lang="fi-FI" sz="1200" b="0" i="0" u="none" strike="noStrike" cap="none" normalizeH="0" baseline="0" dirty="0" smtClean="0">
                          <a:ln>
                            <a:noFill/>
                          </a:ln>
                          <a:solidFill>
                            <a:schemeClr val="tx1"/>
                          </a:solidFill>
                          <a:effectLst/>
                          <a:latin typeface="Garamond" charset="0"/>
                          <a:ea typeface="ＭＳ Ｐゴシック" charset="0"/>
                        </a:rPr>
                        <a:t>oppimis-</a:t>
                      </a:r>
                    </a:p>
                    <a:p>
                      <a:pPr marL="0" marR="0" lvl="0" indent="0" algn="l" defTabSz="914400" rtl="0" eaLnBrk="1" fontAlgn="base" latinLnBrk="0" hangingPunct="1">
                        <a:lnSpc>
                          <a:spcPct val="100000"/>
                        </a:lnSpc>
                        <a:spcBef>
                          <a:spcPct val="20000"/>
                        </a:spcBef>
                        <a:spcAft>
                          <a:spcPct val="0"/>
                        </a:spcAft>
                        <a:buClrTx/>
                        <a:buSzTx/>
                        <a:buFontTx/>
                        <a:buNone/>
                        <a:tabLst/>
                      </a:pPr>
                      <a:r>
                        <a:rPr kumimoji="0" lang="fi-FI" sz="1200" b="0" i="0" u="none" strike="noStrike" cap="none" normalizeH="0" baseline="0" dirty="0" smtClean="0">
                          <a:ln>
                            <a:noFill/>
                          </a:ln>
                          <a:solidFill>
                            <a:schemeClr val="tx1"/>
                          </a:solidFill>
                          <a:effectLst/>
                          <a:latin typeface="Garamond" charset="0"/>
                          <a:ea typeface="ＭＳ Ｐゴシック" charset="0"/>
                        </a:rPr>
                        <a:t>päiväkirja</a:t>
                      </a:r>
                      <a:endParaRPr kumimoji="0" lang="en-US" sz="1200" b="0" i="0" u="none" strike="noStrike" cap="none" normalizeH="0" baseline="0" dirty="0">
                        <a:ln>
                          <a:noFill/>
                        </a:ln>
                        <a:solidFill>
                          <a:schemeClr val="tx1"/>
                        </a:solidFill>
                        <a:effectLst/>
                        <a:latin typeface="Garamond" charset="0"/>
                        <a:ea typeface="ＭＳ Ｐゴシック" charset="0"/>
                      </a:endParaRPr>
                    </a:p>
                  </a:txBody>
                  <a:tcPr marL="90000" marR="90000" marT="46800" marB="46800" anchor="ctr" anchorCtr="1" horzOverflow="overflow">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fi-FI" sz="1200" b="0" i="0" u="none" strike="noStrike" cap="none" normalizeH="0" baseline="0" dirty="0" smtClean="0">
                          <a:ln>
                            <a:noFill/>
                          </a:ln>
                          <a:solidFill>
                            <a:schemeClr val="tx1"/>
                          </a:solidFill>
                          <a:effectLst/>
                          <a:latin typeface="Garamond" charset="0"/>
                          <a:ea typeface="ＭＳ Ｐゴシック" charset="0"/>
                        </a:rPr>
                        <a:t>Oppimissopimus</a:t>
                      </a:r>
                    </a:p>
                    <a:p>
                      <a:pPr marL="0" marR="0" lvl="0" indent="0" algn="ctr" defTabSz="914400" rtl="0" eaLnBrk="1" fontAlgn="base" latinLnBrk="0" hangingPunct="1">
                        <a:lnSpc>
                          <a:spcPct val="100000"/>
                        </a:lnSpc>
                        <a:spcBef>
                          <a:spcPct val="20000"/>
                        </a:spcBef>
                        <a:spcAft>
                          <a:spcPct val="0"/>
                        </a:spcAft>
                        <a:buClrTx/>
                        <a:buSzTx/>
                        <a:buFontTx/>
                        <a:buNone/>
                        <a:tabLst/>
                      </a:pPr>
                      <a:r>
                        <a:rPr kumimoji="0" lang="fi-FI" sz="1200" b="0" i="0" u="none" strike="noStrike" cap="none" normalizeH="0" baseline="0" dirty="0" smtClean="0">
                          <a:ln>
                            <a:noFill/>
                          </a:ln>
                          <a:solidFill>
                            <a:schemeClr val="tx1"/>
                          </a:solidFill>
                          <a:effectLst/>
                          <a:latin typeface="Garamond" charset="0"/>
                          <a:ea typeface="ＭＳ Ｐゴシック" charset="0"/>
                        </a:rPr>
                        <a:t>ja taitoprofiili</a:t>
                      </a:r>
                      <a:endParaRPr kumimoji="0" lang="en-US" sz="1200" b="0" i="0" u="none" strike="noStrike" cap="none" normalizeH="0" baseline="0" dirty="0">
                        <a:ln>
                          <a:noFill/>
                        </a:ln>
                        <a:solidFill>
                          <a:schemeClr val="tx1"/>
                        </a:solidFill>
                        <a:effectLst/>
                        <a:latin typeface="Garamond" charset="0"/>
                        <a:ea typeface="ＭＳ Ｐゴシック" charset="0"/>
                      </a:endParaRPr>
                    </a:p>
                  </a:txBody>
                  <a:tcPr marL="90000" marR="90000" marT="46800" marB="46800" anchor="ctr" anchorCtr="1" horzOverflow="overflow">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lnTlToBr>
                      <a:noFill/>
                    </a:lnTlToBr>
                    <a:lnBlToTr>
                      <a:noFill/>
                    </a:lnBlToTr>
                    <a:noFill/>
                  </a:tcPr>
                </a:tc>
              </a:tr>
              <a:tr h="1295400">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fi-FI" sz="1200" b="0" i="0" u="none" strike="noStrike" cap="none" normalizeH="0" baseline="0">
                          <a:ln>
                            <a:noFill/>
                          </a:ln>
                          <a:solidFill>
                            <a:schemeClr val="tx1"/>
                          </a:solidFill>
                          <a:effectLst/>
                          <a:latin typeface="Garamond" charset="0"/>
                          <a:ea typeface="ＭＳ Ｐゴシック" charset="0"/>
                        </a:rPr>
                        <a:t>Teorian soveltaminen käytäntöön</a:t>
                      </a:r>
                      <a:endParaRPr kumimoji="0" lang="en-US" sz="1200" b="0" i="0" u="none" strike="noStrike" cap="none" normalizeH="0" baseline="0">
                        <a:ln>
                          <a:noFill/>
                        </a:ln>
                        <a:solidFill>
                          <a:schemeClr val="tx1"/>
                        </a:solidFill>
                        <a:effectLst/>
                        <a:latin typeface="Garamond" charset="0"/>
                        <a:ea typeface="ＭＳ Ｐゴシック" charset="0"/>
                      </a:endParaRPr>
                    </a:p>
                  </a:txBody>
                  <a:tcPr marL="90000" marR="90000" marT="46800" marB="46800" anchor="ctr" anchorCtr="1" horzOverflow="overflow">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fi-FI" sz="1200" b="0" i="0" u="none" strike="noStrike" cap="none" normalizeH="0" baseline="0" dirty="0">
                          <a:ln>
                            <a:noFill/>
                          </a:ln>
                          <a:solidFill>
                            <a:schemeClr val="tx1"/>
                          </a:solidFill>
                          <a:effectLst/>
                          <a:latin typeface="Garamond" charset="0"/>
                          <a:ea typeface="ＭＳ Ｐゴシック" charset="0"/>
                        </a:rPr>
                        <a:t>Kirjat ja lukuohjelmat</a:t>
                      </a:r>
                      <a:endParaRPr kumimoji="0" lang="en-US" sz="1200" b="0" i="0" u="none" strike="noStrike" cap="none" normalizeH="0" baseline="0" dirty="0">
                        <a:ln>
                          <a:noFill/>
                        </a:ln>
                        <a:solidFill>
                          <a:schemeClr val="tx1"/>
                        </a:solidFill>
                        <a:effectLst/>
                        <a:latin typeface="Garamond" charset="0"/>
                        <a:ea typeface="ＭＳ Ｐゴシック" charset="0"/>
                      </a:endParaRPr>
                    </a:p>
                  </a:txBody>
                  <a:tcPr marL="90000" marR="90000" marT="46800" marB="46800" anchor="ctr" anchorCtr="1" horzOverflow="overflow">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lnTlToBr>
                      <a:noFill/>
                    </a:lnTlToBr>
                    <a:lnBlToTr>
                      <a:noFill/>
                    </a:lnBlToTr>
                    <a:noFill/>
                  </a:tcPr>
                </a:tc>
              </a:tr>
            </a:tbl>
          </a:graphicData>
        </a:graphic>
      </p:graphicFrame>
      <p:sp>
        <p:nvSpPr>
          <p:cNvPr id="10" name="Text Box 17"/>
          <p:cNvSpPr txBox="1">
            <a:spLocks noChangeArrowheads="1"/>
          </p:cNvSpPr>
          <p:nvPr/>
        </p:nvSpPr>
        <p:spPr bwMode="auto">
          <a:xfrm>
            <a:off x="8384531" y="1120991"/>
            <a:ext cx="2519891"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charset="0"/>
                <a:ea typeface="ＭＳ Ｐゴシック" charset="0"/>
              </a:defRPr>
            </a:lvl1pPr>
            <a:lvl2pPr marL="742950" indent="-285750" eaLnBrk="0" hangingPunct="0">
              <a:defRPr>
                <a:solidFill>
                  <a:schemeClr val="tx1"/>
                </a:solidFill>
                <a:latin typeface="Arial" charset="0"/>
                <a:ea typeface="ＭＳ Ｐゴシック" charset="0"/>
              </a:defRPr>
            </a:lvl2pPr>
            <a:lvl3pPr marL="1143000" indent="-228600" eaLnBrk="0" hangingPunct="0">
              <a:defRPr>
                <a:solidFill>
                  <a:schemeClr val="tx1"/>
                </a:solidFill>
                <a:latin typeface="Arial" charset="0"/>
                <a:ea typeface="ＭＳ Ｐゴシック" charset="0"/>
              </a:defRPr>
            </a:lvl3pPr>
            <a:lvl4pPr marL="1600200" indent="-228600" eaLnBrk="0" hangingPunct="0">
              <a:defRPr>
                <a:solidFill>
                  <a:schemeClr val="tx1"/>
                </a:solidFill>
                <a:latin typeface="Arial" charset="0"/>
                <a:ea typeface="ＭＳ Ｐゴシック" charset="0"/>
              </a:defRPr>
            </a:lvl4pPr>
            <a:lvl5pPr marL="2057400" indent="-228600" eaLnBrk="0" hangingPunct="0">
              <a:defRPr>
                <a:solidFill>
                  <a:schemeClr val="tx1"/>
                </a:solidFill>
                <a:latin typeface="Arial" charset="0"/>
                <a:ea typeface="ＭＳ Ｐゴシック" charset="0"/>
              </a:defRPr>
            </a:lvl5pPr>
            <a:lvl6pPr marL="2514600" indent="-228600" eaLnBrk="0" fontAlgn="base" hangingPunct="0">
              <a:spcBef>
                <a:spcPct val="0"/>
              </a:spcBef>
              <a:spcAft>
                <a:spcPct val="0"/>
              </a:spcAft>
              <a:defRPr>
                <a:solidFill>
                  <a:schemeClr val="tx1"/>
                </a:solidFill>
                <a:latin typeface="Arial" charset="0"/>
                <a:ea typeface="ＭＳ Ｐゴシック" charset="0"/>
              </a:defRPr>
            </a:lvl6pPr>
            <a:lvl7pPr marL="2971800" indent="-228600" eaLnBrk="0" fontAlgn="base" hangingPunct="0">
              <a:spcBef>
                <a:spcPct val="0"/>
              </a:spcBef>
              <a:spcAft>
                <a:spcPct val="0"/>
              </a:spcAft>
              <a:defRPr>
                <a:solidFill>
                  <a:schemeClr val="tx1"/>
                </a:solidFill>
                <a:latin typeface="Arial" charset="0"/>
                <a:ea typeface="ＭＳ Ｐゴシック" charset="0"/>
              </a:defRPr>
            </a:lvl7pPr>
            <a:lvl8pPr marL="3429000" indent="-228600" eaLnBrk="0" fontAlgn="base" hangingPunct="0">
              <a:spcBef>
                <a:spcPct val="0"/>
              </a:spcBef>
              <a:spcAft>
                <a:spcPct val="0"/>
              </a:spcAft>
              <a:defRPr>
                <a:solidFill>
                  <a:schemeClr val="tx1"/>
                </a:solidFill>
                <a:latin typeface="Arial" charset="0"/>
                <a:ea typeface="ＭＳ Ｐゴシック" charset="0"/>
              </a:defRPr>
            </a:lvl8pPr>
            <a:lvl9pPr marL="3886200" indent="-228600" eaLnBrk="0" fontAlgn="base" hangingPunct="0">
              <a:spcBef>
                <a:spcPct val="0"/>
              </a:spcBef>
              <a:spcAft>
                <a:spcPct val="0"/>
              </a:spcAft>
              <a:defRPr>
                <a:solidFill>
                  <a:schemeClr val="tx1"/>
                </a:solidFill>
                <a:latin typeface="Arial" charset="0"/>
                <a:ea typeface="ＭＳ Ｐゴシック" charset="0"/>
              </a:defRPr>
            </a:lvl9pPr>
          </a:lstStyle>
          <a:p>
            <a:pPr algn="ctr" eaLnBrk="1" hangingPunct="1"/>
            <a:r>
              <a:rPr lang="fi-FI" sz="1200" b="1" dirty="0" smtClean="0">
                <a:latin typeface="Garamond" charset="0"/>
              </a:rPr>
              <a:t>Ristipölytys omassa organisaatiossa</a:t>
            </a:r>
            <a:endParaRPr lang="en-US" sz="1200" b="1" dirty="0">
              <a:latin typeface="Garamond" charset="0"/>
            </a:endParaRPr>
          </a:p>
        </p:txBody>
      </p:sp>
      <p:sp>
        <p:nvSpPr>
          <p:cNvPr id="11" name="Text Box 18"/>
          <p:cNvSpPr txBox="1">
            <a:spLocks noChangeArrowheads="1"/>
          </p:cNvSpPr>
          <p:nvPr/>
        </p:nvSpPr>
        <p:spPr bwMode="auto">
          <a:xfrm>
            <a:off x="8870209" y="400266"/>
            <a:ext cx="1518364"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charset="0"/>
                <a:ea typeface="ＭＳ Ｐゴシック" charset="0"/>
              </a:defRPr>
            </a:lvl1pPr>
            <a:lvl2pPr marL="742950" indent="-285750" eaLnBrk="0" hangingPunct="0">
              <a:defRPr>
                <a:solidFill>
                  <a:schemeClr val="tx1"/>
                </a:solidFill>
                <a:latin typeface="Arial" charset="0"/>
                <a:ea typeface="ＭＳ Ｐゴシック" charset="0"/>
              </a:defRPr>
            </a:lvl2pPr>
            <a:lvl3pPr marL="1143000" indent="-228600" eaLnBrk="0" hangingPunct="0">
              <a:defRPr>
                <a:solidFill>
                  <a:schemeClr val="tx1"/>
                </a:solidFill>
                <a:latin typeface="Arial" charset="0"/>
                <a:ea typeface="ＭＳ Ｐゴシック" charset="0"/>
              </a:defRPr>
            </a:lvl3pPr>
            <a:lvl4pPr marL="1600200" indent="-228600" eaLnBrk="0" hangingPunct="0">
              <a:defRPr>
                <a:solidFill>
                  <a:schemeClr val="tx1"/>
                </a:solidFill>
                <a:latin typeface="Arial" charset="0"/>
                <a:ea typeface="ＭＳ Ｐゴシック" charset="0"/>
              </a:defRPr>
            </a:lvl4pPr>
            <a:lvl5pPr marL="2057400" indent="-228600" eaLnBrk="0" hangingPunct="0">
              <a:defRPr>
                <a:solidFill>
                  <a:schemeClr val="tx1"/>
                </a:solidFill>
                <a:latin typeface="Arial" charset="0"/>
                <a:ea typeface="ＭＳ Ｐゴシック" charset="0"/>
              </a:defRPr>
            </a:lvl5pPr>
            <a:lvl6pPr marL="2514600" indent="-228600" eaLnBrk="0" fontAlgn="base" hangingPunct="0">
              <a:spcBef>
                <a:spcPct val="0"/>
              </a:spcBef>
              <a:spcAft>
                <a:spcPct val="0"/>
              </a:spcAft>
              <a:defRPr>
                <a:solidFill>
                  <a:schemeClr val="tx1"/>
                </a:solidFill>
                <a:latin typeface="Arial" charset="0"/>
                <a:ea typeface="ＭＳ Ｐゴシック" charset="0"/>
              </a:defRPr>
            </a:lvl6pPr>
            <a:lvl7pPr marL="2971800" indent="-228600" eaLnBrk="0" fontAlgn="base" hangingPunct="0">
              <a:spcBef>
                <a:spcPct val="0"/>
              </a:spcBef>
              <a:spcAft>
                <a:spcPct val="0"/>
              </a:spcAft>
              <a:defRPr>
                <a:solidFill>
                  <a:schemeClr val="tx1"/>
                </a:solidFill>
                <a:latin typeface="Arial" charset="0"/>
                <a:ea typeface="ＭＳ Ｐゴシック" charset="0"/>
              </a:defRPr>
            </a:lvl7pPr>
            <a:lvl8pPr marL="3429000" indent="-228600" eaLnBrk="0" fontAlgn="base" hangingPunct="0">
              <a:spcBef>
                <a:spcPct val="0"/>
              </a:spcBef>
              <a:spcAft>
                <a:spcPct val="0"/>
              </a:spcAft>
              <a:defRPr>
                <a:solidFill>
                  <a:schemeClr val="tx1"/>
                </a:solidFill>
                <a:latin typeface="Arial" charset="0"/>
                <a:ea typeface="ＭＳ Ｐゴシック" charset="0"/>
              </a:defRPr>
            </a:lvl8pPr>
            <a:lvl9pPr marL="3886200" indent="-228600" eaLnBrk="0" fontAlgn="base" hangingPunct="0">
              <a:spcBef>
                <a:spcPct val="0"/>
              </a:spcBef>
              <a:spcAft>
                <a:spcPct val="0"/>
              </a:spcAft>
              <a:defRPr>
                <a:solidFill>
                  <a:schemeClr val="tx1"/>
                </a:solidFill>
                <a:latin typeface="Arial" charset="0"/>
                <a:ea typeface="ＭＳ Ｐゴシック" charset="0"/>
              </a:defRPr>
            </a:lvl9pPr>
          </a:lstStyle>
          <a:p>
            <a:pPr algn="ctr" eaLnBrk="1" hangingPunct="1"/>
            <a:r>
              <a:rPr lang="fi-FI" sz="1200" b="1" dirty="0" smtClean="0">
                <a:latin typeface="Garamond" charset="0"/>
              </a:rPr>
              <a:t>Verkosto-oppiminen</a:t>
            </a:r>
            <a:endParaRPr lang="en-US" sz="1200" b="1" dirty="0">
              <a:latin typeface="Garamond" charset="0"/>
            </a:endParaRPr>
          </a:p>
        </p:txBody>
      </p:sp>
      <p:sp>
        <p:nvSpPr>
          <p:cNvPr id="12" name="Oval 19"/>
          <p:cNvSpPr>
            <a:spLocks noChangeArrowheads="1"/>
          </p:cNvSpPr>
          <p:nvPr/>
        </p:nvSpPr>
        <p:spPr bwMode="auto">
          <a:xfrm>
            <a:off x="7096534" y="825716"/>
            <a:ext cx="5057775" cy="5057775"/>
          </a:xfrm>
          <a:prstGeom prst="ellipse">
            <a:avLst/>
          </a:prstGeom>
          <a:noFill/>
          <a:ln w="19050">
            <a:solidFill>
              <a:schemeClr val="tx1"/>
            </a:solidFill>
            <a:round/>
            <a:headEnd/>
            <a:tailEnd/>
          </a:ln>
          <a:extLst>
            <a:ext uri="{909E8E84-426E-40dd-AFC4-6F175D3DCCD1}">
              <a14:hiddenFill xmlns:a14="http://schemas.microsoft.com/office/drawing/2010/main">
                <a:solidFill>
                  <a:srgbClr val="FFFFFF"/>
                </a:solidFill>
              </a14:hiddenFill>
            </a:ext>
          </a:extLst>
        </p:spPr>
        <p:txBody>
          <a:bodyPr wrap="none" anchor="ctr"/>
          <a:lstStyle/>
          <a:p>
            <a:endParaRPr lang="fi-FI"/>
          </a:p>
        </p:txBody>
      </p:sp>
      <p:sp>
        <p:nvSpPr>
          <p:cNvPr id="14" name="AutoShape 21"/>
          <p:cNvSpPr>
            <a:spLocks noChangeArrowheads="1"/>
          </p:cNvSpPr>
          <p:nvPr/>
        </p:nvSpPr>
        <p:spPr bwMode="auto">
          <a:xfrm>
            <a:off x="9406346" y="3102191"/>
            <a:ext cx="506413" cy="506413"/>
          </a:xfrm>
          <a:custGeom>
            <a:avLst/>
            <a:gdLst>
              <a:gd name="T0" fmla="*/ 11590903 w 21600"/>
              <a:gd name="T1" fmla="*/ 4129681 h 21600"/>
              <a:gd name="T2" fmla="*/ 1924393 w 21600"/>
              <a:gd name="T3" fmla="*/ 4357778 h 21600"/>
              <a:gd name="T4" fmla="*/ 8494046 w 21600"/>
              <a:gd name="T5" fmla="*/ 5119085 h 21600"/>
              <a:gd name="T6" fmla="*/ 1884818 w 21600"/>
              <a:gd name="T7" fmla="*/ 12153209 h 21600"/>
              <a:gd name="T8" fmla="*/ 976768 w 21600"/>
              <a:gd name="T9" fmla="*/ 7850386 h 21600"/>
              <a:gd name="T10" fmla="*/ 5280692 w 21600"/>
              <a:gd name="T11" fmla="*/ 6942336 h 21600"/>
              <a:gd name="T12" fmla="*/ 0 60000 65536"/>
              <a:gd name="T13" fmla="*/ 0 60000 65536"/>
              <a:gd name="T14" fmla="*/ 0 60000 65536"/>
              <a:gd name="T15" fmla="*/ 0 60000 65536"/>
              <a:gd name="T16" fmla="*/ 0 60000 65536"/>
              <a:gd name="T17" fmla="*/ 0 60000 65536"/>
              <a:gd name="T18" fmla="*/ 3163 w 21600"/>
              <a:gd name="T19" fmla="*/ 3163 h 21600"/>
              <a:gd name="T20" fmla="*/ 18437 w 21600"/>
              <a:gd name="T21" fmla="*/ 18437 h 21600"/>
            </a:gdLst>
            <a:ahLst/>
            <a:cxnLst>
              <a:cxn ang="T12">
                <a:pos x="T0" y="T1"/>
              </a:cxn>
              <a:cxn ang="T13">
                <a:pos x="T2" y="T3"/>
              </a:cxn>
              <a:cxn ang="T14">
                <a:pos x="T4" y="T5"/>
              </a:cxn>
              <a:cxn ang="T15">
                <a:pos x="T6" y="T7"/>
              </a:cxn>
              <a:cxn ang="T16">
                <a:pos x="T8" y="T9"/>
              </a:cxn>
              <a:cxn ang="T17">
                <a:pos x="T10" y="T11"/>
              </a:cxn>
            </a:cxnLst>
            <a:rect l="T18" t="T19" r="T20" b="T21"/>
            <a:pathLst>
              <a:path w="21600" h="21600">
                <a:moveTo>
                  <a:pt x="8133" y="14892"/>
                </a:moveTo>
                <a:cubicBezTo>
                  <a:pt x="8926" y="15409"/>
                  <a:pt x="9853" y="15685"/>
                  <a:pt x="10800" y="15685"/>
                </a:cubicBezTo>
                <a:cubicBezTo>
                  <a:pt x="13497" y="15685"/>
                  <a:pt x="15685" y="13497"/>
                  <a:pt x="15685" y="10800"/>
                </a:cubicBezTo>
                <a:cubicBezTo>
                  <a:pt x="15685" y="8102"/>
                  <a:pt x="13497" y="5915"/>
                  <a:pt x="10800" y="5915"/>
                </a:cubicBezTo>
                <a:cubicBezTo>
                  <a:pt x="8792" y="5914"/>
                  <a:pt x="6989" y="7143"/>
                  <a:pt x="6254" y="9011"/>
                </a:cubicBezTo>
                <a:lnTo>
                  <a:pt x="749" y="6845"/>
                </a:lnTo>
                <a:cubicBezTo>
                  <a:pt x="2375" y="2715"/>
                  <a:pt x="6361" y="-1"/>
                  <a:pt x="10800" y="0"/>
                </a:cubicBezTo>
                <a:cubicBezTo>
                  <a:pt x="16764" y="0"/>
                  <a:pt x="21600" y="4835"/>
                  <a:pt x="21600" y="10800"/>
                </a:cubicBezTo>
                <a:cubicBezTo>
                  <a:pt x="21600" y="16764"/>
                  <a:pt x="16764" y="21600"/>
                  <a:pt x="10800" y="21600"/>
                </a:cubicBezTo>
                <a:cubicBezTo>
                  <a:pt x="8706" y="21600"/>
                  <a:pt x="6658" y="20991"/>
                  <a:pt x="4903" y="19848"/>
                </a:cubicBezTo>
                <a:lnTo>
                  <a:pt x="3429" y="22110"/>
                </a:lnTo>
                <a:lnTo>
                  <a:pt x="1777" y="14282"/>
                </a:lnTo>
                <a:lnTo>
                  <a:pt x="9607" y="12630"/>
                </a:lnTo>
                <a:lnTo>
                  <a:pt x="8133" y="14892"/>
                </a:lnTo>
                <a:close/>
              </a:path>
            </a:pathLst>
          </a:custGeom>
          <a:solidFill>
            <a:srgbClr val="FF0000"/>
          </a:solidFill>
          <a:ln w="9525">
            <a:solidFill>
              <a:schemeClr val="tx1"/>
            </a:solidFill>
            <a:miter lim="800000"/>
            <a:headEnd/>
            <a:tailEnd/>
          </a:ln>
        </p:spPr>
        <p:txBody>
          <a:bodyPr wrap="none" anchor="ctr"/>
          <a:lstStyle/>
          <a:p>
            <a:endParaRPr lang="fi-FI"/>
          </a:p>
        </p:txBody>
      </p:sp>
      <p:sp>
        <p:nvSpPr>
          <p:cNvPr id="16" name="Oval 23"/>
          <p:cNvSpPr>
            <a:spLocks noChangeArrowheads="1"/>
          </p:cNvSpPr>
          <p:nvPr/>
        </p:nvSpPr>
        <p:spPr bwMode="auto">
          <a:xfrm>
            <a:off x="9195209" y="2129054"/>
            <a:ext cx="862012" cy="431800"/>
          </a:xfrm>
          <a:prstGeom prst="ellipse">
            <a:avLst/>
          </a:prstGeom>
          <a:solidFill>
            <a:schemeClr val="bg1"/>
          </a:solidFill>
          <a:ln w="3175">
            <a:solidFill>
              <a:schemeClr val="tx1"/>
            </a:solidFill>
            <a:round/>
            <a:headEnd/>
            <a:tailEnd/>
          </a:ln>
        </p:spPr>
        <p:txBody>
          <a:bodyPr wrap="none" anchor="ctr"/>
          <a:lstStyle/>
          <a:p>
            <a:pPr algn="ctr"/>
            <a:r>
              <a:rPr lang="fi-FI" sz="1000" b="1">
                <a:latin typeface="Garamond" charset="0"/>
              </a:rPr>
              <a:t>Ideat</a:t>
            </a:r>
            <a:endParaRPr lang="en-US" sz="1000" b="1">
              <a:latin typeface="Garamond" charset="0"/>
            </a:endParaRPr>
          </a:p>
        </p:txBody>
      </p:sp>
      <p:sp>
        <p:nvSpPr>
          <p:cNvPr id="17" name="Oval 24"/>
          <p:cNvSpPr>
            <a:spLocks noChangeArrowheads="1"/>
          </p:cNvSpPr>
          <p:nvPr/>
        </p:nvSpPr>
        <p:spPr bwMode="auto">
          <a:xfrm>
            <a:off x="9268234" y="4145179"/>
            <a:ext cx="862012" cy="431800"/>
          </a:xfrm>
          <a:prstGeom prst="ellipse">
            <a:avLst/>
          </a:prstGeom>
          <a:solidFill>
            <a:schemeClr val="bg1"/>
          </a:solidFill>
          <a:ln w="3175">
            <a:solidFill>
              <a:schemeClr val="tx1"/>
            </a:solidFill>
            <a:round/>
            <a:headEnd/>
            <a:tailEnd/>
          </a:ln>
        </p:spPr>
        <p:txBody>
          <a:bodyPr wrap="none" anchor="ctr"/>
          <a:lstStyle/>
          <a:p>
            <a:pPr algn="ctr"/>
            <a:r>
              <a:rPr lang="fi-FI" sz="1000" b="1">
                <a:latin typeface="Garamond" charset="0"/>
              </a:rPr>
              <a:t>Esseet</a:t>
            </a:r>
            <a:endParaRPr lang="en-US" sz="1000" b="1">
              <a:latin typeface="Garamond" charset="0"/>
            </a:endParaRPr>
          </a:p>
        </p:txBody>
      </p:sp>
      <p:sp>
        <p:nvSpPr>
          <p:cNvPr id="32" name="Suorakulmio 31"/>
          <p:cNvSpPr/>
          <p:nvPr/>
        </p:nvSpPr>
        <p:spPr>
          <a:xfrm>
            <a:off x="9856699" y="6442629"/>
            <a:ext cx="2095445" cy="723275"/>
          </a:xfrm>
          <a:prstGeom prst="rect">
            <a:avLst/>
          </a:prstGeom>
        </p:spPr>
        <p:txBody>
          <a:bodyPr wrap="none">
            <a:spAutoFit/>
          </a:bodyPr>
          <a:lstStyle/>
          <a:p>
            <a:pPr>
              <a:spcBef>
                <a:spcPts val="300"/>
              </a:spcBef>
              <a:spcAft>
                <a:spcPts val="300"/>
              </a:spcAft>
            </a:pPr>
            <a:r>
              <a:rPr lang="fi-FI" sz="1800" b="1" dirty="0" smtClean="0">
                <a:ln w="10541" cmpd="sng">
                  <a:solidFill>
                    <a:srgbClr val="7D7D7D">
                      <a:tint val="100000"/>
                      <a:shade val="100000"/>
                      <a:satMod val="110000"/>
                    </a:srgbClr>
                  </a:solidFill>
                  <a:prstDash val="solid"/>
                </a:ln>
                <a:latin typeface="Marker Felt"/>
                <a:cs typeface="Marker Felt"/>
              </a:rPr>
              <a:t>YKSILÖN OPPIMIS-</a:t>
            </a:r>
          </a:p>
          <a:p>
            <a:pPr>
              <a:spcBef>
                <a:spcPts val="300"/>
              </a:spcBef>
              <a:spcAft>
                <a:spcPts val="300"/>
              </a:spcAft>
            </a:pPr>
            <a:r>
              <a:rPr lang="fi-FI" sz="1800" b="1" dirty="0" smtClean="0">
                <a:ln w="10541" cmpd="sng">
                  <a:solidFill>
                    <a:srgbClr val="7D7D7D">
                      <a:tint val="100000"/>
                      <a:shade val="100000"/>
                      <a:satMod val="110000"/>
                    </a:srgbClr>
                  </a:solidFill>
                  <a:prstDash val="solid"/>
                </a:ln>
                <a:latin typeface="Marker Felt"/>
                <a:cs typeface="Marker Felt"/>
              </a:rPr>
              <a:t>PROSESSI</a:t>
            </a:r>
            <a:endParaRPr lang="fi-FI" sz="1800" b="1" dirty="0">
              <a:ln w="10541" cmpd="sng">
                <a:solidFill>
                  <a:srgbClr val="7D7D7D">
                    <a:tint val="100000"/>
                    <a:shade val="100000"/>
                    <a:satMod val="110000"/>
                  </a:srgbClr>
                </a:solidFill>
                <a:prstDash val="solid"/>
              </a:ln>
              <a:latin typeface="Marker Felt"/>
              <a:cs typeface="Marker Felt"/>
            </a:endParaRPr>
          </a:p>
        </p:txBody>
      </p:sp>
      <p:cxnSp>
        <p:nvCxnSpPr>
          <p:cNvPr id="24" name="Suora yhdysviiva 23"/>
          <p:cNvCxnSpPr/>
          <p:nvPr/>
        </p:nvCxnSpPr>
        <p:spPr>
          <a:xfrm flipH="1">
            <a:off x="-20160" y="9183916"/>
            <a:ext cx="12821760" cy="0"/>
          </a:xfrm>
          <a:prstGeom prst="line">
            <a:avLst/>
          </a:prstGeom>
          <a:ln w="6350" cmpd="sng">
            <a:solidFill>
              <a:schemeClr val="tx1"/>
            </a:solidFill>
            <a:prstDash val="sysDash"/>
          </a:ln>
        </p:spPr>
        <p:style>
          <a:lnRef idx="2">
            <a:schemeClr val="accent1"/>
          </a:lnRef>
          <a:fillRef idx="0">
            <a:schemeClr val="accent1"/>
          </a:fillRef>
          <a:effectRef idx="1">
            <a:schemeClr val="accent1"/>
          </a:effectRef>
          <a:fontRef idx="minor">
            <a:schemeClr val="tx1"/>
          </a:fontRef>
        </p:style>
      </p:cxnSp>
      <p:cxnSp>
        <p:nvCxnSpPr>
          <p:cNvPr id="25" name="Suora yhdysviiva 24"/>
          <p:cNvCxnSpPr/>
          <p:nvPr/>
        </p:nvCxnSpPr>
        <p:spPr>
          <a:xfrm flipH="1">
            <a:off x="1318" y="384569"/>
            <a:ext cx="12800282" cy="0"/>
          </a:xfrm>
          <a:prstGeom prst="line">
            <a:avLst/>
          </a:prstGeom>
          <a:ln w="6350" cmpd="sng">
            <a:solidFill>
              <a:schemeClr val="tx1"/>
            </a:solidFill>
            <a:prstDash val="sysDash"/>
          </a:ln>
        </p:spPr>
        <p:style>
          <a:lnRef idx="2">
            <a:schemeClr val="accent1"/>
          </a:lnRef>
          <a:fillRef idx="0">
            <a:schemeClr val="accent1"/>
          </a:fillRef>
          <a:effectRef idx="1">
            <a:schemeClr val="accent1"/>
          </a:effectRef>
          <a:fontRef idx="minor">
            <a:schemeClr val="tx1"/>
          </a:fontRef>
        </p:style>
      </p:cxnSp>
      <p:sp>
        <p:nvSpPr>
          <p:cNvPr id="21" name="Suorakulmio 20"/>
          <p:cNvSpPr/>
          <p:nvPr/>
        </p:nvSpPr>
        <p:spPr>
          <a:xfrm>
            <a:off x="923189" y="653491"/>
            <a:ext cx="4585887" cy="3293209"/>
          </a:xfrm>
          <a:prstGeom prst="rect">
            <a:avLst/>
          </a:prstGeom>
        </p:spPr>
        <p:txBody>
          <a:bodyPr wrap="square">
            <a:spAutoFit/>
          </a:bodyPr>
          <a:lstStyle/>
          <a:p>
            <a:r>
              <a:rPr lang="fi-FI" sz="1600" dirty="0" smtClean="0">
                <a:latin typeface="Marker Felt"/>
                <a:cs typeface="Marker Felt"/>
              </a:rPr>
              <a:t>Yksilön oppimisprosessi - 1 TÄPPÄ</a:t>
            </a:r>
          </a:p>
          <a:p>
            <a:endParaRPr lang="fi-FI" sz="1100" dirty="0" smtClean="0"/>
          </a:p>
          <a:p>
            <a:pPr marL="171450" indent="-171450">
              <a:spcBef>
                <a:spcPts val="600"/>
              </a:spcBef>
              <a:spcAft>
                <a:spcPts val="600"/>
              </a:spcAft>
              <a:buClr>
                <a:schemeClr val="tx1"/>
              </a:buClr>
              <a:buSzPct val="150000"/>
              <a:buFont typeface="Wingdings" charset="2"/>
              <a:buChar char=""/>
            </a:pPr>
            <a:r>
              <a:rPr lang="fi-FI" sz="1100" dirty="0">
                <a:solidFill>
                  <a:srgbClr val="000000"/>
                </a:solidFill>
              </a:rPr>
              <a:t>Y</a:t>
            </a:r>
            <a:r>
              <a:rPr lang="fi-FI" sz="1100" dirty="0" smtClean="0">
                <a:solidFill>
                  <a:srgbClr val="000000"/>
                </a:solidFill>
              </a:rPr>
              <a:t>mmärrän yksilön oppimisprosessin sisällön ja kuinka se toimii kohdallani käytännössä. </a:t>
            </a:r>
          </a:p>
          <a:p>
            <a:pPr marL="171450" indent="-171450">
              <a:spcBef>
                <a:spcPts val="600"/>
              </a:spcBef>
              <a:spcAft>
                <a:spcPts val="600"/>
              </a:spcAft>
              <a:buClr>
                <a:schemeClr val="tx1"/>
              </a:buClr>
              <a:buSzPct val="150000"/>
              <a:buFont typeface="Wingdings" charset="2"/>
              <a:buChar char=""/>
            </a:pPr>
            <a:r>
              <a:rPr lang="fi-FI" sz="1100" dirty="0" smtClean="0">
                <a:solidFill>
                  <a:srgbClr val="000000"/>
                </a:solidFill>
              </a:rPr>
              <a:t>Laadin oppimissopimuksen vähintään kaksi kertaa vuodessa  (syksy/kevät). Tuorein on luettavissa Tiimiakatemian esseepankista</a:t>
            </a:r>
          </a:p>
          <a:p>
            <a:pPr marL="171450" indent="-171450">
              <a:spcBef>
                <a:spcPts val="600"/>
              </a:spcBef>
              <a:spcAft>
                <a:spcPts val="600"/>
              </a:spcAft>
              <a:buClr>
                <a:schemeClr val="tx1"/>
              </a:buClr>
              <a:buSzPct val="150000"/>
              <a:buFont typeface="Wingdings" charset="2"/>
              <a:buChar char=""/>
            </a:pPr>
            <a:r>
              <a:rPr lang="fi-FI" sz="1100" dirty="0" smtClean="0">
                <a:solidFill>
                  <a:srgbClr val="000000"/>
                </a:solidFill>
              </a:rPr>
              <a:t>Kirjoitan aktiivisesti omaa treenipäiväkirjaani, johon dokumentoin oppimaani ja oivalluksia, joista minulle on hyötyä </a:t>
            </a:r>
          </a:p>
          <a:p>
            <a:pPr marL="171450" indent="-171450">
              <a:spcBef>
                <a:spcPts val="600"/>
              </a:spcBef>
              <a:spcAft>
                <a:spcPts val="600"/>
              </a:spcAft>
              <a:buClr>
                <a:schemeClr val="tx1"/>
              </a:buClr>
              <a:buSzPct val="150000"/>
              <a:buFont typeface="Wingdings" charset="2"/>
              <a:buChar char=""/>
            </a:pPr>
            <a:r>
              <a:rPr lang="fi-FI" sz="1100" dirty="0" smtClean="0">
                <a:solidFill>
                  <a:srgbClr val="000000"/>
                </a:solidFill>
              </a:rPr>
              <a:t>Minulla on oma, huolella </a:t>
            </a:r>
            <a:r>
              <a:rPr lang="fi-FI" sz="1100" dirty="0" err="1" smtClean="0">
                <a:solidFill>
                  <a:srgbClr val="000000"/>
                </a:solidFill>
              </a:rPr>
              <a:t>YPK:n</a:t>
            </a:r>
            <a:r>
              <a:rPr lang="fi-FI" sz="1100" dirty="0" smtClean="0">
                <a:solidFill>
                  <a:srgbClr val="000000"/>
                </a:solidFill>
              </a:rPr>
              <a:t> avulla laadittu lukuohjelma syksylle/      keväälle. Esseeni löytyvät Tiimiakatemian Esseepankista.</a:t>
            </a:r>
          </a:p>
          <a:p>
            <a:pPr marL="171450" indent="-171450">
              <a:spcBef>
                <a:spcPts val="600"/>
              </a:spcBef>
              <a:spcAft>
                <a:spcPts val="600"/>
              </a:spcAft>
              <a:buClr>
                <a:schemeClr val="tx1"/>
              </a:buClr>
              <a:buSzPct val="150000"/>
              <a:buFont typeface="Wingdings" charset="2"/>
              <a:buChar char=""/>
            </a:pPr>
            <a:r>
              <a:rPr lang="fi-FI" sz="1100" dirty="0" smtClean="0">
                <a:solidFill>
                  <a:srgbClr val="000000"/>
                </a:solidFill>
              </a:rPr>
              <a:t>Olen tehnyt  muutamia kokeiluita soveltaa teorioita käytäntöön</a:t>
            </a:r>
          </a:p>
          <a:p>
            <a:pPr marL="171450" indent="-171450">
              <a:spcBef>
                <a:spcPts val="600"/>
              </a:spcBef>
              <a:spcAft>
                <a:spcPts val="600"/>
              </a:spcAft>
              <a:buClr>
                <a:schemeClr val="tx1"/>
              </a:buClr>
              <a:buSzPct val="150000"/>
              <a:buFont typeface="Wingdings" charset="2"/>
              <a:buChar char=""/>
            </a:pPr>
            <a:r>
              <a:rPr lang="fi-FI" sz="1100" dirty="0" smtClean="0">
                <a:solidFill>
                  <a:srgbClr val="000000"/>
                </a:solidFill>
              </a:rPr>
              <a:t>Minulla on 20 </a:t>
            </a:r>
            <a:r>
              <a:rPr lang="fi-FI" sz="1100" dirty="0" err="1" smtClean="0">
                <a:solidFill>
                  <a:srgbClr val="000000"/>
                </a:solidFill>
              </a:rPr>
              <a:t>kirjapistetta</a:t>
            </a:r>
            <a:r>
              <a:rPr lang="fi-FI" sz="1100" dirty="0" smtClean="0">
                <a:solidFill>
                  <a:srgbClr val="000000"/>
                </a:solidFill>
              </a:rPr>
              <a:t> 15.12. ja 40 </a:t>
            </a:r>
            <a:r>
              <a:rPr lang="fi-FI" sz="1100" dirty="0" err="1" smtClean="0">
                <a:solidFill>
                  <a:srgbClr val="000000"/>
                </a:solidFill>
              </a:rPr>
              <a:t>kirjapistetä</a:t>
            </a:r>
            <a:r>
              <a:rPr lang="fi-FI" sz="1100" dirty="0" smtClean="0">
                <a:solidFill>
                  <a:srgbClr val="000000"/>
                </a:solidFill>
              </a:rPr>
              <a:t>  15.5. (1. vuosi)</a:t>
            </a:r>
          </a:p>
          <a:p>
            <a:pPr marL="171450" indent="-171450" algn="just">
              <a:buFont typeface="Arial"/>
              <a:buChar char="•"/>
            </a:pPr>
            <a:endParaRPr lang="fi-FI" sz="1100" dirty="0" smtClean="0"/>
          </a:p>
        </p:txBody>
      </p:sp>
      <p:sp>
        <p:nvSpPr>
          <p:cNvPr id="22" name="Suorakulmio 21"/>
          <p:cNvSpPr/>
          <p:nvPr/>
        </p:nvSpPr>
        <p:spPr>
          <a:xfrm>
            <a:off x="923189" y="4018889"/>
            <a:ext cx="4585887" cy="2877711"/>
          </a:xfrm>
          <a:prstGeom prst="rect">
            <a:avLst/>
          </a:prstGeom>
        </p:spPr>
        <p:txBody>
          <a:bodyPr wrap="square">
            <a:spAutoFit/>
          </a:bodyPr>
          <a:lstStyle/>
          <a:p>
            <a:r>
              <a:rPr lang="fi-FI" sz="1600" dirty="0" smtClean="0">
                <a:latin typeface="Marker Felt"/>
                <a:cs typeface="Marker Felt"/>
              </a:rPr>
              <a:t>Yksilön oppimisprosessi - </a:t>
            </a:r>
            <a:r>
              <a:rPr lang="fi-FI" sz="1600" dirty="0">
                <a:latin typeface="Marker Felt"/>
                <a:cs typeface="Marker Felt"/>
              </a:rPr>
              <a:t>2</a:t>
            </a:r>
            <a:r>
              <a:rPr lang="fi-FI" sz="1600" dirty="0" smtClean="0">
                <a:latin typeface="Marker Felt"/>
                <a:cs typeface="Marker Felt"/>
              </a:rPr>
              <a:t> TÄPPÄÄ</a:t>
            </a:r>
          </a:p>
          <a:p>
            <a:endParaRPr lang="fi-FI" sz="1100" dirty="0" smtClean="0"/>
          </a:p>
          <a:p>
            <a:pPr marL="171450" indent="-171450">
              <a:spcBef>
                <a:spcPts val="600"/>
              </a:spcBef>
              <a:spcAft>
                <a:spcPts val="600"/>
              </a:spcAft>
              <a:buClr>
                <a:schemeClr val="tx1"/>
              </a:buClr>
              <a:buSzPct val="150000"/>
              <a:buFont typeface="Wingdings" charset="2"/>
              <a:buChar char=""/>
            </a:pPr>
            <a:r>
              <a:rPr lang="fi-FI" sz="1100" dirty="0" smtClean="0">
                <a:solidFill>
                  <a:srgbClr val="000000"/>
                </a:solidFill>
              </a:rPr>
              <a:t>Laadin ja päivitän oppimissopimukseni säännöllisesti</a:t>
            </a:r>
          </a:p>
          <a:p>
            <a:pPr marL="171450" indent="-171450">
              <a:spcBef>
                <a:spcPts val="600"/>
              </a:spcBef>
              <a:spcAft>
                <a:spcPts val="600"/>
              </a:spcAft>
              <a:buClr>
                <a:schemeClr val="tx1"/>
              </a:buClr>
              <a:buSzPct val="150000"/>
              <a:buFont typeface="Wingdings" charset="2"/>
              <a:buChar char=""/>
            </a:pPr>
            <a:r>
              <a:rPr lang="fi-FI" sz="1100" dirty="0" smtClean="0">
                <a:solidFill>
                  <a:srgbClr val="000000"/>
                </a:solidFill>
              </a:rPr>
              <a:t>Tuon aktiivisesti kirjoista, julkaisuista, seminaareista ja nettilähteistä hankkimaani tietoa tiimin käyttöön</a:t>
            </a:r>
          </a:p>
          <a:p>
            <a:pPr marL="171450" indent="-171450">
              <a:spcBef>
                <a:spcPts val="600"/>
              </a:spcBef>
              <a:spcAft>
                <a:spcPts val="600"/>
              </a:spcAft>
              <a:buClr>
                <a:schemeClr val="tx1"/>
              </a:buClr>
              <a:buSzPct val="150000"/>
              <a:buFont typeface="Wingdings" charset="2"/>
              <a:buChar char=""/>
            </a:pPr>
            <a:r>
              <a:rPr lang="fi-FI" sz="1100" dirty="0" smtClean="0">
                <a:solidFill>
                  <a:srgbClr val="000000"/>
                </a:solidFill>
              </a:rPr>
              <a:t>Olen tehnyt useita kokeiluita soveltaa teorioita käytäntöön</a:t>
            </a:r>
          </a:p>
          <a:p>
            <a:pPr marL="171450" indent="-171450">
              <a:spcBef>
                <a:spcPts val="600"/>
              </a:spcBef>
              <a:spcAft>
                <a:spcPts val="600"/>
              </a:spcAft>
              <a:buClr>
                <a:schemeClr val="tx1"/>
              </a:buClr>
              <a:buSzPct val="150000"/>
              <a:buFont typeface="Wingdings" charset="2"/>
              <a:buChar char=""/>
            </a:pPr>
            <a:r>
              <a:rPr lang="fi-FI" sz="1100" dirty="0" smtClean="0"/>
              <a:t>Treenipäiväkirjani ja oppimisen dokumentointi kehittyvät koko ajan, ne ovat hyvänä pohjana opintojen kirjaamiselle. Kirjaan opintoni huolella valmentajien laatiman aikataulun mukaisesti</a:t>
            </a:r>
          </a:p>
          <a:p>
            <a:pPr marL="171450" indent="-171450">
              <a:spcBef>
                <a:spcPts val="600"/>
              </a:spcBef>
              <a:spcAft>
                <a:spcPts val="600"/>
              </a:spcAft>
              <a:buClr>
                <a:schemeClr val="tx1"/>
              </a:buClr>
              <a:buSzPct val="150000"/>
              <a:buFont typeface="Wingdings" charset="2"/>
              <a:buChar char=""/>
            </a:pPr>
            <a:r>
              <a:rPr lang="fi-FI" sz="1100" dirty="0" smtClean="0"/>
              <a:t>Minulla on 60 kirjapistettä 15.12. ja 80 kirjapistettä 15.5. (2. vuosi)</a:t>
            </a:r>
            <a:endParaRPr lang="fi-FI" sz="1100" dirty="0"/>
          </a:p>
          <a:p>
            <a:pPr marL="171450" indent="-171450">
              <a:spcBef>
                <a:spcPts val="600"/>
              </a:spcBef>
              <a:spcAft>
                <a:spcPts val="600"/>
              </a:spcAft>
              <a:buClr>
                <a:schemeClr val="tx1"/>
              </a:buClr>
              <a:buSzPct val="150000"/>
              <a:buFont typeface="Wingdings" charset="2"/>
              <a:buChar char=""/>
            </a:pPr>
            <a:endParaRPr lang="fi-FI" sz="1100" dirty="0" smtClean="0">
              <a:solidFill>
                <a:srgbClr val="000000"/>
              </a:solidFill>
            </a:endParaRPr>
          </a:p>
        </p:txBody>
      </p:sp>
      <p:sp>
        <p:nvSpPr>
          <p:cNvPr id="26" name="Suorakulmio 25"/>
          <p:cNvSpPr/>
          <p:nvPr/>
        </p:nvSpPr>
        <p:spPr>
          <a:xfrm>
            <a:off x="923189" y="6871896"/>
            <a:ext cx="4585887" cy="1569660"/>
          </a:xfrm>
          <a:prstGeom prst="rect">
            <a:avLst/>
          </a:prstGeom>
        </p:spPr>
        <p:txBody>
          <a:bodyPr wrap="square">
            <a:spAutoFit/>
          </a:bodyPr>
          <a:lstStyle/>
          <a:p>
            <a:r>
              <a:rPr lang="fi-FI" sz="1600" dirty="0" smtClean="0">
                <a:latin typeface="Marker Felt"/>
                <a:cs typeface="Marker Felt"/>
              </a:rPr>
              <a:t>Yksilön oppimisprosessi - 3 TÄPPÄÄ</a:t>
            </a:r>
          </a:p>
          <a:p>
            <a:endParaRPr lang="fi-FI" sz="1100" dirty="0" smtClean="0"/>
          </a:p>
          <a:p>
            <a:pPr marL="171450" indent="-171450">
              <a:spcBef>
                <a:spcPts val="600"/>
              </a:spcBef>
              <a:spcAft>
                <a:spcPts val="600"/>
              </a:spcAft>
              <a:buClr>
                <a:schemeClr val="tx1"/>
              </a:buClr>
              <a:buSzPct val="150000"/>
              <a:buFont typeface="Wingdings" charset="2"/>
              <a:buChar char=""/>
            </a:pPr>
            <a:r>
              <a:rPr lang="fi-FI" sz="1100" dirty="0" smtClean="0">
                <a:solidFill>
                  <a:srgbClr val="000000"/>
                </a:solidFill>
              </a:rPr>
              <a:t>Oppimissopimukseni ohjaa minua rakentamaan työuraani ja yrittäjyyttä</a:t>
            </a:r>
          </a:p>
          <a:p>
            <a:pPr marL="171450" indent="-171450">
              <a:spcBef>
                <a:spcPts val="600"/>
              </a:spcBef>
              <a:spcAft>
                <a:spcPts val="600"/>
              </a:spcAft>
              <a:buClr>
                <a:schemeClr val="tx1"/>
              </a:buClr>
              <a:buSzPct val="150000"/>
              <a:buFont typeface="Wingdings" charset="2"/>
              <a:buChar char=""/>
            </a:pPr>
            <a:r>
              <a:rPr lang="fi-FI" sz="1100" dirty="0" smtClean="0">
                <a:solidFill>
                  <a:srgbClr val="000000"/>
                </a:solidFill>
              </a:rPr>
              <a:t>Laatimani esseet rakentavat hyvän teoreettisen viitekehyksen opinnäytetyölleni ja pohjan luoda omia teorioitani ja malleja</a:t>
            </a:r>
          </a:p>
          <a:p>
            <a:pPr marL="171450" indent="-171450">
              <a:spcBef>
                <a:spcPts val="600"/>
              </a:spcBef>
              <a:spcAft>
                <a:spcPts val="600"/>
              </a:spcAft>
              <a:buClr>
                <a:schemeClr val="tx1"/>
              </a:buClr>
              <a:buSzPct val="150000"/>
              <a:buFont typeface="Wingdings" charset="2"/>
              <a:buChar char=""/>
            </a:pPr>
            <a:r>
              <a:rPr lang="fi-FI" sz="1100" dirty="0" smtClean="0">
                <a:solidFill>
                  <a:srgbClr val="000000"/>
                </a:solidFill>
              </a:rPr>
              <a:t>Minulla on 100 kirjapistettä 15.12. ja 120 kirjapistettä 15.5. (3. vuosi)</a:t>
            </a:r>
          </a:p>
        </p:txBody>
      </p:sp>
      <p:pic>
        <p:nvPicPr>
          <p:cNvPr id="23" name="Kuva 22" descr="ruudukko_3.jpg"/>
          <p:cNvPicPr>
            <a:picLocks noChangeAspect="1"/>
          </p:cNvPicPr>
          <p:nvPr/>
        </p:nvPicPr>
        <p:blipFill>
          <a:blip r:embed="rId3">
            <a:alphaModFix amt="75000"/>
            <a:extLst>
              <a:ext uri="{28A0092B-C50C-407E-A947-70E740481C1C}">
                <a14:useLocalDpi xmlns:a14="http://schemas.microsoft.com/office/drawing/2010/main" val="0"/>
              </a:ext>
            </a:extLst>
          </a:blip>
          <a:stretch>
            <a:fillRect/>
          </a:stretch>
        </p:blipFill>
        <p:spPr>
          <a:xfrm>
            <a:off x="7051587" y="6312777"/>
            <a:ext cx="2596986" cy="2559195"/>
          </a:xfrm>
          <a:prstGeom prst="rect">
            <a:avLst/>
          </a:prstGeom>
        </p:spPr>
      </p:pic>
      <p:sp>
        <p:nvSpPr>
          <p:cNvPr id="27" name="Suorakulmio 26"/>
          <p:cNvSpPr/>
          <p:nvPr/>
        </p:nvSpPr>
        <p:spPr>
          <a:xfrm>
            <a:off x="7910187" y="7374117"/>
            <a:ext cx="913260" cy="461665"/>
          </a:xfrm>
          <a:prstGeom prst="rect">
            <a:avLst/>
          </a:prstGeom>
        </p:spPr>
        <p:txBody>
          <a:bodyPr wrap="square" anchor="ctr" anchorCtr="0">
            <a:spAutoFit/>
          </a:bodyPr>
          <a:lstStyle/>
          <a:p>
            <a:pPr algn="ctr">
              <a:spcBef>
                <a:spcPts val="600"/>
              </a:spcBef>
              <a:spcAft>
                <a:spcPts val="600"/>
              </a:spcAft>
              <a:buClr>
                <a:schemeClr val="tx1"/>
              </a:buClr>
              <a:buSzPct val="150000"/>
            </a:pPr>
            <a:r>
              <a:rPr lang="fi-FI" sz="800" dirty="0" smtClean="0">
                <a:solidFill>
                  <a:srgbClr val="000000"/>
                </a:solidFill>
              </a:rPr>
              <a:t>Kaikki </a:t>
            </a:r>
            <a:r>
              <a:rPr lang="fi-FI" sz="800" dirty="0" err="1" smtClean="0">
                <a:solidFill>
                  <a:srgbClr val="000000"/>
                </a:solidFill>
              </a:rPr>
              <a:t>esseem-me</a:t>
            </a:r>
            <a:r>
              <a:rPr lang="fi-FI" sz="800" dirty="0" smtClean="0">
                <a:solidFill>
                  <a:srgbClr val="000000"/>
                </a:solidFill>
              </a:rPr>
              <a:t> löytyvät esseepankissa</a:t>
            </a:r>
            <a:endParaRPr lang="fi-FI" sz="800" dirty="0">
              <a:solidFill>
                <a:srgbClr val="000000"/>
              </a:solidFill>
            </a:endParaRPr>
          </a:p>
        </p:txBody>
      </p:sp>
      <p:sp>
        <p:nvSpPr>
          <p:cNvPr id="28" name="Suorakulmio 27"/>
          <p:cNvSpPr/>
          <p:nvPr/>
        </p:nvSpPr>
        <p:spPr>
          <a:xfrm>
            <a:off x="7146143" y="7374117"/>
            <a:ext cx="751644" cy="461665"/>
          </a:xfrm>
          <a:prstGeom prst="rect">
            <a:avLst/>
          </a:prstGeom>
        </p:spPr>
        <p:txBody>
          <a:bodyPr wrap="square" anchor="ctr" anchorCtr="0">
            <a:spAutoFit/>
          </a:bodyPr>
          <a:lstStyle/>
          <a:p>
            <a:pPr algn="ctr">
              <a:spcBef>
                <a:spcPts val="600"/>
              </a:spcBef>
              <a:spcAft>
                <a:spcPts val="600"/>
              </a:spcAft>
              <a:buClr>
                <a:schemeClr val="tx1"/>
              </a:buClr>
              <a:buSzPct val="150000"/>
            </a:pPr>
            <a:r>
              <a:rPr lang="fi-FI" sz="800" dirty="0" smtClean="0">
                <a:solidFill>
                  <a:srgbClr val="000000"/>
                </a:solidFill>
              </a:rPr>
              <a:t>10 tarjousta ja 5 asiakas-projektia</a:t>
            </a:r>
            <a:endParaRPr lang="fi-FI" sz="800" dirty="0">
              <a:solidFill>
                <a:srgbClr val="000000"/>
              </a:solidFill>
            </a:endParaRPr>
          </a:p>
        </p:txBody>
      </p:sp>
      <p:sp>
        <p:nvSpPr>
          <p:cNvPr id="29" name="Suorakulmio 28"/>
          <p:cNvSpPr/>
          <p:nvPr/>
        </p:nvSpPr>
        <p:spPr>
          <a:xfrm>
            <a:off x="7980756" y="6469437"/>
            <a:ext cx="751644" cy="584776"/>
          </a:xfrm>
          <a:prstGeom prst="rect">
            <a:avLst/>
          </a:prstGeom>
        </p:spPr>
        <p:txBody>
          <a:bodyPr wrap="square" anchor="ctr" anchorCtr="0">
            <a:spAutoFit/>
          </a:bodyPr>
          <a:lstStyle/>
          <a:p>
            <a:pPr algn="ctr">
              <a:spcBef>
                <a:spcPts val="600"/>
              </a:spcBef>
              <a:spcAft>
                <a:spcPts val="600"/>
              </a:spcAft>
              <a:buClr>
                <a:schemeClr val="tx1"/>
              </a:buClr>
              <a:buSzPct val="150000"/>
            </a:pPr>
            <a:r>
              <a:rPr lang="fi-FI" sz="800" dirty="0" smtClean="0">
                <a:solidFill>
                  <a:srgbClr val="000000"/>
                </a:solidFill>
              </a:rPr>
              <a:t>1 </a:t>
            </a:r>
            <a:r>
              <a:rPr lang="fi-FI" sz="800" dirty="0" err="1" smtClean="0">
                <a:solidFill>
                  <a:srgbClr val="000000"/>
                </a:solidFill>
              </a:rPr>
              <a:t>Taikakaa-van</a:t>
            </a:r>
            <a:r>
              <a:rPr lang="fi-FI" sz="800" dirty="0" smtClean="0">
                <a:solidFill>
                  <a:srgbClr val="000000"/>
                </a:solidFill>
              </a:rPr>
              <a:t> </a:t>
            </a:r>
            <a:r>
              <a:rPr lang="fi-FI" sz="800" dirty="0" err="1" smtClean="0">
                <a:solidFill>
                  <a:srgbClr val="000000"/>
                </a:solidFill>
              </a:rPr>
              <a:t>sovel-tamiinen</a:t>
            </a:r>
            <a:r>
              <a:rPr lang="fi-FI" sz="800" dirty="0" smtClean="0">
                <a:solidFill>
                  <a:srgbClr val="000000"/>
                </a:solidFill>
              </a:rPr>
              <a:t> käytäntöön</a:t>
            </a:r>
            <a:endParaRPr lang="fi-FI" sz="800" dirty="0">
              <a:solidFill>
                <a:srgbClr val="000000"/>
              </a:solidFill>
            </a:endParaRPr>
          </a:p>
        </p:txBody>
      </p:sp>
      <p:sp>
        <p:nvSpPr>
          <p:cNvPr id="30" name="Suorakulmio 29"/>
          <p:cNvSpPr/>
          <p:nvPr/>
        </p:nvSpPr>
        <p:spPr>
          <a:xfrm>
            <a:off x="7158543" y="8315405"/>
            <a:ext cx="751644" cy="215444"/>
          </a:xfrm>
          <a:prstGeom prst="rect">
            <a:avLst/>
          </a:prstGeom>
        </p:spPr>
        <p:txBody>
          <a:bodyPr wrap="square" anchor="ctr" anchorCtr="0">
            <a:spAutoFit/>
          </a:bodyPr>
          <a:lstStyle/>
          <a:p>
            <a:pPr algn="ctr">
              <a:spcBef>
                <a:spcPts val="600"/>
              </a:spcBef>
              <a:spcAft>
                <a:spcPts val="600"/>
              </a:spcAft>
              <a:buClr>
                <a:schemeClr val="tx1"/>
              </a:buClr>
              <a:buSzPct val="150000"/>
            </a:pPr>
            <a:endParaRPr lang="fi-FI" sz="800" dirty="0">
              <a:solidFill>
                <a:srgbClr val="000000"/>
              </a:solidFill>
            </a:endParaRPr>
          </a:p>
        </p:txBody>
      </p:sp>
      <p:sp>
        <p:nvSpPr>
          <p:cNvPr id="31" name="Suorakulmio 30"/>
          <p:cNvSpPr/>
          <p:nvPr/>
        </p:nvSpPr>
        <p:spPr>
          <a:xfrm>
            <a:off x="7146143" y="6489820"/>
            <a:ext cx="751644" cy="584776"/>
          </a:xfrm>
          <a:prstGeom prst="rect">
            <a:avLst/>
          </a:prstGeom>
        </p:spPr>
        <p:txBody>
          <a:bodyPr wrap="square" anchor="ctr" anchorCtr="0">
            <a:spAutoFit/>
          </a:bodyPr>
          <a:lstStyle/>
          <a:p>
            <a:pPr algn="ctr">
              <a:spcBef>
                <a:spcPts val="600"/>
              </a:spcBef>
              <a:spcAft>
                <a:spcPts val="600"/>
              </a:spcAft>
              <a:buClr>
                <a:schemeClr val="tx1"/>
              </a:buClr>
              <a:buSzPct val="150000"/>
            </a:pPr>
            <a:r>
              <a:rPr lang="fi-FI" sz="800" dirty="0" smtClean="0">
                <a:solidFill>
                  <a:srgbClr val="000000"/>
                </a:solidFill>
              </a:rPr>
              <a:t>Laadimme oppimis-sopimuksen  2krt/v</a:t>
            </a:r>
            <a:endParaRPr lang="fi-FI" sz="800" dirty="0">
              <a:solidFill>
                <a:srgbClr val="000000"/>
              </a:solidFill>
            </a:endParaRPr>
          </a:p>
        </p:txBody>
      </p:sp>
      <p:sp>
        <p:nvSpPr>
          <p:cNvPr id="33" name="Suorakulmio 32"/>
          <p:cNvSpPr/>
          <p:nvPr/>
        </p:nvSpPr>
        <p:spPr>
          <a:xfrm>
            <a:off x="8798730" y="7329638"/>
            <a:ext cx="751644" cy="584776"/>
          </a:xfrm>
          <a:prstGeom prst="rect">
            <a:avLst/>
          </a:prstGeom>
        </p:spPr>
        <p:txBody>
          <a:bodyPr wrap="square" anchor="ctr" anchorCtr="0">
            <a:spAutoFit/>
          </a:bodyPr>
          <a:lstStyle/>
          <a:p>
            <a:pPr algn="ctr">
              <a:spcBef>
                <a:spcPts val="600"/>
              </a:spcBef>
              <a:spcAft>
                <a:spcPts val="600"/>
              </a:spcAft>
              <a:buClr>
                <a:schemeClr val="tx1"/>
              </a:buClr>
              <a:buSzPct val="150000"/>
            </a:pPr>
            <a:r>
              <a:rPr lang="fi-FI" sz="800" dirty="0" smtClean="0">
                <a:solidFill>
                  <a:srgbClr val="000000"/>
                </a:solidFill>
              </a:rPr>
              <a:t>40 </a:t>
            </a:r>
            <a:r>
              <a:rPr lang="fi-FI" sz="800" dirty="0" err="1" smtClean="0">
                <a:solidFill>
                  <a:srgbClr val="000000"/>
                </a:solidFill>
              </a:rPr>
              <a:t>krt/v</a:t>
            </a:r>
            <a:r>
              <a:rPr lang="fi-FI" sz="800" dirty="0" smtClean="0">
                <a:solidFill>
                  <a:srgbClr val="000000"/>
                </a:solidFill>
              </a:rPr>
              <a:t> yhteydessä 50:een asiakkaaseen</a:t>
            </a:r>
            <a:endParaRPr lang="fi-FI" sz="800" dirty="0">
              <a:solidFill>
                <a:srgbClr val="000000"/>
              </a:solidFill>
            </a:endParaRPr>
          </a:p>
        </p:txBody>
      </p:sp>
      <p:sp>
        <p:nvSpPr>
          <p:cNvPr id="34" name="Suorakulmio 33"/>
          <p:cNvSpPr/>
          <p:nvPr/>
        </p:nvSpPr>
        <p:spPr>
          <a:xfrm>
            <a:off x="7980756" y="8191199"/>
            <a:ext cx="751644" cy="461665"/>
          </a:xfrm>
          <a:prstGeom prst="rect">
            <a:avLst/>
          </a:prstGeom>
        </p:spPr>
        <p:txBody>
          <a:bodyPr wrap="square" anchor="ctr" anchorCtr="0">
            <a:spAutoFit/>
          </a:bodyPr>
          <a:lstStyle/>
          <a:p>
            <a:pPr algn="ctr">
              <a:spcBef>
                <a:spcPts val="600"/>
              </a:spcBef>
              <a:spcAft>
                <a:spcPts val="600"/>
              </a:spcAft>
              <a:buClr>
                <a:schemeClr val="tx1"/>
              </a:buClr>
              <a:buSzPct val="150000"/>
            </a:pPr>
            <a:r>
              <a:rPr lang="fi-FI" sz="800" dirty="0" smtClean="0">
                <a:solidFill>
                  <a:srgbClr val="000000"/>
                </a:solidFill>
              </a:rPr>
              <a:t>20 </a:t>
            </a:r>
            <a:r>
              <a:rPr lang="fi-FI" sz="800" dirty="0" smtClean="0">
                <a:solidFill>
                  <a:srgbClr val="000000"/>
                </a:solidFill>
              </a:rPr>
              <a:t>uutta asiakas</a:t>
            </a:r>
            <a:r>
              <a:rPr lang="fi-FI" sz="800" dirty="0" smtClean="0">
                <a:solidFill>
                  <a:srgbClr val="000000"/>
                </a:solidFill>
              </a:rPr>
              <a:t>-projektia</a:t>
            </a:r>
            <a:endParaRPr lang="fi-FI" sz="800" dirty="0">
              <a:solidFill>
                <a:srgbClr val="000000"/>
              </a:solidFill>
            </a:endParaRPr>
          </a:p>
        </p:txBody>
      </p:sp>
      <p:sp>
        <p:nvSpPr>
          <p:cNvPr id="35" name="Suorakulmio 34"/>
          <p:cNvSpPr/>
          <p:nvPr/>
        </p:nvSpPr>
        <p:spPr>
          <a:xfrm>
            <a:off x="8818573" y="6489820"/>
            <a:ext cx="751644" cy="584776"/>
          </a:xfrm>
          <a:prstGeom prst="rect">
            <a:avLst/>
          </a:prstGeom>
        </p:spPr>
        <p:txBody>
          <a:bodyPr wrap="square" anchor="ctr" anchorCtr="0">
            <a:spAutoFit/>
          </a:bodyPr>
          <a:lstStyle/>
          <a:p>
            <a:pPr algn="ctr">
              <a:spcBef>
                <a:spcPts val="600"/>
              </a:spcBef>
              <a:spcAft>
                <a:spcPts val="600"/>
              </a:spcAft>
              <a:buClr>
                <a:schemeClr val="tx1"/>
              </a:buClr>
              <a:buSzPct val="150000"/>
            </a:pPr>
            <a:r>
              <a:rPr lang="fi-FI" sz="800" dirty="0" smtClean="0">
                <a:solidFill>
                  <a:srgbClr val="000000"/>
                </a:solidFill>
              </a:rPr>
              <a:t>Olemme </a:t>
            </a:r>
            <a:r>
              <a:rPr lang="fi-FI" sz="800" dirty="0" err="1" smtClean="0">
                <a:solidFill>
                  <a:srgbClr val="000000"/>
                </a:solidFill>
              </a:rPr>
              <a:t>teh-neet</a:t>
            </a:r>
            <a:r>
              <a:rPr lang="fi-FI" sz="800" dirty="0" smtClean="0">
                <a:solidFill>
                  <a:srgbClr val="000000"/>
                </a:solidFill>
              </a:rPr>
              <a:t> useita </a:t>
            </a:r>
            <a:r>
              <a:rPr lang="fi-FI" sz="800" dirty="0" err="1" smtClean="0">
                <a:solidFill>
                  <a:srgbClr val="000000"/>
                </a:solidFill>
              </a:rPr>
              <a:t>kokeilutia</a:t>
            </a:r>
            <a:r>
              <a:rPr lang="fi-FI" sz="800" dirty="0" smtClean="0">
                <a:solidFill>
                  <a:srgbClr val="000000"/>
                </a:solidFill>
              </a:rPr>
              <a:t> </a:t>
            </a:r>
            <a:r>
              <a:rPr lang="fi-FI" sz="800" dirty="0" err="1" smtClean="0">
                <a:solidFill>
                  <a:srgbClr val="000000"/>
                </a:solidFill>
              </a:rPr>
              <a:t>TSK:ssa</a:t>
            </a:r>
            <a:endParaRPr lang="fi-FI" sz="800" dirty="0">
              <a:solidFill>
                <a:srgbClr val="000000"/>
              </a:solidFill>
            </a:endParaRPr>
          </a:p>
        </p:txBody>
      </p:sp>
      <p:sp>
        <p:nvSpPr>
          <p:cNvPr id="36" name="Suorakulmio 35"/>
          <p:cNvSpPr/>
          <p:nvPr/>
        </p:nvSpPr>
        <p:spPr>
          <a:xfrm>
            <a:off x="8818573" y="8209874"/>
            <a:ext cx="751644" cy="461665"/>
          </a:xfrm>
          <a:prstGeom prst="rect">
            <a:avLst/>
          </a:prstGeom>
        </p:spPr>
        <p:txBody>
          <a:bodyPr wrap="square" anchor="ctr" anchorCtr="0">
            <a:spAutoFit/>
          </a:bodyPr>
          <a:lstStyle/>
          <a:p>
            <a:pPr algn="ctr">
              <a:spcBef>
                <a:spcPts val="600"/>
              </a:spcBef>
              <a:spcAft>
                <a:spcPts val="600"/>
              </a:spcAft>
              <a:buClr>
                <a:schemeClr val="tx1"/>
              </a:buClr>
              <a:buSzPct val="150000"/>
            </a:pPr>
            <a:r>
              <a:rPr lang="fi-FI" sz="800" dirty="0" smtClean="0">
                <a:solidFill>
                  <a:srgbClr val="000000"/>
                </a:solidFill>
              </a:rPr>
              <a:t>Jokaiselle meistä on 20/40 KP</a:t>
            </a:r>
            <a:endParaRPr lang="fi-FI" sz="800" dirty="0">
              <a:solidFill>
                <a:srgbClr val="000000"/>
              </a:solidFill>
            </a:endParaRPr>
          </a:p>
        </p:txBody>
      </p:sp>
    </p:spTree>
    <p:extLst>
      <p:ext uri="{BB962C8B-B14F-4D97-AF65-F5344CB8AC3E}">
        <p14:creationId xmlns:p14="http://schemas.microsoft.com/office/powerpoint/2010/main" val="2003143339"/>
      </p:ext>
    </p:extLst>
  </p:cSld>
  <p:clrMapOvr>
    <a:masterClrMapping/>
  </p:clrMapOvr>
  <p:timing>
    <p:tnLst>
      <p:par>
        <p:cTn xmlns:p14="http://schemas.microsoft.com/office/powerpoint/2010/mai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3" name="Kuva 32" descr="SCN_0047.jpg"/>
          <p:cNvPicPr>
            <a:picLocks noChangeAspect="1"/>
          </p:cNvPicPr>
          <p:nvPr/>
        </p:nvPicPr>
        <p:blipFill rotWithShape="1">
          <a:blip r:embed="rId2" cstate="print">
            <a:extLst>
              <a:ext uri="{28A0092B-C50C-407E-A947-70E740481C1C}">
                <a14:useLocalDpi xmlns:a14="http://schemas.microsoft.com/office/drawing/2010/main"/>
              </a:ext>
            </a:extLst>
          </a:blip>
          <a:srcRect/>
          <a:stretch/>
        </p:blipFill>
        <p:spPr>
          <a:xfrm rot="16200000">
            <a:off x="1644966" y="-1615914"/>
            <a:ext cx="9567262" cy="12786326"/>
          </a:xfrm>
          <a:prstGeom prst="rect">
            <a:avLst/>
          </a:prstGeom>
        </p:spPr>
      </p:pic>
      <p:sp>
        <p:nvSpPr>
          <p:cNvPr id="15" name="Oval 5"/>
          <p:cNvSpPr>
            <a:spLocks noChangeArrowheads="1"/>
          </p:cNvSpPr>
          <p:nvPr/>
        </p:nvSpPr>
        <p:spPr bwMode="auto">
          <a:xfrm>
            <a:off x="7903566" y="2176596"/>
            <a:ext cx="3779837" cy="3779837"/>
          </a:xfrm>
          <a:prstGeom prst="ellipse">
            <a:avLst/>
          </a:prstGeom>
          <a:noFill/>
          <a:ln w="19050">
            <a:solidFill>
              <a:schemeClr val="bg2">
                <a:lumMod val="50000"/>
              </a:schemeClr>
            </a:solidFill>
            <a:round/>
            <a:headEnd/>
            <a:tailEnd/>
          </a:ln>
          <a:extLst>
            <a:ext uri="{909E8E84-426E-40dd-AFC4-6F175D3DCCD1}">
              <a14:hiddenFill xmlns:a14="http://schemas.microsoft.com/office/drawing/2010/main">
                <a:solidFill>
                  <a:srgbClr val="FFFFFF"/>
                </a:solidFill>
              </a14:hiddenFill>
            </a:ext>
          </a:extLst>
        </p:spPr>
        <p:txBody>
          <a:bodyPr wrap="none" anchor="ctr"/>
          <a:lstStyle/>
          <a:p>
            <a:endParaRPr lang="fi-FI"/>
          </a:p>
        </p:txBody>
      </p:sp>
      <p:sp>
        <p:nvSpPr>
          <p:cNvPr id="18" name="Text Box 6"/>
          <p:cNvSpPr txBox="1">
            <a:spLocks noChangeArrowheads="1"/>
          </p:cNvSpPr>
          <p:nvPr/>
        </p:nvSpPr>
        <p:spPr bwMode="auto">
          <a:xfrm>
            <a:off x="9472016" y="2540133"/>
            <a:ext cx="663575" cy="2746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charset="0"/>
                <a:ea typeface="ＭＳ Ｐゴシック" charset="0"/>
              </a:defRPr>
            </a:lvl1pPr>
            <a:lvl2pPr marL="742950" indent="-285750" eaLnBrk="0" hangingPunct="0">
              <a:defRPr>
                <a:solidFill>
                  <a:schemeClr val="tx1"/>
                </a:solidFill>
                <a:latin typeface="Arial" charset="0"/>
                <a:ea typeface="ＭＳ Ｐゴシック" charset="0"/>
              </a:defRPr>
            </a:lvl2pPr>
            <a:lvl3pPr marL="1143000" indent="-228600" eaLnBrk="0" hangingPunct="0">
              <a:defRPr>
                <a:solidFill>
                  <a:schemeClr val="tx1"/>
                </a:solidFill>
                <a:latin typeface="Arial" charset="0"/>
                <a:ea typeface="ＭＳ Ｐゴシック" charset="0"/>
              </a:defRPr>
            </a:lvl3pPr>
            <a:lvl4pPr marL="1600200" indent="-228600" eaLnBrk="0" hangingPunct="0">
              <a:defRPr>
                <a:solidFill>
                  <a:schemeClr val="tx1"/>
                </a:solidFill>
                <a:latin typeface="Arial" charset="0"/>
                <a:ea typeface="ＭＳ Ｐゴシック" charset="0"/>
              </a:defRPr>
            </a:lvl4pPr>
            <a:lvl5pPr marL="2057400" indent="-228600" eaLnBrk="0" hangingPunct="0">
              <a:defRPr>
                <a:solidFill>
                  <a:schemeClr val="tx1"/>
                </a:solidFill>
                <a:latin typeface="Arial" charset="0"/>
                <a:ea typeface="ＭＳ Ｐゴシック" charset="0"/>
              </a:defRPr>
            </a:lvl5pPr>
            <a:lvl6pPr marL="2514600" indent="-228600" eaLnBrk="0" fontAlgn="base" hangingPunct="0">
              <a:spcBef>
                <a:spcPct val="0"/>
              </a:spcBef>
              <a:spcAft>
                <a:spcPct val="0"/>
              </a:spcAft>
              <a:defRPr>
                <a:solidFill>
                  <a:schemeClr val="tx1"/>
                </a:solidFill>
                <a:latin typeface="Arial" charset="0"/>
                <a:ea typeface="ＭＳ Ｐゴシック" charset="0"/>
              </a:defRPr>
            </a:lvl6pPr>
            <a:lvl7pPr marL="2971800" indent="-228600" eaLnBrk="0" fontAlgn="base" hangingPunct="0">
              <a:spcBef>
                <a:spcPct val="0"/>
              </a:spcBef>
              <a:spcAft>
                <a:spcPct val="0"/>
              </a:spcAft>
              <a:defRPr>
                <a:solidFill>
                  <a:schemeClr val="tx1"/>
                </a:solidFill>
                <a:latin typeface="Arial" charset="0"/>
                <a:ea typeface="ＭＳ Ｐゴシック" charset="0"/>
              </a:defRPr>
            </a:lvl7pPr>
            <a:lvl8pPr marL="3429000" indent="-228600" eaLnBrk="0" fontAlgn="base" hangingPunct="0">
              <a:spcBef>
                <a:spcPct val="0"/>
              </a:spcBef>
              <a:spcAft>
                <a:spcPct val="0"/>
              </a:spcAft>
              <a:defRPr>
                <a:solidFill>
                  <a:schemeClr val="tx1"/>
                </a:solidFill>
                <a:latin typeface="Arial" charset="0"/>
                <a:ea typeface="ＭＳ Ｐゴシック" charset="0"/>
              </a:defRPr>
            </a:lvl8pPr>
            <a:lvl9pPr marL="3886200" indent="-228600" eaLnBrk="0" fontAlgn="base" hangingPunct="0">
              <a:spcBef>
                <a:spcPct val="0"/>
              </a:spcBef>
              <a:spcAft>
                <a:spcPct val="0"/>
              </a:spcAft>
              <a:defRPr>
                <a:solidFill>
                  <a:schemeClr val="tx1"/>
                </a:solidFill>
                <a:latin typeface="Arial" charset="0"/>
                <a:ea typeface="ＭＳ Ｐゴシック" charset="0"/>
              </a:defRPr>
            </a:lvl9pPr>
          </a:lstStyle>
          <a:p>
            <a:pPr eaLnBrk="1" hangingPunct="1"/>
            <a:r>
              <a:rPr lang="fi-FI" sz="1200" b="1" i="1">
                <a:latin typeface="Garamond" charset="0"/>
              </a:rPr>
              <a:t>Dialogi</a:t>
            </a:r>
            <a:endParaRPr lang="en-US" sz="1200" b="1" i="1">
              <a:latin typeface="Garamond" charset="0"/>
            </a:endParaRPr>
          </a:p>
        </p:txBody>
      </p:sp>
      <p:sp>
        <p:nvSpPr>
          <p:cNvPr id="19" name="Text Box 7"/>
          <p:cNvSpPr txBox="1">
            <a:spLocks noChangeArrowheads="1"/>
          </p:cNvSpPr>
          <p:nvPr/>
        </p:nvSpPr>
        <p:spPr bwMode="auto">
          <a:xfrm>
            <a:off x="9127528" y="5276983"/>
            <a:ext cx="1411288" cy="2746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charset="0"/>
                <a:ea typeface="ＭＳ Ｐゴシック" charset="0"/>
              </a:defRPr>
            </a:lvl1pPr>
            <a:lvl2pPr marL="742950" indent="-285750" eaLnBrk="0" hangingPunct="0">
              <a:defRPr>
                <a:solidFill>
                  <a:schemeClr val="tx1"/>
                </a:solidFill>
                <a:latin typeface="Arial" charset="0"/>
                <a:ea typeface="ＭＳ Ｐゴシック" charset="0"/>
              </a:defRPr>
            </a:lvl2pPr>
            <a:lvl3pPr marL="1143000" indent="-228600" eaLnBrk="0" hangingPunct="0">
              <a:defRPr>
                <a:solidFill>
                  <a:schemeClr val="tx1"/>
                </a:solidFill>
                <a:latin typeface="Arial" charset="0"/>
                <a:ea typeface="ＭＳ Ｐゴシック" charset="0"/>
              </a:defRPr>
            </a:lvl3pPr>
            <a:lvl4pPr marL="1600200" indent="-228600" eaLnBrk="0" hangingPunct="0">
              <a:defRPr>
                <a:solidFill>
                  <a:schemeClr val="tx1"/>
                </a:solidFill>
                <a:latin typeface="Arial" charset="0"/>
                <a:ea typeface="ＭＳ Ｐゴシック" charset="0"/>
              </a:defRPr>
            </a:lvl4pPr>
            <a:lvl5pPr marL="2057400" indent="-228600" eaLnBrk="0" hangingPunct="0">
              <a:defRPr>
                <a:solidFill>
                  <a:schemeClr val="tx1"/>
                </a:solidFill>
                <a:latin typeface="Arial" charset="0"/>
                <a:ea typeface="ＭＳ Ｐゴシック" charset="0"/>
              </a:defRPr>
            </a:lvl5pPr>
            <a:lvl6pPr marL="2514600" indent="-228600" eaLnBrk="0" fontAlgn="base" hangingPunct="0">
              <a:spcBef>
                <a:spcPct val="0"/>
              </a:spcBef>
              <a:spcAft>
                <a:spcPct val="0"/>
              </a:spcAft>
              <a:defRPr>
                <a:solidFill>
                  <a:schemeClr val="tx1"/>
                </a:solidFill>
                <a:latin typeface="Arial" charset="0"/>
                <a:ea typeface="ＭＳ Ｐゴシック" charset="0"/>
              </a:defRPr>
            </a:lvl6pPr>
            <a:lvl7pPr marL="2971800" indent="-228600" eaLnBrk="0" fontAlgn="base" hangingPunct="0">
              <a:spcBef>
                <a:spcPct val="0"/>
              </a:spcBef>
              <a:spcAft>
                <a:spcPct val="0"/>
              </a:spcAft>
              <a:defRPr>
                <a:solidFill>
                  <a:schemeClr val="tx1"/>
                </a:solidFill>
                <a:latin typeface="Arial" charset="0"/>
                <a:ea typeface="ＭＳ Ｐゴシック" charset="0"/>
              </a:defRPr>
            </a:lvl7pPr>
            <a:lvl8pPr marL="3429000" indent="-228600" eaLnBrk="0" fontAlgn="base" hangingPunct="0">
              <a:spcBef>
                <a:spcPct val="0"/>
              </a:spcBef>
              <a:spcAft>
                <a:spcPct val="0"/>
              </a:spcAft>
              <a:defRPr>
                <a:solidFill>
                  <a:schemeClr val="tx1"/>
                </a:solidFill>
                <a:latin typeface="Arial" charset="0"/>
                <a:ea typeface="ＭＳ Ｐゴシック" charset="0"/>
              </a:defRPr>
            </a:lvl8pPr>
            <a:lvl9pPr marL="3886200" indent="-228600" eaLnBrk="0" fontAlgn="base" hangingPunct="0">
              <a:spcBef>
                <a:spcPct val="0"/>
              </a:spcBef>
              <a:spcAft>
                <a:spcPct val="0"/>
              </a:spcAft>
              <a:defRPr>
                <a:solidFill>
                  <a:schemeClr val="tx1"/>
                </a:solidFill>
                <a:latin typeface="Arial" charset="0"/>
                <a:ea typeface="ＭＳ Ｐゴシック" charset="0"/>
              </a:defRPr>
            </a:lvl9pPr>
          </a:lstStyle>
          <a:p>
            <a:pPr eaLnBrk="1" hangingPunct="1"/>
            <a:r>
              <a:rPr lang="fi-FI" sz="1200" b="1" i="1">
                <a:latin typeface="Garamond" charset="0"/>
              </a:rPr>
              <a:t>Learning by Doing</a:t>
            </a:r>
            <a:endParaRPr lang="en-US" sz="1200" b="1" i="1">
              <a:latin typeface="Garamond" charset="0"/>
            </a:endParaRPr>
          </a:p>
        </p:txBody>
      </p:sp>
      <p:sp>
        <p:nvSpPr>
          <p:cNvPr id="20" name="Text Box 11"/>
          <p:cNvSpPr txBox="1">
            <a:spLocks noChangeArrowheads="1"/>
          </p:cNvSpPr>
          <p:nvPr/>
        </p:nvSpPr>
        <p:spPr bwMode="auto">
          <a:xfrm>
            <a:off x="9333295" y="2316296"/>
            <a:ext cx="915610"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charset="0"/>
                <a:ea typeface="ＭＳ Ｐゴシック" charset="0"/>
              </a:defRPr>
            </a:lvl1pPr>
            <a:lvl2pPr marL="742950" indent="-285750" eaLnBrk="0" hangingPunct="0">
              <a:defRPr>
                <a:solidFill>
                  <a:schemeClr val="tx1"/>
                </a:solidFill>
                <a:latin typeface="Arial" charset="0"/>
                <a:ea typeface="ＭＳ Ｐゴシック" charset="0"/>
              </a:defRPr>
            </a:lvl2pPr>
            <a:lvl3pPr marL="1143000" indent="-228600" eaLnBrk="0" hangingPunct="0">
              <a:defRPr>
                <a:solidFill>
                  <a:schemeClr val="tx1"/>
                </a:solidFill>
                <a:latin typeface="Arial" charset="0"/>
                <a:ea typeface="ＭＳ Ｐゴシック" charset="0"/>
              </a:defRPr>
            </a:lvl3pPr>
            <a:lvl4pPr marL="1600200" indent="-228600" eaLnBrk="0" hangingPunct="0">
              <a:defRPr>
                <a:solidFill>
                  <a:schemeClr val="tx1"/>
                </a:solidFill>
                <a:latin typeface="Arial" charset="0"/>
                <a:ea typeface="ＭＳ Ｐゴシック" charset="0"/>
              </a:defRPr>
            </a:lvl4pPr>
            <a:lvl5pPr marL="2057400" indent="-228600" eaLnBrk="0" hangingPunct="0">
              <a:defRPr>
                <a:solidFill>
                  <a:schemeClr val="tx1"/>
                </a:solidFill>
                <a:latin typeface="Arial" charset="0"/>
                <a:ea typeface="ＭＳ Ｐゴシック" charset="0"/>
              </a:defRPr>
            </a:lvl5pPr>
            <a:lvl6pPr marL="2514600" indent="-228600" eaLnBrk="0" fontAlgn="base" hangingPunct="0">
              <a:spcBef>
                <a:spcPct val="0"/>
              </a:spcBef>
              <a:spcAft>
                <a:spcPct val="0"/>
              </a:spcAft>
              <a:defRPr>
                <a:solidFill>
                  <a:schemeClr val="tx1"/>
                </a:solidFill>
                <a:latin typeface="Arial" charset="0"/>
                <a:ea typeface="ＭＳ Ｐゴシック" charset="0"/>
              </a:defRPr>
            </a:lvl6pPr>
            <a:lvl7pPr marL="2971800" indent="-228600" eaLnBrk="0" fontAlgn="base" hangingPunct="0">
              <a:spcBef>
                <a:spcPct val="0"/>
              </a:spcBef>
              <a:spcAft>
                <a:spcPct val="0"/>
              </a:spcAft>
              <a:defRPr>
                <a:solidFill>
                  <a:schemeClr val="tx1"/>
                </a:solidFill>
                <a:latin typeface="Arial" charset="0"/>
                <a:ea typeface="ＭＳ Ｐゴシック" charset="0"/>
              </a:defRPr>
            </a:lvl7pPr>
            <a:lvl8pPr marL="3429000" indent="-228600" eaLnBrk="0" fontAlgn="base" hangingPunct="0">
              <a:spcBef>
                <a:spcPct val="0"/>
              </a:spcBef>
              <a:spcAft>
                <a:spcPct val="0"/>
              </a:spcAft>
              <a:defRPr>
                <a:solidFill>
                  <a:schemeClr val="tx1"/>
                </a:solidFill>
                <a:latin typeface="Arial" charset="0"/>
                <a:ea typeface="ＭＳ Ｐゴシック" charset="0"/>
              </a:defRPr>
            </a:lvl8pPr>
            <a:lvl9pPr marL="3886200" indent="-228600" eaLnBrk="0" fontAlgn="base" hangingPunct="0">
              <a:spcBef>
                <a:spcPct val="0"/>
              </a:spcBef>
              <a:spcAft>
                <a:spcPct val="0"/>
              </a:spcAft>
              <a:defRPr>
                <a:solidFill>
                  <a:schemeClr val="tx1"/>
                </a:solidFill>
                <a:latin typeface="Arial" charset="0"/>
                <a:ea typeface="ＭＳ Ｐゴシック" charset="0"/>
              </a:defRPr>
            </a:lvl9pPr>
          </a:lstStyle>
          <a:p>
            <a:pPr algn="ctr" eaLnBrk="1" hangingPunct="1"/>
            <a:r>
              <a:rPr lang="fi-FI" sz="1200" b="1" dirty="0" smtClean="0">
                <a:latin typeface="Garamond" charset="0"/>
              </a:rPr>
              <a:t>Tiimiyritys</a:t>
            </a:r>
            <a:endParaRPr lang="en-US" sz="1200" b="1" dirty="0">
              <a:latin typeface="Garamond" charset="0"/>
            </a:endParaRPr>
          </a:p>
        </p:txBody>
      </p:sp>
      <p:graphicFrame>
        <p:nvGraphicFramePr>
          <p:cNvPr id="21" name="Group 32"/>
          <p:cNvGraphicFramePr>
            <a:graphicFrameLocks noGrp="1"/>
          </p:cNvGraphicFramePr>
          <p:nvPr>
            <p:extLst>
              <p:ext uri="{D42A27DB-BD31-4B8C-83A1-F6EECF244321}">
                <p14:modId xmlns:p14="http://schemas.microsoft.com/office/powerpoint/2010/main" val="173228518"/>
              </p:ext>
            </p:extLst>
          </p:nvPr>
        </p:nvGraphicFramePr>
        <p:xfrm>
          <a:off x="8479828" y="2749683"/>
          <a:ext cx="2663825" cy="2592388"/>
        </p:xfrm>
        <a:graphic>
          <a:graphicData uri="http://schemas.openxmlformats.org/drawingml/2006/table">
            <a:tbl>
              <a:tblPr/>
              <a:tblGrid>
                <a:gridCol w="1331913"/>
                <a:gridCol w="1331912"/>
              </a:tblGrid>
              <a:tr h="1296988">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fi-FI" sz="1200" b="0" i="0" u="none" strike="noStrike" cap="none" normalizeH="0" baseline="0">
                          <a:ln>
                            <a:noFill/>
                          </a:ln>
                          <a:solidFill>
                            <a:schemeClr val="tx1"/>
                          </a:solidFill>
                          <a:effectLst/>
                          <a:latin typeface="Garamond" charset="0"/>
                          <a:ea typeface="ＭＳ Ｐゴシック" charset="0"/>
                        </a:rPr>
                        <a:t>Treeni</a:t>
                      </a:r>
                      <a:endParaRPr kumimoji="0" lang="en-US" sz="1200" b="0" i="0" u="none" strike="noStrike" cap="none" normalizeH="0" baseline="0">
                        <a:ln>
                          <a:noFill/>
                        </a:ln>
                        <a:solidFill>
                          <a:schemeClr val="tx1"/>
                        </a:solidFill>
                        <a:effectLst/>
                        <a:latin typeface="Garamond" charset="0"/>
                        <a:ea typeface="ＭＳ Ｐゴシック" charset="0"/>
                      </a:endParaRPr>
                    </a:p>
                  </a:txBody>
                  <a:tcPr marL="90000" marR="90000" marT="46800" marB="46800" anchor="ctr" anchorCtr="1" horzOverflow="overflow">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fi-FI" sz="1200" b="0" i="0" u="none" strike="noStrike" cap="none" normalizeH="0" baseline="0" dirty="0" smtClean="0">
                          <a:ln>
                            <a:noFill/>
                          </a:ln>
                          <a:solidFill>
                            <a:schemeClr val="tx1"/>
                          </a:solidFill>
                          <a:effectLst/>
                          <a:latin typeface="Garamond" charset="0"/>
                          <a:ea typeface="ＭＳ Ｐゴシック" charset="0"/>
                        </a:rPr>
                        <a:t>Synnytykset</a:t>
                      </a:r>
                      <a:endParaRPr kumimoji="0" lang="en-US" sz="1200" b="0" i="0" u="none" strike="noStrike" cap="none" normalizeH="0" baseline="0" dirty="0">
                        <a:ln>
                          <a:noFill/>
                        </a:ln>
                        <a:solidFill>
                          <a:schemeClr val="tx1"/>
                        </a:solidFill>
                        <a:effectLst/>
                        <a:latin typeface="Garamond" charset="0"/>
                        <a:ea typeface="ＭＳ Ｐゴシック" charset="0"/>
                      </a:endParaRPr>
                    </a:p>
                  </a:txBody>
                  <a:tcPr marL="90000" marR="90000" marT="46800" marB="46800" anchor="ctr" anchorCtr="1" horzOverflow="overflow">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lnTlToBr>
                      <a:noFill/>
                    </a:lnTlToBr>
                    <a:lnBlToTr>
                      <a:noFill/>
                    </a:lnBlToTr>
                    <a:noFill/>
                  </a:tcPr>
                </a:tc>
              </a:tr>
              <a:tr h="1295400">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fi-FI" sz="1200" b="0" i="0" u="none" strike="noStrike" cap="none" normalizeH="0" baseline="0">
                          <a:ln>
                            <a:noFill/>
                          </a:ln>
                          <a:solidFill>
                            <a:schemeClr val="tx1"/>
                          </a:solidFill>
                          <a:effectLst/>
                          <a:latin typeface="Garamond" charset="0"/>
                          <a:ea typeface="ＭＳ Ｐゴシック" charset="0"/>
                        </a:rPr>
                        <a:t>Toteutus   asiakkaan kanssa</a:t>
                      </a:r>
                      <a:endParaRPr kumimoji="0" lang="en-US" sz="1200" b="0" i="0" u="none" strike="noStrike" cap="none" normalizeH="0" baseline="0">
                        <a:ln>
                          <a:noFill/>
                        </a:ln>
                        <a:solidFill>
                          <a:schemeClr val="tx1"/>
                        </a:solidFill>
                        <a:effectLst/>
                        <a:latin typeface="Garamond" charset="0"/>
                        <a:ea typeface="ＭＳ Ｐゴシック" charset="0"/>
                      </a:endParaRPr>
                    </a:p>
                  </a:txBody>
                  <a:tcPr marL="90000" marR="90000" marT="46800" marB="46800" anchor="ctr" anchorCtr="1" horzOverflow="overflow">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fi-FI" sz="1200" b="0" i="0" u="none" strike="noStrike" cap="none" normalizeH="0" baseline="0" dirty="0" smtClean="0">
                          <a:ln>
                            <a:noFill/>
                          </a:ln>
                          <a:solidFill>
                            <a:schemeClr val="tx1"/>
                          </a:solidFill>
                          <a:effectLst/>
                          <a:latin typeface="Garamond" charset="0"/>
                          <a:ea typeface="ＭＳ Ｐゴシック" charset="0"/>
                        </a:rPr>
                        <a:t>Treenien, synnytysten ja lukuohjelmien </a:t>
                      </a:r>
                      <a:r>
                        <a:rPr kumimoji="0" lang="fi-FI" sz="1200" b="0" i="0" u="none" strike="noStrike" cap="none" normalizeH="0" baseline="0" dirty="0">
                          <a:ln>
                            <a:noFill/>
                          </a:ln>
                          <a:solidFill>
                            <a:schemeClr val="tx1"/>
                          </a:solidFill>
                          <a:effectLst/>
                          <a:latin typeface="Garamond" charset="0"/>
                          <a:ea typeface="ＭＳ Ｐゴシック" charset="0"/>
                        </a:rPr>
                        <a:t>synnyttämä tieto </a:t>
                      </a:r>
                      <a:r>
                        <a:rPr kumimoji="0" lang="fi-FI" sz="1200" b="0" i="0" u="none" strike="noStrike" cap="none" normalizeH="0" baseline="0" dirty="0" smtClean="0">
                          <a:ln>
                            <a:noFill/>
                          </a:ln>
                          <a:solidFill>
                            <a:schemeClr val="tx1"/>
                          </a:solidFill>
                          <a:effectLst/>
                          <a:latin typeface="Garamond" charset="0"/>
                          <a:ea typeface="ＭＳ Ｐゴシック" charset="0"/>
                        </a:rPr>
                        <a:t>kiteytettynä</a:t>
                      </a:r>
                      <a:endParaRPr kumimoji="0" lang="en-US" sz="1200" b="0" i="0" u="none" strike="noStrike" cap="none" normalizeH="0" baseline="0" dirty="0">
                        <a:ln>
                          <a:noFill/>
                        </a:ln>
                        <a:solidFill>
                          <a:schemeClr val="tx1"/>
                        </a:solidFill>
                        <a:effectLst/>
                        <a:latin typeface="Garamond" charset="0"/>
                        <a:ea typeface="ＭＳ Ｐゴシック" charset="0"/>
                      </a:endParaRPr>
                    </a:p>
                  </a:txBody>
                  <a:tcPr marL="90000" marR="90000" marT="46800" marB="46800" anchor="ctr" anchorCtr="1" horzOverflow="overflow">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lnTlToBr>
                      <a:noFill/>
                    </a:lnTlToBr>
                    <a:lnBlToTr>
                      <a:noFill/>
                    </a:lnBlToTr>
                    <a:noFill/>
                  </a:tcPr>
                </a:tc>
              </a:tr>
            </a:tbl>
          </a:graphicData>
        </a:graphic>
      </p:graphicFrame>
      <p:sp>
        <p:nvSpPr>
          <p:cNvPr id="22" name="Text Box 33"/>
          <p:cNvSpPr txBox="1">
            <a:spLocks noChangeArrowheads="1"/>
          </p:cNvSpPr>
          <p:nvPr/>
        </p:nvSpPr>
        <p:spPr bwMode="auto">
          <a:xfrm>
            <a:off x="8523222" y="1813058"/>
            <a:ext cx="2519891"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charset="0"/>
                <a:ea typeface="ＭＳ Ｐゴシック" charset="0"/>
              </a:defRPr>
            </a:lvl1pPr>
            <a:lvl2pPr marL="742950" indent="-285750" eaLnBrk="0" hangingPunct="0">
              <a:defRPr>
                <a:solidFill>
                  <a:schemeClr val="tx1"/>
                </a:solidFill>
                <a:latin typeface="Arial" charset="0"/>
                <a:ea typeface="ＭＳ Ｐゴシック" charset="0"/>
              </a:defRPr>
            </a:lvl2pPr>
            <a:lvl3pPr marL="1143000" indent="-228600" eaLnBrk="0" hangingPunct="0">
              <a:defRPr>
                <a:solidFill>
                  <a:schemeClr val="tx1"/>
                </a:solidFill>
                <a:latin typeface="Arial" charset="0"/>
                <a:ea typeface="ＭＳ Ｐゴシック" charset="0"/>
              </a:defRPr>
            </a:lvl3pPr>
            <a:lvl4pPr marL="1600200" indent="-228600" eaLnBrk="0" hangingPunct="0">
              <a:defRPr>
                <a:solidFill>
                  <a:schemeClr val="tx1"/>
                </a:solidFill>
                <a:latin typeface="Arial" charset="0"/>
                <a:ea typeface="ＭＳ Ｐゴシック" charset="0"/>
              </a:defRPr>
            </a:lvl4pPr>
            <a:lvl5pPr marL="2057400" indent="-228600" eaLnBrk="0" hangingPunct="0">
              <a:defRPr>
                <a:solidFill>
                  <a:schemeClr val="tx1"/>
                </a:solidFill>
                <a:latin typeface="Arial" charset="0"/>
                <a:ea typeface="ＭＳ Ｐゴシック" charset="0"/>
              </a:defRPr>
            </a:lvl5pPr>
            <a:lvl6pPr marL="2514600" indent="-228600" eaLnBrk="0" fontAlgn="base" hangingPunct="0">
              <a:spcBef>
                <a:spcPct val="0"/>
              </a:spcBef>
              <a:spcAft>
                <a:spcPct val="0"/>
              </a:spcAft>
              <a:defRPr>
                <a:solidFill>
                  <a:schemeClr val="tx1"/>
                </a:solidFill>
                <a:latin typeface="Arial" charset="0"/>
                <a:ea typeface="ＭＳ Ｐゴシック" charset="0"/>
              </a:defRPr>
            </a:lvl6pPr>
            <a:lvl7pPr marL="2971800" indent="-228600" eaLnBrk="0" fontAlgn="base" hangingPunct="0">
              <a:spcBef>
                <a:spcPct val="0"/>
              </a:spcBef>
              <a:spcAft>
                <a:spcPct val="0"/>
              </a:spcAft>
              <a:defRPr>
                <a:solidFill>
                  <a:schemeClr val="tx1"/>
                </a:solidFill>
                <a:latin typeface="Arial" charset="0"/>
                <a:ea typeface="ＭＳ Ｐゴシック" charset="0"/>
              </a:defRPr>
            </a:lvl7pPr>
            <a:lvl8pPr marL="3429000" indent="-228600" eaLnBrk="0" fontAlgn="base" hangingPunct="0">
              <a:spcBef>
                <a:spcPct val="0"/>
              </a:spcBef>
              <a:spcAft>
                <a:spcPct val="0"/>
              </a:spcAft>
              <a:defRPr>
                <a:solidFill>
                  <a:schemeClr val="tx1"/>
                </a:solidFill>
                <a:latin typeface="Arial" charset="0"/>
                <a:ea typeface="ＭＳ Ｐゴシック" charset="0"/>
              </a:defRPr>
            </a:lvl8pPr>
            <a:lvl9pPr marL="3886200" indent="-228600" eaLnBrk="0" fontAlgn="base" hangingPunct="0">
              <a:spcBef>
                <a:spcPct val="0"/>
              </a:spcBef>
              <a:spcAft>
                <a:spcPct val="0"/>
              </a:spcAft>
              <a:defRPr>
                <a:solidFill>
                  <a:schemeClr val="tx1"/>
                </a:solidFill>
                <a:latin typeface="Arial" charset="0"/>
                <a:ea typeface="ＭＳ Ｐゴシック" charset="0"/>
              </a:defRPr>
            </a:lvl9pPr>
          </a:lstStyle>
          <a:p>
            <a:pPr algn="ctr" eaLnBrk="1" hangingPunct="1"/>
            <a:r>
              <a:rPr lang="fi-FI" sz="1200" b="1" dirty="0" smtClean="0">
                <a:latin typeface="Garamond" charset="0"/>
              </a:rPr>
              <a:t>Ristipölytys omassa organisaatiossa</a:t>
            </a:r>
            <a:endParaRPr lang="en-US" sz="1200" b="1" dirty="0">
              <a:latin typeface="Garamond" charset="0"/>
            </a:endParaRPr>
          </a:p>
        </p:txBody>
      </p:sp>
      <p:sp>
        <p:nvSpPr>
          <p:cNvPr id="23" name="Text Box 34"/>
          <p:cNvSpPr txBox="1">
            <a:spLocks noChangeArrowheads="1"/>
          </p:cNvSpPr>
          <p:nvPr/>
        </p:nvSpPr>
        <p:spPr bwMode="auto">
          <a:xfrm>
            <a:off x="9017636" y="1092333"/>
            <a:ext cx="1518364"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charset="0"/>
                <a:ea typeface="ＭＳ Ｐゴシック" charset="0"/>
              </a:defRPr>
            </a:lvl1pPr>
            <a:lvl2pPr marL="742950" indent="-285750" eaLnBrk="0" hangingPunct="0">
              <a:defRPr>
                <a:solidFill>
                  <a:schemeClr val="tx1"/>
                </a:solidFill>
                <a:latin typeface="Arial" charset="0"/>
                <a:ea typeface="ＭＳ Ｐゴシック" charset="0"/>
              </a:defRPr>
            </a:lvl2pPr>
            <a:lvl3pPr marL="1143000" indent="-228600" eaLnBrk="0" hangingPunct="0">
              <a:defRPr>
                <a:solidFill>
                  <a:schemeClr val="tx1"/>
                </a:solidFill>
                <a:latin typeface="Arial" charset="0"/>
                <a:ea typeface="ＭＳ Ｐゴシック" charset="0"/>
              </a:defRPr>
            </a:lvl3pPr>
            <a:lvl4pPr marL="1600200" indent="-228600" eaLnBrk="0" hangingPunct="0">
              <a:defRPr>
                <a:solidFill>
                  <a:schemeClr val="tx1"/>
                </a:solidFill>
                <a:latin typeface="Arial" charset="0"/>
                <a:ea typeface="ＭＳ Ｐゴシック" charset="0"/>
              </a:defRPr>
            </a:lvl4pPr>
            <a:lvl5pPr marL="2057400" indent="-228600" eaLnBrk="0" hangingPunct="0">
              <a:defRPr>
                <a:solidFill>
                  <a:schemeClr val="tx1"/>
                </a:solidFill>
                <a:latin typeface="Arial" charset="0"/>
                <a:ea typeface="ＭＳ Ｐゴシック" charset="0"/>
              </a:defRPr>
            </a:lvl5pPr>
            <a:lvl6pPr marL="2514600" indent="-228600" eaLnBrk="0" fontAlgn="base" hangingPunct="0">
              <a:spcBef>
                <a:spcPct val="0"/>
              </a:spcBef>
              <a:spcAft>
                <a:spcPct val="0"/>
              </a:spcAft>
              <a:defRPr>
                <a:solidFill>
                  <a:schemeClr val="tx1"/>
                </a:solidFill>
                <a:latin typeface="Arial" charset="0"/>
                <a:ea typeface="ＭＳ Ｐゴシック" charset="0"/>
              </a:defRPr>
            </a:lvl6pPr>
            <a:lvl7pPr marL="2971800" indent="-228600" eaLnBrk="0" fontAlgn="base" hangingPunct="0">
              <a:spcBef>
                <a:spcPct val="0"/>
              </a:spcBef>
              <a:spcAft>
                <a:spcPct val="0"/>
              </a:spcAft>
              <a:defRPr>
                <a:solidFill>
                  <a:schemeClr val="tx1"/>
                </a:solidFill>
                <a:latin typeface="Arial" charset="0"/>
                <a:ea typeface="ＭＳ Ｐゴシック" charset="0"/>
              </a:defRPr>
            </a:lvl7pPr>
            <a:lvl8pPr marL="3429000" indent="-228600" eaLnBrk="0" fontAlgn="base" hangingPunct="0">
              <a:spcBef>
                <a:spcPct val="0"/>
              </a:spcBef>
              <a:spcAft>
                <a:spcPct val="0"/>
              </a:spcAft>
              <a:defRPr>
                <a:solidFill>
                  <a:schemeClr val="tx1"/>
                </a:solidFill>
                <a:latin typeface="Arial" charset="0"/>
                <a:ea typeface="ＭＳ Ｐゴシック" charset="0"/>
              </a:defRPr>
            </a:lvl8pPr>
            <a:lvl9pPr marL="3886200" indent="-228600" eaLnBrk="0" fontAlgn="base" hangingPunct="0">
              <a:spcBef>
                <a:spcPct val="0"/>
              </a:spcBef>
              <a:spcAft>
                <a:spcPct val="0"/>
              </a:spcAft>
              <a:defRPr>
                <a:solidFill>
                  <a:schemeClr val="tx1"/>
                </a:solidFill>
                <a:latin typeface="Arial" charset="0"/>
                <a:ea typeface="ＭＳ Ｐゴシック" charset="0"/>
              </a:defRPr>
            </a:lvl9pPr>
          </a:lstStyle>
          <a:p>
            <a:pPr algn="ctr" eaLnBrk="1" hangingPunct="1"/>
            <a:r>
              <a:rPr lang="fi-FI" sz="1200" b="1" dirty="0" smtClean="0">
                <a:latin typeface="Garamond" charset="0"/>
              </a:rPr>
              <a:t>Verkosto-oppiminen</a:t>
            </a:r>
            <a:endParaRPr lang="en-US" sz="1200" b="1" dirty="0">
              <a:latin typeface="Garamond" charset="0"/>
            </a:endParaRPr>
          </a:p>
        </p:txBody>
      </p:sp>
      <p:sp>
        <p:nvSpPr>
          <p:cNvPr id="24" name="Oval 35"/>
          <p:cNvSpPr>
            <a:spLocks noChangeArrowheads="1"/>
          </p:cNvSpPr>
          <p:nvPr/>
        </p:nvSpPr>
        <p:spPr bwMode="auto">
          <a:xfrm>
            <a:off x="7246341" y="1517783"/>
            <a:ext cx="5057775" cy="5057775"/>
          </a:xfrm>
          <a:prstGeom prst="ellipse">
            <a:avLst/>
          </a:prstGeom>
          <a:noFill/>
          <a:ln w="19050">
            <a:solidFill>
              <a:schemeClr val="tx1"/>
            </a:solidFill>
            <a:round/>
            <a:headEnd/>
            <a:tailEnd/>
          </a:ln>
          <a:extLst>
            <a:ext uri="{909E8E84-426E-40dd-AFC4-6F175D3DCCD1}">
              <a14:hiddenFill xmlns:a14="http://schemas.microsoft.com/office/drawing/2010/main">
                <a:solidFill>
                  <a:srgbClr val="FFFFFF"/>
                </a:solidFill>
              </a14:hiddenFill>
            </a:ext>
          </a:extLst>
        </p:spPr>
        <p:txBody>
          <a:bodyPr wrap="none" anchor="ctr"/>
          <a:lstStyle/>
          <a:p>
            <a:endParaRPr lang="fi-FI"/>
          </a:p>
        </p:txBody>
      </p:sp>
      <p:sp>
        <p:nvSpPr>
          <p:cNvPr id="26" name="AutoShape 37"/>
          <p:cNvSpPr>
            <a:spLocks noChangeArrowheads="1"/>
          </p:cNvSpPr>
          <p:nvPr/>
        </p:nvSpPr>
        <p:spPr bwMode="auto">
          <a:xfrm>
            <a:off x="9556153" y="3794258"/>
            <a:ext cx="506413" cy="506413"/>
          </a:xfrm>
          <a:custGeom>
            <a:avLst/>
            <a:gdLst>
              <a:gd name="T0" fmla="*/ 11590903 w 21600"/>
              <a:gd name="T1" fmla="*/ 4129681 h 21600"/>
              <a:gd name="T2" fmla="*/ 1924393 w 21600"/>
              <a:gd name="T3" fmla="*/ 4357778 h 21600"/>
              <a:gd name="T4" fmla="*/ 8494046 w 21600"/>
              <a:gd name="T5" fmla="*/ 5119085 h 21600"/>
              <a:gd name="T6" fmla="*/ 1884818 w 21600"/>
              <a:gd name="T7" fmla="*/ 12153209 h 21600"/>
              <a:gd name="T8" fmla="*/ 976768 w 21600"/>
              <a:gd name="T9" fmla="*/ 7850386 h 21600"/>
              <a:gd name="T10" fmla="*/ 5280692 w 21600"/>
              <a:gd name="T11" fmla="*/ 6942336 h 21600"/>
              <a:gd name="T12" fmla="*/ 0 60000 65536"/>
              <a:gd name="T13" fmla="*/ 0 60000 65536"/>
              <a:gd name="T14" fmla="*/ 0 60000 65536"/>
              <a:gd name="T15" fmla="*/ 0 60000 65536"/>
              <a:gd name="T16" fmla="*/ 0 60000 65536"/>
              <a:gd name="T17" fmla="*/ 0 60000 65536"/>
              <a:gd name="T18" fmla="*/ 3163 w 21600"/>
              <a:gd name="T19" fmla="*/ 3163 h 21600"/>
              <a:gd name="T20" fmla="*/ 18437 w 21600"/>
              <a:gd name="T21" fmla="*/ 18437 h 21600"/>
            </a:gdLst>
            <a:ahLst/>
            <a:cxnLst>
              <a:cxn ang="T12">
                <a:pos x="T0" y="T1"/>
              </a:cxn>
              <a:cxn ang="T13">
                <a:pos x="T2" y="T3"/>
              </a:cxn>
              <a:cxn ang="T14">
                <a:pos x="T4" y="T5"/>
              </a:cxn>
              <a:cxn ang="T15">
                <a:pos x="T6" y="T7"/>
              </a:cxn>
              <a:cxn ang="T16">
                <a:pos x="T8" y="T9"/>
              </a:cxn>
              <a:cxn ang="T17">
                <a:pos x="T10" y="T11"/>
              </a:cxn>
            </a:cxnLst>
            <a:rect l="T18" t="T19" r="T20" b="T21"/>
            <a:pathLst>
              <a:path w="21600" h="21600">
                <a:moveTo>
                  <a:pt x="8133" y="14892"/>
                </a:moveTo>
                <a:cubicBezTo>
                  <a:pt x="8926" y="15409"/>
                  <a:pt x="9853" y="15685"/>
                  <a:pt x="10800" y="15685"/>
                </a:cubicBezTo>
                <a:cubicBezTo>
                  <a:pt x="13497" y="15685"/>
                  <a:pt x="15685" y="13497"/>
                  <a:pt x="15685" y="10800"/>
                </a:cubicBezTo>
                <a:cubicBezTo>
                  <a:pt x="15685" y="8102"/>
                  <a:pt x="13497" y="5915"/>
                  <a:pt x="10800" y="5915"/>
                </a:cubicBezTo>
                <a:cubicBezTo>
                  <a:pt x="8792" y="5914"/>
                  <a:pt x="6989" y="7143"/>
                  <a:pt x="6254" y="9011"/>
                </a:cubicBezTo>
                <a:lnTo>
                  <a:pt x="749" y="6845"/>
                </a:lnTo>
                <a:cubicBezTo>
                  <a:pt x="2375" y="2715"/>
                  <a:pt x="6361" y="-1"/>
                  <a:pt x="10800" y="0"/>
                </a:cubicBezTo>
                <a:cubicBezTo>
                  <a:pt x="16764" y="0"/>
                  <a:pt x="21600" y="4835"/>
                  <a:pt x="21600" y="10800"/>
                </a:cubicBezTo>
                <a:cubicBezTo>
                  <a:pt x="21600" y="16764"/>
                  <a:pt x="16764" y="21600"/>
                  <a:pt x="10800" y="21600"/>
                </a:cubicBezTo>
                <a:cubicBezTo>
                  <a:pt x="8706" y="21600"/>
                  <a:pt x="6658" y="20991"/>
                  <a:pt x="4903" y="19848"/>
                </a:cubicBezTo>
                <a:lnTo>
                  <a:pt x="3429" y="22110"/>
                </a:lnTo>
                <a:lnTo>
                  <a:pt x="1777" y="14282"/>
                </a:lnTo>
                <a:lnTo>
                  <a:pt x="9607" y="12630"/>
                </a:lnTo>
                <a:lnTo>
                  <a:pt x="8133" y="14892"/>
                </a:lnTo>
                <a:close/>
              </a:path>
            </a:pathLst>
          </a:custGeom>
          <a:solidFill>
            <a:srgbClr val="FF0000"/>
          </a:solidFill>
          <a:ln w="9525">
            <a:solidFill>
              <a:schemeClr val="tx1"/>
            </a:solidFill>
            <a:miter lim="800000"/>
            <a:headEnd/>
            <a:tailEnd/>
          </a:ln>
        </p:spPr>
        <p:txBody>
          <a:bodyPr wrap="none" anchor="ctr"/>
          <a:lstStyle/>
          <a:p>
            <a:endParaRPr lang="fi-FI"/>
          </a:p>
        </p:txBody>
      </p:sp>
      <p:sp>
        <p:nvSpPr>
          <p:cNvPr id="27" name="Oval 39"/>
          <p:cNvSpPr>
            <a:spLocks noChangeArrowheads="1"/>
          </p:cNvSpPr>
          <p:nvPr/>
        </p:nvSpPr>
        <p:spPr bwMode="auto">
          <a:xfrm>
            <a:off x="10137178" y="3829183"/>
            <a:ext cx="862013" cy="431800"/>
          </a:xfrm>
          <a:prstGeom prst="ellipse">
            <a:avLst/>
          </a:prstGeom>
          <a:solidFill>
            <a:schemeClr val="bg1"/>
          </a:solidFill>
          <a:ln w="3175">
            <a:solidFill>
              <a:schemeClr val="tx1"/>
            </a:solidFill>
            <a:round/>
            <a:headEnd/>
            <a:tailEnd/>
          </a:ln>
        </p:spPr>
        <p:txBody>
          <a:bodyPr wrap="none" anchor="ctr"/>
          <a:lstStyle/>
          <a:p>
            <a:pPr algn="ctr"/>
            <a:r>
              <a:rPr lang="fi-FI" sz="1000" b="1">
                <a:latin typeface="Garamond" charset="0"/>
              </a:rPr>
              <a:t>Synnytys-</a:t>
            </a:r>
          </a:p>
          <a:p>
            <a:pPr algn="ctr"/>
            <a:r>
              <a:rPr lang="fi-FI" sz="1000" b="1">
                <a:latin typeface="Garamond" charset="0"/>
              </a:rPr>
              <a:t>raportti</a:t>
            </a:r>
            <a:endParaRPr lang="en-US" sz="1000" b="1">
              <a:latin typeface="Garamond" charset="0"/>
            </a:endParaRPr>
          </a:p>
        </p:txBody>
      </p:sp>
      <p:sp>
        <p:nvSpPr>
          <p:cNvPr id="28" name="Oval 40"/>
          <p:cNvSpPr>
            <a:spLocks noChangeArrowheads="1"/>
          </p:cNvSpPr>
          <p:nvPr/>
        </p:nvSpPr>
        <p:spPr bwMode="auto">
          <a:xfrm>
            <a:off x="9345016" y="2892558"/>
            <a:ext cx="862012" cy="431800"/>
          </a:xfrm>
          <a:prstGeom prst="ellipse">
            <a:avLst/>
          </a:prstGeom>
          <a:solidFill>
            <a:schemeClr val="bg1"/>
          </a:solidFill>
          <a:ln w="3175">
            <a:solidFill>
              <a:schemeClr val="tx1"/>
            </a:solidFill>
            <a:round/>
            <a:headEnd/>
            <a:tailEnd/>
          </a:ln>
        </p:spPr>
        <p:txBody>
          <a:bodyPr wrap="none" anchor="ctr"/>
          <a:lstStyle/>
          <a:p>
            <a:pPr algn="ctr"/>
            <a:r>
              <a:rPr lang="fi-FI" sz="1000" b="1">
                <a:latin typeface="Garamond" charset="0"/>
              </a:rPr>
              <a:t>Ideat</a:t>
            </a:r>
            <a:endParaRPr lang="en-US" sz="1000" b="1">
              <a:latin typeface="Garamond" charset="0"/>
            </a:endParaRPr>
          </a:p>
        </p:txBody>
      </p:sp>
      <p:sp>
        <p:nvSpPr>
          <p:cNvPr id="30" name="Suorakulmio 29"/>
          <p:cNvSpPr/>
          <p:nvPr/>
        </p:nvSpPr>
        <p:spPr>
          <a:xfrm>
            <a:off x="8974141" y="7312302"/>
            <a:ext cx="2531462" cy="907941"/>
          </a:xfrm>
          <a:prstGeom prst="rect">
            <a:avLst/>
          </a:prstGeom>
        </p:spPr>
        <p:txBody>
          <a:bodyPr wrap="none">
            <a:spAutoFit/>
          </a:bodyPr>
          <a:lstStyle/>
          <a:p>
            <a:pPr>
              <a:spcBef>
                <a:spcPts val="300"/>
              </a:spcBef>
              <a:spcAft>
                <a:spcPts val="300"/>
              </a:spcAft>
            </a:pPr>
            <a:r>
              <a:rPr lang="fi-FI" b="1" dirty="0" smtClean="0">
                <a:ln w="10541" cmpd="sng">
                  <a:solidFill>
                    <a:srgbClr val="7D7D7D">
                      <a:tint val="100000"/>
                      <a:shade val="100000"/>
                      <a:satMod val="110000"/>
                    </a:srgbClr>
                  </a:solidFill>
                  <a:prstDash val="solid"/>
                </a:ln>
                <a:latin typeface="Marker Felt"/>
                <a:cs typeface="Marker Felt"/>
              </a:rPr>
              <a:t>TIIMIN OPPIMIS-</a:t>
            </a:r>
          </a:p>
          <a:p>
            <a:pPr>
              <a:spcBef>
                <a:spcPts val="300"/>
              </a:spcBef>
              <a:spcAft>
                <a:spcPts val="300"/>
              </a:spcAft>
            </a:pPr>
            <a:r>
              <a:rPr lang="fi-FI" b="1" dirty="0" smtClean="0">
                <a:ln w="10541" cmpd="sng">
                  <a:solidFill>
                    <a:srgbClr val="7D7D7D">
                      <a:tint val="100000"/>
                      <a:shade val="100000"/>
                      <a:satMod val="110000"/>
                    </a:srgbClr>
                  </a:solidFill>
                  <a:prstDash val="solid"/>
                </a:ln>
                <a:latin typeface="Marker Felt"/>
                <a:cs typeface="Marker Felt"/>
              </a:rPr>
              <a:t>PROSESSI</a:t>
            </a:r>
            <a:endParaRPr lang="fi-FI" b="1" dirty="0">
              <a:ln w="10541" cmpd="sng">
                <a:solidFill>
                  <a:srgbClr val="7D7D7D">
                    <a:tint val="100000"/>
                    <a:shade val="100000"/>
                    <a:satMod val="110000"/>
                  </a:srgbClr>
                </a:solidFill>
                <a:prstDash val="solid"/>
              </a:ln>
              <a:latin typeface="Marker Felt"/>
              <a:cs typeface="Marker Felt"/>
            </a:endParaRPr>
          </a:p>
        </p:txBody>
      </p:sp>
      <p:cxnSp>
        <p:nvCxnSpPr>
          <p:cNvPr id="35" name="Suora yhdysviiva 34"/>
          <p:cNvCxnSpPr/>
          <p:nvPr/>
        </p:nvCxnSpPr>
        <p:spPr>
          <a:xfrm flipH="1">
            <a:off x="-80641" y="9183916"/>
            <a:ext cx="12964577" cy="0"/>
          </a:xfrm>
          <a:prstGeom prst="line">
            <a:avLst/>
          </a:prstGeom>
          <a:ln w="6350" cmpd="sng">
            <a:solidFill>
              <a:schemeClr val="tx1"/>
            </a:solidFill>
            <a:prstDash val="sysDash"/>
          </a:ln>
        </p:spPr>
        <p:style>
          <a:lnRef idx="2">
            <a:schemeClr val="accent1"/>
          </a:lnRef>
          <a:fillRef idx="0">
            <a:schemeClr val="accent1"/>
          </a:fillRef>
          <a:effectRef idx="1">
            <a:schemeClr val="accent1"/>
          </a:effectRef>
          <a:fontRef idx="minor">
            <a:schemeClr val="tx1"/>
          </a:fontRef>
        </p:style>
      </p:cxnSp>
      <p:cxnSp>
        <p:nvCxnSpPr>
          <p:cNvPr id="37" name="Suora yhdysviiva 36"/>
          <p:cNvCxnSpPr/>
          <p:nvPr/>
        </p:nvCxnSpPr>
        <p:spPr>
          <a:xfrm flipH="1">
            <a:off x="-59162" y="384569"/>
            <a:ext cx="12943098" cy="0"/>
          </a:xfrm>
          <a:prstGeom prst="line">
            <a:avLst/>
          </a:prstGeom>
          <a:ln w="6350" cmpd="sng">
            <a:solidFill>
              <a:schemeClr val="tx1"/>
            </a:solidFill>
            <a:prstDash val="sysDash"/>
          </a:ln>
        </p:spPr>
        <p:style>
          <a:lnRef idx="2">
            <a:schemeClr val="accent1"/>
          </a:lnRef>
          <a:fillRef idx="0">
            <a:schemeClr val="accent1"/>
          </a:fillRef>
          <a:effectRef idx="1">
            <a:schemeClr val="accent1"/>
          </a:effectRef>
          <a:fontRef idx="minor">
            <a:schemeClr val="tx1"/>
          </a:fontRef>
        </p:style>
      </p:cxnSp>
      <p:sp>
        <p:nvSpPr>
          <p:cNvPr id="32" name="Tekstiruutu 31"/>
          <p:cNvSpPr txBox="1"/>
          <p:nvPr/>
        </p:nvSpPr>
        <p:spPr>
          <a:xfrm>
            <a:off x="-2117197" y="7350996"/>
            <a:ext cx="520288" cy="338554"/>
          </a:xfrm>
          <a:prstGeom prst="rect">
            <a:avLst/>
          </a:prstGeom>
          <a:solidFill>
            <a:srgbClr val="FFFF00"/>
          </a:solidFill>
        </p:spPr>
        <p:txBody>
          <a:bodyPr wrap="square" rtlCol="0">
            <a:spAutoFit/>
          </a:bodyPr>
          <a:lstStyle/>
          <a:p>
            <a:pPr algn="ctr"/>
            <a:r>
              <a:rPr lang="fi-FI" sz="800" dirty="0" err="1" smtClean="0"/>
              <a:t>Kick-off</a:t>
            </a:r>
            <a:endParaRPr lang="fi-FI" sz="800" dirty="0" smtClean="0"/>
          </a:p>
          <a:p>
            <a:pPr algn="ctr"/>
            <a:r>
              <a:rPr lang="fi-FI" sz="800" dirty="0" smtClean="0"/>
              <a:t>27.8.</a:t>
            </a:r>
            <a:endParaRPr lang="fi-FI" sz="800" dirty="0"/>
          </a:p>
        </p:txBody>
      </p:sp>
      <p:sp>
        <p:nvSpPr>
          <p:cNvPr id="29" name="Suorakulmio 28"/>
          <p:cNvSpPr/>
          <p:nvPr/>
        </p:nvSpPr>
        <p:spPr>
          <a:xfrm>
            <a:off x="923189" y="653491"/>
            <a:ext cx="4585887" cy="2554545"/>
          </a:xfrm>
          <a:prstGeom prst="rect">
            <a:avLst/>
          </a:prstGeom>
        </p:spPr>
        <p:txBody>
          <a:bodyPr wrap="square">
            <a:spAutoFit/>
          </a:bodyPr>
          <a:lstStyle/>
          <a:p>
            <a:r>
              <a:rPr lang="fi-FI" sz="1600" dirty="0" smtClean="0">
                <a:latin typeface="Marker Felt"/>
                <a:cs typeface="Marker Felt"/>
              </a:rPr>
              <a:t>Tiimin oppimisprosessi - 1 TÄPPÄ</a:t>
            </a:r>
          </a:p>
          <a:p>
            <a:endParaRPr lang="fi-FI" sz="1100" dirty="0" smtClean="0"/>
          </a:p>
          <a:p>
            <a:pPr marL="171450" indent="-171450">
              <a:spcBef>
                <a:spcPts val="600"/>
              </a:spcBef>
              <a:spcAft>
                <a:spcPts val="600"/>
              </a:spcAft>
              <a:buClr>
                <a:schemeClr val="tx1"/>
              </a:buClr>
              <a:buSzPct val="150000"/>
              <a:buFont typeface="Wingdings" charset="2"/>
              <a:buChar char=""/>
            </a:pPr>
            <a:r>
              <a:rPr lang="fi-FI" sz="1100" dirty="0" smtClean="0">
                <a:solidFill>
                  <a:srgbClr val="000000"/>
                </a:solidFill>
              </a:rPr>
              <a:t>Jokainen </a:t>
            </a:r>
            <a:r>
              <a:rPr lang="fi-FI" sz="1100" dirty="0" err="1" smtClean="0">
                <a:solidFill>
                  <a:srgbClr val="000000"/>
                </a:solidFill>
              </a:rPr>
              <a:t>tiimiläinen</a:t>
            </a:r>
            <a:r>
              <a:rPr lang="fi-FI" sz="1100" dirty="0" smtClean="0">
                <a:solidFill>
                  <a:srgbClr val="000000"/>
                </a:solidFill>
              </a:rPr>
              <a:t> on tehnyt tiimiroolitestin. Olemme yhdessä tutkineet ja tulkinneet tiimiroolejamme ja niiden vaikutusta tiimimme toimintaan</a:t>
            </a:r>
          </a:p>
          <a:p>
            <a:pPr marL="171450" indent="-171450">
              <a:spcBef>
                <a:spcPts val="600"/>
              </a:spcBef>
              <a:spcAft>
                <a:spcPts val="600"/>
              </a:spcAft>
              <a:buClr>
                <a:schemeClr val="tx1"/>
              </a:buClr>
              <a:buSzPct val="150000"/>
              <a:buFont typeface="Wingdings" charset="2"/>
              <a:buChar char=""/>
            </a:pPr>
            <a:r>
              <a:rPr lang="fi-FI" sz="1100" dirty="0" smtClean="0">
                <a:solidFill>
                  <a:srgbClr val="000000"/>
                </a:solidFill>
              </a:rPr>
              <a:t>Työskentelemme paljon yhdessä ja olemme tehneet koko tiiminä yhteisen projektin</a:t>
            </a:r>
          </a:p>
          <a:p>
            <a:pPr marL="171450" indent="-171450">
              <a:spcBef>
                <a:spcPts val="600"/>
              </a:spcBef>
              <a:spcAft>
                <a:spcPts val="600"/>
              </a:spcAft>
              <a:buClr>
                <a:schemeClr val="tx1"/>
              </a:buClr>
              <a:buSzPct val="150000"/>
              <a:buFont typeface="Wingdings" charset="2"/>
              <a:buChar char=""/>
            </a:pPr>
            <a:r>
              <a:rPr lang="fi-FI" sz="1100" dirty="0" smtClean="0">
                <a:solidFill>
                  <a:srgbClr val="000000"/>
                </a:solidFill>
              </a:rPr>
              <a:t>Hallitsemme dialogin perusteet</a:t>
            </a:r>
          </a:p>
          <a:p>
            <a:pPr marL="171450" indent="-171450">
              <a:spcBef>
                <a:spcPts val="600"/>
              </a:spcBef>
              <a:spcAft>
                <a:spcPts val="600"/>
              </a:spcAft>
              <a:buClr>
                <a:schemeClr val="tx1"/>
              </a:buClr>
              <a:buSzPct val="150000"/>
              <a:buFont typeface="Wingdings" charset="2"/>
              <a:buChar char=""/>
            </a:pPr>
            <a:r>
              <a:rPr lang="fi-FI" sz="1100" dirty="0" smtClean="0">
                <a:solidFill>
                  <a:srgbClr val="000000"/>
                </a:solidFill>
              </a:rPr>
              <a:t>Olemme tehneet  syksyllä ja keväällä ainakin yhden synnytyksen, jonka valmentaja on arvioinut</a:t>
            </a:r>
          </a:p>
          <a:p>
            <a:pPr marL="171450" indent="-171450">
              <a:spcBef>
                <a:spcPts val="600"/>
              </a:spcBef>
              <a:spcAft>
                <a:spcPts val="600"/>
              </a:spcAft>
              <a:buClr>
                <a:schemeClr val="tx1"/>
              </a:buClr>
              <a:buSzPct val="150000"/>
              <a:buFont typeface="Wingdings" charset="2"/>
              <a:buChar char=""/>
            </a:pPr>
            <a:r>
              <a:rPr lang="fi-FI" sz="1100" dirty="0" smtClean="0"/>
              <a:t>Treeneissä syntynyttä ideaa on testattu asiakaspinnassa ainakin kerran</a:t>
            </a:r>
          </a:p>
        </p:txBody>
      </p:sp>
      <p:sp>
        <p:nvSpPr>
          <p:cNvPr id="43" name="Suorakulmio 42"/>
          <p:cNvSpPr/>
          <p:nvPr/>
        </p:nvSpPr>
        <p:spPr>
          <a:xfrm>
            <a:off x="923189" y="3542491"/>
            <a:ext cx="4585887" cy="2400657"/>
          </a:xfrm>
          <a:prstGeom prst="rect">
            <a:avLst/>
          </a:prstGeom>
        </p:spPr>
        <p:txBody>
          <a:bodyPr wrap="square">
            <a:spAutoFit/>
          </a:bodyPr>
          <a:lstStyle/>
          <a:p>
            <a:r>
              <a:rPr lang="fi-FI" sz="1600" dirty="0" smtClean="0">
                <a:latin typeface="Marker Felt"/>
                <a:cs typeface="Marker Felt"/>
              </a:rPr>
              <a:t>Tiimin oppimisprosessi - </a:t>
            </a:r>
            <a:r>
              <a:rPr lang="fi-FI" sz="1600" dirty="0">
                <a:latin typeface="Marker Felt"/>
                <a:cs typeface="Marker Felt"/>
              </a:rPr>
              <a:t>2</a:t>
            </a:r>
            <a:r>
              <a:rPr lang="fi-FI" sz="1600" dirty="0" smtClean="0">
                <a:latin typeface="Marker Felt"/>
                <a:cs typeface="Marker Felt"/>
              </a:rPr>
              <a:t> TÄPPÄ</a:t>
            </a:r>
          </a:p>
          <a:p>
            <a:endParaRPr lang="fi-FI" sz="1100" dirty="0" smtClean="0"/>
          </a:p>
          <a:p>
            <a:pPr marL="171450" indent="-171450">
              <a:spcBef>
                <a:spcPts val="600"/>
              </a:spcBef>
              <a:spcAft>
                <a:spcPts val="600"/>
              </a:spcAft>
              <a:buClr>
                <a:schemeClr val="tx1"/>
              </a:buClr>
              <a:buSzPct val="150000"/>
              <a:buFont typeface="Wingdings" charset="2"/>
              <a:buChar char=""/>
            </a:pPr>
            <a:r>
              <a:rPr lang="fi-FI" sz="1100" dirty="0">
                <a:solidFill>
                  <a:srgbClr val="000000"/>
                </a:solidFill>
              </a:rPr>
              <a:t>O</a:t>
            </a:r>
            <a:r>
              <a:rPr lang="fi-FI" sz="1100" dirty="0" smtClean="0">
                <a:solidFill>
                  <a:srgbClr val="000000"/>
                </a:solidFill>
              </a:rPr>
              <a:t>lemme ohittaneet valetiimivaiheen, koska osaamme käsitellä konflikteja, olemme siis oikeasti potentiaalinen tiimi</a:t>
            </a:r>
          </a:p>
          <a:p>
            <a:pPr marL="171450" indent="-171450">
              <a:spcBef>
                <a:spcPts val="600"/>
              </a:spcBef>
              <a:spcAft>
                <a:spcPts val="600"/>
              </a:spcAft>
              <a:buClr>
                <a:schemeClr val="tx1"/>
              </a:buClr>
              <a:buSzPct val="150000"/>
              <a:buFont typeface="Wingdings" charset="2"/>
              <a:buChar char=""/>
            </a:pPr>
            <a:r>
              <a:rPr lang="fi-FI" sz="1100" dirty="0" smtClean="0">
                <a:solidFill>
                  <a:srgbClr val="000000"/>
                </a:solidFill>
              </a:rPr>
              <a:t>Dialogimme toimii kuten pitääkin: kuuntelen, kunnioitan, odotan ja puhun sydämestäni</a:t>
            </a:r>
          </a:p>
          <a:p>
            <a:pPr marL="171450" indent="-171450">
              <a:spcBef>
                <a:spcPts val="600"/>
              </a:spcBef>
              <a:spcAft>
                <a:spcPts val="600"/>
              </a:spcAft>
              <a:buClr>
                <a:schemeClr val="tx1"/>
              </a:buClr>
              <a:buSzPct val="150000"/>
              <a:buFont typeface="Wingdings" charset="2"/>
              <a:buChar char=""/>
            </a:pPr>
            <a:r>
              <a:rPr lang="fi-FI" sz="1100" dirty="0" smtClean="0">
                <a:solidFill>
                  <a:srgbClr val="000000"/>
                </a:solidFill>
              </a:rPr>
              <a:t>Tuomme asiakaskäynneiltä saatuja oppeja ja koppeja treeneihin, harjoittelemme asiakasdialogia</a:t>
            </a:r>
          </a:p>
          <a:p>
            <a:pPr marL="171450" indent="-171450">
              <a:spcBef>
                <a:spcPts val="600"/>
              </a:spcBef>
              <a:spcAft>
                <a:spcPts val="600"/>
              </a:spcAft>
              <a:buClr>
                <a:schemeClr val="tx1"/>
              </a:buClr>
              <a:buSzPct val="150000"/>
              <a:buFont typeface="Wingdings" charset="2"/>
              <a:buChar char=""/>
            </a:pPr>
            <a:r>
              <a:rPr lang="fi-FI" sz="1100" dirty="0" smtClean="0">
                <a:solidFill>
                  <a:srgbClr val="000000"/>
                </a:solidFill>
              </a:rPr>
              <a:t>Jokainen </a:t>
            </a:r>
            <a:r>
              <a:rPr lang="fi-FI" sz="1100" dirty="0" err="1" smtClean="0">
                <a:solidFill>
                  <a:srgbClr val="000000"/>
                </a:solidFill>
              </a:rPr>
              <a:t>tiimiläinen</a:t>
            </a:r>
            <a:r>
              <a:rPr lang="fi-FI" sz="1100" dirty="0" smtClean="0">
                <a:solidFill>
                  <a:srgbClr val="000000"/>
                </a:solidFill>
              </a:rPr>
              <a:t> tekee </a:t>
            </a:r>
            <a:r>
              <a:rPr lang="fi-FI" sz="1100" dirty="0" err="1" smtClean="0">
                <a:solidFill>
                  <a:srgbClr val="000000"/>
                </a:solidFill>
              </a:rPr>
              <a:t>reflektiopaperin</a:t>
            </a:r>
            <a:r>
              <a:rPr lang="fi-FI" sz="1100" dirty="0" smtClean="0">
                <a:solidFill>
                  <a:srgbClr val="000000"/>
                </a:solidFill>
              </a:rPr>
              <a:t> tiimiyrityksen kehityksestä syys- ja kevätlukukaudelta</a:t>
            </a:r>
          </a:p>
        </p:txBody>
      </p:sp>
      <p:sp>
        <p:nvSpPr>
          <p:cNvPr id="44" name="Suorakulmio 43"/>
          <p:cNvSpPr/>
          <p:nvPr/>
        </p:nvSpPr>
        <p:spPr>
          <a:xfrm>
            <a:off x="923189" y="6174571"/>
            <a:ext cx="4585887" cy="2246769"/>
          </a:xfrm>
          <a:prstGeom prst="rect">
            <a:avLst/>
          </a:prstGeom>
        </p:spPr>
        <p:txBody>
          <a:bodyPr wrap="square">
            <a:spAutoFit/>
          </a:bodyPr>
          <a:lstStyle/>
          <a:p>
            <a:r>
              <a:rPr lang="fi-FI" sz="1600" dirty="0" smtClean="0">
                <a:latin typeface="Marker Felt"/>
                <a:cs typeface="Marker Felt"/>
              </a:rPr>
              <a:t>Tiimin oppimisprosessi - 3 TÄPPÄ</a:t>
            </a:r>
          </a:p>
          <a:p>
            <a:endParaRPr lang="fi-FI" sz="1100" dirty="0" smtClean="0"/>
          </a:p>
          <a:p>
            <a:pPr marL="171450" indent="-171450">
              <a:spcBef>
                <a:spcPts val="600"/>
              </a:spcBef>
              <a:spcAft>
                <a:spcPts val="600"/>
              </a:spcAft>
              <a:buClr>
                <a:schemeClr val="tx1"/>
              </a:buClr>
              <a:buSzPct val="150000"/>
              <a:buFont typeface="Wingdings" charset="2"/>
              <a:buChar char=""/>
            </a:pPr>
            <a:r>
              <a:rPr lang="fi-FI" sz="1100" dirty="0" smtClean="0">
                <a:solidFill>
                  <a:srgbClr val="000000"/>
                </a:solidFill>
              </a:rPr>
              <a:t>Osaamme käyttää verkostoamme hyödyksi niin liiketoiminnassa kuin oppiaksemme uutta (esimerkiksi haemme sparrausapua vanhoilta </a:t>
            </a:r>
            <a:r>
              <a:rPr lang="fi-FI" sz="1100" dirty="0" err="1" smtClean="0">
                <a:solidFill>
                  <a:srgbClr val="000000"/>
                </a:solidFill>
              </a:rPr>
              <a:t>tiimiakatemialaisilta</a:t>
            </a:r>
            <a:r>
              <a:rPr lang="fi-FI" sz="1100" dirty="0" smtClean="0">
                <a:solidFill>
                  <a:srgbClr val="000000"/>
                </a:solidFill>
              </a:rPr>
              <a:t>)</a:t>
            </a:r>
          </a:p>
          <a:p>
            <a:pPr marL="171450" indent="-171450">
              <a:spcBef>
                <a:spcPts val="600"/>
              </a:spcBef>
              <a:spcAft>
                <a:spcPts val="600"/>
              </a:spcAft>
              <a:buClr>
                <a:schemeClr val="tx1"/>
              </a:buClr>
              <a:buSzPct val="150000"/>
              <a:buFont typeface="Wingdings" charset="2"/>
              <a:buChar char=""/>
            </a:pPr>
            <a:r>
              <a:rPr lang="fi-FI" sz="1100" dirty="0" smtClean="0">
                <a:solidFill>
                  <a:srgbClr val="000000"/>
                </a:solidFill>
              </a:rPr>
              <a:t>Toteutamme asiakkaidemme kanssa yhteisiä pitkäkestoisia projekteja yhteistuotantona</a:t>
            </a:r>
          </a:p>
          <a:p>
            <a:pPr marL="171450" indent="-171450">
              <a:spcBef>
                <a:spcPts val="600"/>
              </a:spcBef>
              <a:spcAft>
                <a:spcPts val="600"/>
              </a:spcAft>
              <a:buClr>
                <a:schemeClr val="tx1"/>
              </a:buClr>
              <a:buSzPct val="150000"/>
              <a:buFont typeface="Wingdings" charset="2"/>
              <a:buChar char=""/>
            </a:pPr>
            <a:r>
              <a:rPr lang="fi-FI" sz="1100" dirty="0" smtClean="0">
                <a:solidFill>
                  <a:srgbClr val="000000"/>
                </a:solidFill>
              </a:rPr>
              <a:t>Olemme synnyttäneet ympärillemme suotuisan toimintaympäristön, jossa opimme, kehitymme ja voimme toimia tehokkaasti ja muille lisäarvoa tuottaen tehden tervettä taloudellista tulosta.</a:t>
            </a:r>
          </a:p>
        </p:txBody>
      </p:sp>
    </p:spTree>
    <p:extLst>
      <p:ext uri="{BB962C8B-B14F-4D97-AF65-F5344CB8AC3E}">
        <p14:creationId xmlns:p14="http://schemas.microsoft.com/office/powerpoint/2010/main" val="3719623190"/>
      </p:ext>
    </p:extLst>
  </p:cSld>
  <p:clrMapOvr>
    <a:masterClrMapping/>
  </p:clrMapOvr>
  <p:timing>
    <p:tnLst>
      <p:par>
        <p:cTn xmlns:p14="http://schemas.microsoft.com/office/powerpoint/2010/mai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2" name="Kuva 41" descr="SCN_0047.jpg"/>
          <p:cNvPicPr>
            <a:picLocks noChangeAspect="1"/>
          </p:cNvPicPr>
          <p:nvPr/>
        </p:nvPicPr>
        <p:blipFill rotWithShape="1">
          <a:blip r:embed="rId2" cstate="print">
            <a:extLst>
              <a:ext uri="{28A0092B-C50C-407E-A947-70E740481C1C}">
                <a14:useLocalDpi xmlns:a14="http://schemas.microsoft.com/office/drawing/2010/main"/>
              </a:ext>
            </a:extLst>
          </a:blip>
          <a:srcRect/>
          <a:stretch/>
        </p:blipFill>
        <p:spPr>
          <a:xfrm rot="16200000">
            <a:off x="1548075" y="-1674182"/>
            <a:ext cx="9606346" cy="12944416"/>
          </a:xfrm>
          <a:prstGeom prst="rect">
            <a:avLst/>
          </a:prstGeom>
        </p:spPr>
      </p:pic>
      <p:sp>
        <p:nvSpPr>
          <p:cNvPr id="30" name="Suorakulmio 29"/>
          <p:cNvSpPr/>
          <p:nvPr/>
        </p:nvSpPr>
        <p:spPr>
          <a:xfrm>
            <a:off x="8894541" y="7348365"/>
            <a:ext cx="2646878" cy="907941"/>
          </a:xfrm>
          <a:prstGeom prst="rect">
            <a:avLst/>
          </a:prstGeom>
        </p:spPr>
        <p:txBody>
          <a:bodyPr wrap="none">
            <a:spAutoFit/>
          </a:bodyPr>
          <a:lstStyle/>
          <a:p>
            <a:pPr>
              <a:spcBef>
                <a:spcPts val="300"/>
              </a:spcBef>
              <a:spcAft>
                <a:spcPts val="300"/>
              </a:spcAft>
            </a:pPr>
            <a:r>
              <a:rPr lang="fi-FI" b="1" dirty="0" smtClean="0">
                <a:ln w="10541" cmpd="sng">
                  <a:solidFill>
                    <a:srgbClr val="7D7D7D">
                      <a:tint val="100000"/>
                      <a:shade val="100000"/>
                      <a:satMod val="110000"/>
                    </a:srgbClr>
                  </a:solidFill>
                  <a:prstDash val="solid"/>
                </a:ln>
                <a:latin typeface="Marker Felt"/>
                <a:cs typeface="Marker Felt"/>
              </a:rPr>
              <a:t>TIIMIYRITYKSEN</a:t>
            </a:r>
          </a:p>
          <a:p>
            <a:pPr>
              <a:spcBef>
                <a:spcPts val="300"/>
              </a:spcBef>
              <a:spcAft>
                <a:spcPts val="300"/>
              </a:spcAft>
            </a:pPr>
            <a:r>
              <a:rPr lang="fi-FI" b="1" dirty="0" smtClean="0">
                <a:ln w="10541" cmpd="sng">
                  <a:solidFill>
                    <a:srgbClr val="7D7D7D">
                      <a:tint val="100000"/>
                      <a:shade val="100000"/>
                      <a:satMod val="110000"/>
                    </a:srgbClr>
                  </a:solidFill>
                  <a:prstDash val="solid"/>
                </a:ln>
                <a:latin typeface="Marker Felt"/>
                <a:cs typeface="Marker Felt"/>
              </a:rPr>
              <a:t>OPPIMISPROSESSI</a:t>
            </a:r>
            <a:endParaRPr lang="fi-FI" b="1" dirty="0">
              <a:ln w="10541" cmpd="sng">
                <a:solidFill>
                  <a:srgbClr val="7D7D7D">
                    <a:tint val="100000"/>
                    <a:shade val="100000"/>
                    <a:satMod val="110000"/>
                  </a:srgbClr>
                </a:solidFill>
                <a:prstDash val="solid"/>
              </a:ln>
              <a:latin typeface="Marker Felt"/>
              <a:cs typeface="Marker Felt"/>
            </a:endParaRPr>
          </a:p>
        </p:txBody>
      </p:sp>
      <p:sp>
        <p:nvSpPr>
          <p:cNvPr id="29" name="Oval 2"/>
          <p:cNvSpPr>
            <a:spLocks noChangeArrowheads="1"/>
          </p:cNvSpPr>
          <p:nvPr/>
        </p:nvSpPr>
        <p:spPr bwMode="auto">
          <a:xfrm>
            <a:off x="7887412" y="2210498"/>
            <a:ext cx="3779837" cy="3779837"/>
          </a:xfrm>
          <a:prstGeom prst="ellipse">
            <a:avLst/>
          </a:prstGeom>
          <a:noFill/>
          <a:ln w="19050">
            <a:solidFill>
              <a:srgbClr val="FF0000"/>
            </a:solidFill>
            <a:round/>
            <a:headEnd/>
            <a:tailEnd/>
          </a:ln>
          <a:extLst>
            <a:ext uri="{909E8E84-426E-40dd-AFC4-6F175D3DCCD1}">
              <a14:hiddenFill xmlns:a14="http://schemas.microsoft.com/office/drawing/2010/main">
                <a:solidFill>
                  <a:srgbClr val="FFFFFF"/>
                </a:solidFill>
              </a14:hiddenFill>
            </a:ext>
          </a:extLst>
        </p:spPr>
        <p:txBody>
          <a:bodyPr wrap="none" anchor="ctr"/>
          <a:lstStyle/>
          <a:p>
            <a:endParaRPr lang="fi-FI"/>
          </a:p>
        </p:txBody>
      </p:sp>
      <p:sp>
        <p:nvSpPr>
          <p:cNvPr id="33" name="Text Box 3"/>
          <p:cNvSpPr txBox="1">
            <a:spLocks noChangeArrowheads="1"/>
          </p:cNvSpPr>
          <p:nvPr/>
        </p:nvSpPr>
        <p:spPr bwMode="auto">
          <a:xfrm>
            <a:off x="9455862" y="2574035"/>
            <a:ext cx="663575" cy="2746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charset="0"/>
                <a:ea typeface="ＭＳ Ｐゴシック" charset="0"/>
              </a:defRPr>
            </a:lvl1pPr>
            <a:lvl2pPr marL="742950" indent="-285750" eaLnBrk="0" hangingPunct="0">
              <a:defRPr>
                <a:solidFill>
                  <a:schemeClr val="tx1"/>
                </a:solidFill>
                <a:latin typeface="Arial" charset="0"/>
                <a:ea typeface="ＭＳ Ｐゴシック" charset="0"/>
              </a:defRPr>
            </a:lvl2pPr>
            <a:lvl3pPr marL="1143000" indent="-228600" eaLnBrk="0" hangingPunct="0">
              <a:defRPr>
                <a:solidFill>
                  <a:schemeClr val="tx1"/>
                </a:solidFill>
                <a:latin typeface="Arial" charset="0"/>
                <a:ea typeface="ＭＳ Ｐゴシック" charset="0"/>
              </a:defRPr>
            </a:lvl3pPr>
            <a:lvl4pPr marL="1600200" indent="-228600" eaLnBrk="0" hangingPunct="0">
              <a:defRPr>
                <a:solidFill>
                  <a:schemeClr val="tx1"/>
                </a:solidFill>
                <a:latin typeface="Arial" charset="0"/>
                <a:ea typeface="ＭＳ Ｐゴシック" charset="0"/>
              </a:defRPr>
            </a:lvl4pPr>
            <a:lvl5pPr marL="2057400" indent="-228600" eaLnBrk="0" hangingPunct="0">
              <a:defRPr>
                <a:solidFill>
                  <a:schemeClr val="tx1"/>
                </a:solidFill>
                <a:latin typeface="Arial" charset="0"/>
                <a:ea typeface="ＭＳ Ｐゴシック" charset="0"/>
              </a:defRPr>
            </a:lvl5pPr>
            <a:lvl6pPr marL="2514600" indent="-228600" eaLnBrk="0" fontAlgn="base" hangingPunct="0">
              <a:spcBef>
                <a:spcPct val="0"/>
              </a:spcBef>
              <a:spcAft>
                <a:spcPct val="0"/>
              </a:spcAft>
              <a:defRPr>
                <a:solidFill>
                  <a:schemeClr val="tx1"/>
                </a:solidFill>
                <a:latin typeface="Arial" charset="0"/>
                <a:ea typeface="ＭＳ Ｐゴシック" charset="0"/>
              </a:defRPr>
            </a:lvl6pPr>
            <a:lvl7pPr marL="2971800" indent="-228600" eaLnBrk="0" fontAlgn="base" hangingPunct="0">
              <a:spcBef>
                <a:spcPct val="0"/>
              </a:spcBef>
              <a:spcAft>
                <a:spcPct val="0"/>
              </a:spcAft>
              <a:defRPr>
                <a:solidFill>
                  <a:schemeClr val="tx1"/>
                </a:solidFill>
                <a:latin typeface="Arial" charset="0"/>
                <a:ea typeface="ＭＳ Ｐゴシック" charset="0"/>
              </a:defRPr>
            </a:lvl7pPr>
            <a:lvl8pPr marL="3429000" indent="-228600" eaLnBrk="0" fontAlgn="base" hangingPunct="0">
              <a:spcBef>
                <a:spcPct val="0"/>
              </a:spcBef>
              <a:spcAft>
                <a:spcPct val="0"/>
              </a:spcAft>
              <a:defRPr>
                <a:solidFill>
                  <a:schemeClr val="tx1"/>
                </a:solidFill>
                <a:latin typeface="Arial" charset="0"/>
                <a:ea typeface="ＭＳ Ｐゴシック" charset="0"/>
              </a:defRPr>
            </a:lvl8pPr>
            <a:lvl9pPr marL="3886200" indent="-228600" eaLnBrk="0" fontAlgn="base" hangingPunct="0">
              <a:spcBef>
                <a:spcPct val="0"/>
              </a:spcBef>
              <a:spcAft>
                <a:spcPct val="0"/>
              </a:spcAft>
              <a:defRPr>
                <a:solidFill>
                  <a:schemeClr val="tx1"/>
                </a:solidFill>
                <a:latin typeface="Arial" charset="0"/>
                <a:ea typeface="ＭＳ Ｐゴシック" charset="0"/>
              </a:defRPr>
            </a:lvl9pPr>
          </a:lstStyle>
          <a:p>
            <a:pPr eaLnBrk="1" hangingPunct="1"/>
            <a:r>
              <a:rPr lang="fi-FI" sz="1200" b="1" i="1">
                <a:latin typeface="Garamond" charset="0"/>
              </a:rPr>
              <a:t>Dialogi</a:t>
            </a:r>
            <a:endParaRPr lang="en-US" sz="1200" b="1" i="1">
              <a:latin typeface="Garamond" charset="0"/>
            </a:endParaRPr>
          </a:p>
        </p:txBody>
      </p:sp>
      <p:sp>
        <p:nvSpPr>
          <p:cNvPr id="34" name="Text Box 4"/>
          <p:cNvSpPr txBox="1">
            <a:spLocks noChangeArrowheads="1"/>
          </p:cNvSpPr>
          <p:nvPr/>
        </p:nvSpPr>
        <p:spPr bwMode="auto">
          <a:xfrm>
            <a:off x="9111374" y="5310885"/>
            <a:ext cx="1411288" cy="2746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charset="0"/>
                <a:ea typeface="ＭＳ Ｐゴシック" charset="0"/>
              </a:defRPr>
            </a:lvl1pPr>
            <a:lvl2pPr marL="742950" indent="-285750" eaLnBrk="0" hangingPunct="0">
              <a:defRPr>
                <a:solidFill>
                  <a:schemeClr val="tx1"/>
                </a:solidFill>
                <a:latin typeface="Arial" charset="0"/>
                <a:ea typeface="ＭＳ Ｐゴシック" charset="0"/>
              </a:defRPr>
            </a:lvl2pPr>
            <a:lvl3pPr marL="1143000" indent="-228600" eaLnBrk="0" hangingPunct="0">
              <a:defRPr>
                <a:solidFill>
                  <a:schemeClr val="tx1"/>
                </a:solidFill>
                <a:latin typeface="Arial" charset="0"/>
                <a:ea typeface="ＭＳ Ｐゴシック" charset="0"/>
              </a:defRPr>
            </a:lvl3pPr>
            <a:lvl4pPr marL="1600200" indent="-228600" eaLnBrk="0" hangingPunct="0">
              <a:defRPr>
                <a:solidFill>
                  <a:schemeClr val="tx1"/>
                </a:solidFill>
                <a:latin typeface="Arial" charset="0"/>
                <a:ea typeface="ＭＳ Ｐゴシック" charset="0"/>
              </a:defRPr>
            </a:lvl4pPr>
            <a:lvl5pPr marL="2057400" indent="-228600" eaLnBrk="0" hangingPunct="0">
              <a:defRPr>
                <a:solidFill>
                  <a:schemeClr val="tx1"/>
                </a:solidFill>
                <a:latin typeface="Arial" charset="0"/>
                <a:ea typeface="ＭＳ Ｐゴシック" charset="0"/>
              </a:defRPr>
            </a:lvl5pPr>
            <a:lvl6pPr marL="2514600" indent="-228600" eaLnBrk="0" fontAlgn="base" hangingPunct="0">
              <a:spcBef>
                <a:spcPct val="0"/>
              </a:spcBef>
              <a:spcAft>
                <a:spcPct val="0"/>
              </a:spcAft>
              <a:defRPr>
                <a:solidFill>
                  <a:schemeClr val="tx1"/>
                </a:solidFill>
                <a:latin typeface="Arial" charset="0"/>
                <a:ea typeface="ＭＳ Ｐゴシック" charset="0"/>
              </a:defRPr>
            </a:lvl6pPr>
            <a:lvl7pPr marL="2971800" indent="-228600" eaLnBrk="0" fontAlgn="base" hangingPunct="0">
              <a:spcBef>
                <a:spcPct val="0"/>
              </a:spcBef>
              <a:spcAft>
                <a:spcPct val="0"/>
              </a:spcAft>
              <a:defRPr>
                <a:solidFill>
                  <a:schemeClr val="tx1"/>
                </a:solidFill>
                <a:latin typeface="Arial" charset="0"/>
                <a:ea typeface="ＭＳ Ｐゴシック" charset="0"/>
              </a:defRPr>
            </a:lvl7pPr>
            <a:lvl8pPr marL="3429000" indent="-228600" eaLnBrk="0" fontAlgn="base" hangingPunct="0">
              <a:spcBef>
                <a:spcPct val="0"/>
              </a:spcBef>
              <a:spcAft>
                <a:spcPct val="0"/>
              </a:spcAft>
              <a:defRPr>
                <a:solidFill>
                  <a:schemeClr val="tx1"/>
                </a:solidFill>
                <a:latin typeface="Arial" charset="0"/>
                <a:ea typeface="ＭＳ Ｐゴシック" charset="0"/>
              </a:defRPr>
            </a:lvl8pPr>
            <a:lvl9pPr marL="3886200" indent="-228600" eaLnBrk="0" fontAlgn="base" hangingPunct="0">
              <a:spcBef>
                <a:spcPct val="0"/>
              </a:spcBef>
              <a:spcAft>
                <a:spcPct val="0"/>
              </a:spcAft>
              <a:defRPr>
                <a:solidFill>
                  <a:schemeClr val="tx1"/>
                </a:solidFill>
                <a:latin typeface="Arial" charset="0"/>
                <a:ea typeface="ＭＳ Ｐゴシック" charset="0"/>
              </a:defRPr>
            </a:lvl9pPr>
          </a:lstStyle>
          <a:p>
            <a:pPr eaLnBrk="1" hangingPunct="1"/>
            <a:r>
              <a:rPr lang="fi-FI" sz="1200" b="1" i="1">
                <a:latin typeface="Garamond" charset="0"/>
              </a:rPr>
              <a:t>Learning by Doing</a:t>
            </a:r>
            <a:endParaRPr lang="en-US" sz="1200" b="1" i="1">
              <a:latin typeface="Garamond" charset="0"/>
            </a:endParaRPr>
          </a:p>
        </p:txBody>
      </p:sp>
      <p:sp>
        <p:nvSpPr>
          <p:cNvPr id="35" name="Text Box 5"/>
          <p:cNvSpPr txBox="1">
            <a:spLocks noChangeArrowheads="1"/>
          </p:cNvSpPr>
          <p:nvPr/>
        </p:nvSpPr>
        <p:spPr bwMode="auto">
          <a:xfrm>
            <a:off x="8828647" y="2350198"/>
            <a:ext cx="1894193"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charset="0"/>
                <a:ea typeface="ＭＳ Ｐゴシック" charset="0"/>
              </a:defRPr>
            </a:lvl1pPr>
            <a:lvl2pPr marL="742950" indent="-285750" eaLnBrk="0" hangingPunct="0">
              <a:defRPr>
                <a:solidFill>
                  <a:schemeClr val="tx1"/>
                </a:solidFill>
                <a:latin typeface="Arial" charset="0"/>
                <a:ea typeface="ＭＳ Ｐゴシック" charset="0"/>
              </a:defRPr>
            </a:lvl2pPr>
            <a:lvl3pPr marL="1143000" indent="-228600" eaLnBrk="0" hangingPunct="0">
              <a:defRPr>
                <a:solidFill>
                  <a:schemeClr val="tx1"/>
                </a:solidFill>
                <a:latin typeface="Arial" charset="0"/>
                <a:ea typeface="ＭＳ Ｐゴシック" charset="0"/>
              </a:defRPr>
            </a:lvl3pPr>
            <a:lvl4pPr marL="1600200" indent="-228600" eaLnBrk="0" hangingPunct="0">
              <a:defRPr>
                <a:solidFill>
                  <a:schemeClr val="tx1"/>
                </a:solidFill>
                <a:latin typeface="Arial" charset="0"/>
                <a:ea typeface="ＭＳ Ｐゴシック" charset="0"/>
              </a:defRPr>
            </a:lvl4pPr>
            <a:lvl5pPr marL="2057400" indent="-228600" eaLnBrk="0" hangingPunct="0">
              <a:defRPr>
                <a:solidFill>
                  <a:schemeClr val="tx1"/>
                </a:solidFill>
                <a:latin typeface="Arial" charset="0"/>
                <a:ea typeface="ＭＳ Ｐゴシック" charset="0"/>
              </a:defRPr>
            </a:lvl5pPr>
            <a:lvl6pPr marL="2514600" indent="-228600" eaLnBrk="0" fontAlgn="base" hangingPunct="0">
              <a:spcBef>
                <a:spcPct val="0"/>
              </a:spcBef>
              <a:spcAft>
                <a:spcPct val="0"/>
              </a:spcAft>
              <a:defRPr>
                <a:solidFill>
                  <a:schemeClr val="tx1"/>
                </a:solidFill>
                <a:latin typeface="Arial" charset="0"/>
                <a:ea typeface="ＭＳ Ｐゴシック" charset="0"/>
              </a:defRPr>
            </a:lvl6pPr>
            <a:lvl7pPr marL="2971800" indent="-228600" eaLnBrk="0" fontAlgn="base" hangingPunct="0">
              <a:spcBef>
                <a:spcPct val="0"/>
              </a:spcBef>
              <a:spcAft>
                <a:spcPct val="0"/>
              </a:spcAft>
              <a:defRPr>
                <a:solidFill>
                  <a:schemeClr val="tx1"/>
                </a:solidFill>
                <a:latin typeface="Arial" charset="0"/>
                <a:ea typeface="ＭＳ Ｐゴシック" charset="0"/>
              </a:defRPr>
            </a:lvl7pPr>
            <a:lvl8pPr marL="3429000" indent="-228600" eaLnBrk="0" fontAlgn="base" hangingPunct="0">
              <a:spcBef>
                <a:spcPct val="0"/>
              </a:spcBef>
              <a:spcAft>
                <a:spcPct val="0"/>
              </a:spcAft>
              <a:defRPr>
                <a:solidFill>
                  <a:schemeClr val="tx1"/>
                </a:solidFill>
                <a:latin typeface="Arial" charset="0"/>
                <a:ea typeface="ＭＳ Ｐゴシック" charset="0"/>
              </a:defRPr>
            </a:lvl8pPr>
            <a:lvl9pPr marL="3886200" indent="-228600" eaLnBrk="0" fontAlgn="base" hangingPunct="0">
              <a:spcBef>
                <a:spcPct val="0"/>
              </a:spcBef>
              <a:spcAft>
                <a:spcPct val="0"/>
              </a:spcAft>
              <a:defRPr>
                <a:solidFill>
                  <a:schemeClr val="tx1"/>
                </a:solidFill>
                <a:latin typeface="Arial" charset="0"/>
                <a:ea typeface="ＭＳ Ｐゴシック" charset="0"/>
              </a:defRPr>
            </a:lvl9pPr>
          </a:lstStyle>
          <a:p>
            <a:pPr algn="ctr" eaLnBrk="1" hangingPunct="1"/>
            <a:r>
              <a:rPr lang="en-US" sz="1200" b="1" dirty="0" err="1" smtClean="0">
                <a:latin typeface="Garamond" charset="0"/>
              </a:rPr>
              <a:t>Mielikuva</a:t>
            </a:r>
            <a:r>
              <a:rPr lang="en-US" sz="1200" b="1" dirty="0" smtClean="0">
                <a:latin typeface="Garamond" charset="0"/>
              </a:rPr>
              <a:t> </a:t>
            </a:r>
            <a:r>
              <a:rPr lang="en-US" sz="1200" b="1" dirty="0" err="1" smtClean="0">
                <a:latin typeface="Garamond" charset="0"/>
              </a:rPr>
              <a:t>yrityksestämme</a:t>
            </a:r>
            <a:endParaRPr lang="en-US" sz="1200" b="1" dirty="0">
              <a:latin typeface="Garamond" charset="0"/>
            </a:endParaRPr>
          </a:p>
        </p:txBody>
      </p:sp>
      <p:graphicFrame>
        <p:nvGraphicFramePr>
          <p:cNvPr id="36" name="Group 6"/>
          <p:cNvGraphicFramePr>
            <a:graphicFrameLocks noGrp="1"/>
          </p:cNvGraphicFramePr>
          <p:nvPr>
            <p:extLst>
              <p:ext uri="{D42A27DB-BD31-4B8C-83A1-F6EECF244321}">
                <p14:modId xmlns:p14="http://schemas.microsoft.com/office/powerpoint/2010/main" val="3641307232"/>
              </p:ext>
            </p:extLst>
          </p:nvPr>
        </p:nvGraphicFramePr>
        <p:xfrm>
          <a:off x="8463674" y="2783585"/>
          <a:ext cx="2663825" cy="2592388"/>
        </p:xfrm>
        <a:graphic>
          <a:graphicData uri="http://schemas.openxmlformats.org/drawingml/2006/table">
            <a:tbl>
              <a:tblPr/>
              <a:tblGrid>
                <a:gridCol w="1331913"/>
                <a:gridCol w="1331912"/>
              </a:tblGrid>
              <a:tr h="1296988">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1200" b="0" i="0" u="none" strike="noStrike" cap="none" normalizeH="0" baseline="0" dirty="0" err="1" smtClean="0">
                          <a:ln>
                            <a:noFill/>
                          </a:ln>
                          <a:solidFill>
                            <a:schemeClr val="tx1"/>
                          </a:solidFill>
                          <a:effectLst/>
                          <a:latin typeface="Garamond" charset="0"/>
                          <a:ea typeface="ＭＳ Ｐゴシック" charset="0"/>
                        </a:rPr>
                        <a:t>Kenelle</a:t>
                      </a:r>
                      <a:r>
                        <a:rPr kumimoji="0" lang="en-US" sz="1200" b="0" i="0" u="none" strike="noStrike" cap="none" normalizeH="0" baseline="0" dirty="0" smtClean="0">
                          <a:ln>
                            <a:noFill/>
                          </a:ln>
                          <a:solidFill>
                            <a:schemeClr val="tx1"/>
                          </a:solidFill>
                          <a:effectLst/>
                          <a:latin typeface="Garamond" charset="0"/>
                          <a:ea typeface="ＭＳ Ｐゴシック" charset="0"/>
                        </a:rPr>
                        <a:t> </a:t>
                      </a:r>
                      <a:r>
                        <a:rPr kumimoji="0" lang="en-US" sz="1200" b="0" i="0" u="none" strike="noStrike" cap="none" normalizeH="0" baseline="0" dirty="0" err="1" smtClean="0">
                          <a:ln>
                            <a:noFill/>
                          </a:ln>
                          <a:solidFill>
                            <a:schemeClr val="tx1"/>
                          </a:solidFill>
                          <a:effectLst/>
                          <a:latin typeface="Garamond" charset="0"/>
                          <a:ea typeface="ＭＳ Ｐゴシック" charset="0"/>
                        </a:rPr>
                        <a:t>teemme</a:t>
                      </a:r>
                      <a:r>
                        <a:rPr kumimoji="0" lang="en-US" sz="1200" b="0" i="0" u="none" strike="noStrike" cap="none" normalizeH="0" baseline="0" dirty="0" smtClean="0">
                          <a:ln>
                            <a:noFill/>
                          </a:ln>
                          <a:solidFill>
                            <a:schemeClr val="tx1"/>
                          </a:solidFill>
                          <a:effectLst/>
                          <a:latin typeface="Garamond" charset="0"/>
                          <a:ea typeface="ＭＳ Ｐゴシック" charset="0"/>
                        </a:rPr>
                        <a:t>? (</a:t>
                      </a:r>
                      <a:r>
                        <a:rPr kumimoji="0" lang="en-US" sz="1200" b="0" i="0" u="none" strike="noStrike" cap="none" normalizeH="0" baseline="0" dirty="0" err="1" smtClean="0">
                          <a:ln>
                            <a:noFill/>
                          </a:ln>
                          <a:solidFill>
                            <a:schemeClr val="tx1"/>
                          </a:solidFill>
                          <a:effectLst/>
                          <a:latin typeface="Garamond" charset="0"/>
                          <a:ea typeface="ＭＳ Ｐゴシック" charset="0"/>
                        </a:rPr>
                        <a:t>heimot</a:t>
                      </a:r>
                      <a:r>
                        <a:rPr kumimoji="0" lang="en-US" sz="1200" b="0" i="0" u="none" strike="noStrike" cap="none" normalizeH="0" baseline="0" dirty="0" smtClean="0">
                          <a:ln>
                            <a:noFill/>
                          </a:ln>
                          <a:solidFill>
                            <a:schemeClr val="tx1"/>
                          </a:solidFill>
                          <a:effectLst/>
                          <a:latin typeface="Garamond" charset="0"/>
                          <a:ea typeface="ＭＳ Ｐゴシック" charset="0"/>
                        </a:rPr>
                        <a:t>)</a:t>
                      </a:r>
                      <a:endParaRPr kumimoji="0" lang="en-US" sz="1200" b="0" i="0" u="none" strike="noStrike" cap="none" normalizeH="0" baseline="0" dirty="0">
                        <a:ln>
                          <a:noFill/>
                        </a:ln>
                        <a:solidFill>
                          <a:schemeClr val="tx1"/>
                        </a:solidFill>
                        <a:effectLst/>
                        <a:latin typeface="Garamond" charset="0"/>
                        <a:ea typeface="ＭＳ Ｐゴシック" charset="0"/>
                      </a:endParaRPr>
                    </a:p>
                  </a:txBody>
                  <a:tcPr marL="90000" marR="90000" marT="46800" marB="46800" anchor="ctr" anchorCtr="1" horzOverflow="overflow">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1200" b="0" i="0" u="none" strike="noStrike" cap="none" normalizeH="0" baseline="0" dirty="0" err="1" smtClean="0">
                          <a:ln>
                            <a:noFill/>
                          </a:ln>
                          <a:solidFill>
                            <a:schemeClr val="tx1"/>
                          </a:solidFill>
                          <a:effectLst/>
                          <a:latin typeface="Garamond" charset="0"/>
                          <a:ea typeface="ＭＳ Ｐゴシック" charset="0"/>
                        </a:rPr>
                        <a:t>Miksi</a:t>
                      </a:r>
                      <a:r>
                        <a:rPr kumimoji="0" lang="en-US" sz="1200" b="0" i="0" u="none" strike="noStrike" cap="none" normalizeH="0" baseline="0" dirty="0" smtClean="0">
                          <a:ln>
                            <a:noFill/>
                          </a:ln>
                          <a:solidFill>
                            <a:schemeClr val="tx1"/>
                          </a:solidFill>
                          <a:effectLst/>
                          <a:latin typeface="Garamond" charset="0"/>
                          <a:ea typeface="ＭＳ Ｐゴシック" charset="0"/>
                        </a:rPr>
                        <a:t> </a:t>
                      </a:r>
                      <a:r>
                        <a:rPr kumimoji="0" lang="en-US" sz="1200" b="0" i="0" u="none" strike="noStrike" cap="none" normalizeH="0" baseline="0" dirty="0" err="1" smtClean="0">
                          <a:ln>
                            <a:noFill/>
                          </a:ln>
                          <a:solidFill>
                            <a:schemeClr val="tx1"/>
                          </a:solidFill>
                          <a:effectLst/>
                          <a:latin typeface="Garamond" charset="0"/>
                          <a:ea typeface="ＭＳ Ｐゴシック" charset="0"/>
                        </a:rPr>
                        <a:t>teemme</a:t>
                      </a:r>
                      <a:r>
                        <a:rPr kumimoji="0" lang="en-US" sz="1200" b="0" i="0" u="none" strike="noStrike" cap="none" normalizeH="0" baseline="0" dirty="0" smtClean="0">
                          <a:ln>
                            <a:noFill/>
                          </a:ln>
                          <a:solidFill>
                            <a:schemeClr val="tx1"/>
                          </a:solidFill>
                          <a:effectLst/>
                          <a:latin typeface="Garamond" charset="0"/>
                          <a:ea typeface="ＭＳ Ｐゴシック" charset="0"/>
                        </a:rPr>
                        <a:t>? (</a:t>
                      </a:r>
                      <a:r>
                        <a:rPr kumimoji="0" lang="en-US" sz="1200" b="0" i="0" u="none" strike="noStrike" cap="none" normalizeH="0" baseline="0" dirty="0" err="1" smtClean="0">
                          <a:ln>
                            <a:noFill/>
                          </a:ln>
                          <a:solidFill>
                            <a:schemeClr val="tx1"/>
                          </a:solidFill>
                          <a:effectLst/>
                          <a:latin typeface="Garamond" charset="0"/>
                          <a:ea typeface="ＭＳ Ｐゴシック" charset="0"/>
                        </a:rPr>
                        <a:t>tarkoitus</a:t>
                      </a:r>
                      <a:r>
                        <a:rPr kumimoji="0" lang="en-US" sz="1200" b="0" i="0" u="none" strike="noStrike" cap="none" normalizeH="0" baseline="0" dirty="0" smtClean="0">
                          <a:ln>
                            <a:noFill/>
                          </a:ln>
                          <a:solidFill>
                            <a:schemeClr val="tx1"/>
                          </a:solidFill>
                          <a:effectLst/>
                          <a:latin typeface="Garamond" charset="0"/>
                          <a:ea typeface="ＭＳ Ｐゴシック" charset="0"/>
                        </a:rPr>
                        <a:t>)</a:t>
                      </a:r>
                      <a:endParaRPr kumimoji="0" lang="en-US" sz="1200" b="0" i="0" u="none" strike="noStrike" cap="none" normalizeH="0" baseline="0" dirty="0">
                        <a:ln>
                          <a:noFill/>
                        </a:ln>
                        <a:solidFill>
                          <a:schemeClr val="tx1"/>
                        </a:solidFill>
                        <a:effectLst/>
                        <a:latin typeface="Garamond" charset="0"/>
                        <a:ea typeface="ＭＳ Ｐゴシック" charset="0"/>
                      </a:endParaRPr>
                    </a:p>
                  </a:txBody>
                  <a:tcPr marL="90000" marR="90000" marT="46800" marB="46800" anchor="ctr" anchorCtr="1" horzOverflow="overflow">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lnTlToBr>
                      <a:noFill/>
                    </a:lnTlToBr>
                    <a:lnBlToTr>
                      <a:noFill/>
                    </a:lnBlToTr>
                    <a:noFill/>
                  </a:tcPr>
                </a:tc>
              </a:tr>
              <a:tr h="1295400">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fi-FI" sz="1200" b="0" i="0" u="none" strike="noStrike" cap="none" normalizeH="0" baseline="0">
                          <a:ln>
                            <a:noFill/>
                          </a:ln>
                          <a:solidFill>
                            <a:schemeClr val="tx1"/>
                          </a:solidFill>
                          <a:effectLst/>
                          <a:latin typeface="Garamond" charset="0"/>
                          <a:ea typeface="ＭＳ Ｐゴシック" charset="0"/>
                        </a:rPr>
                        <a:t>Työn tekeminen oman tiimiyrityksen kanssa ja avulla</a:t>
                      </a:r>
                      <a:endParaRPr kumimoji="0" lang="en-US" sz="1200" b="0" i="0" u="none" strike="noStrike" cap="none" normalizeH="0" baseline="0">
                        <a:ln>
                          <a:noFill/>
                        </a:ln>
                        <a:solidFill>
                          <a:schemeClr val="tx1"/>
                        </a:solidFill>
                        <a:effectLst/>
                        <a:latin typeface="Garamond" charset="0"/>
                        <a:ea typeface="ＭＳ Ｐゴシック" charset="0"/>
                      </a:endParaRPr>
                    </a:p>
                  </a:txBody>
                  <a:tcPr marL="90000" marR="90000" marT="46800" marB="46800" anchor="ctr" anchorCtr="1" horzOverflow="overflow">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1200" b="0" i="0" u="none" strike="noStrike" cap="none" normalizeH="0" baseline="0" dirty="0" err="1" smtClean="0">
                          <a:ln>
                            <a:noFill/>
                          </a:ln>
                          <a:solidFill>
                            <a:schemeClr val="tx1"/>
                          </a:solidFill>
                          <a:effectLst/>
                          <a:latin typeface="Garamond" charset="0"/>
                          <a:ea typeface="ＭＳ Ｐゴシック" charset="0"/>
                        </a:rPr>
                        <a:t>Mitä</a:t>
                      </a:r>
                      <a:r>
                        <a:rPr kumimoji="0" lang="en-US" sz="1200" b="0" i="0" u="none" strike="noStrike" cap="none" normalizeH="0" baseline="0" dirty="0" smtClean="0">
                          <a:ln>
                            <a:noFill/>
                          </a:ln>
                          <a:solidFill>
                            <a:schemeClr val="tx1"/>
                          </a:solidFill>
                          <a:effectLst/>
                          <a:latin typeface="Garamond" charset="0"/>
                          <a:ea typeface="ＭＳ Ｐゴシック" charset="0"/>
                        </a:rPr>
                        <a:t> </a:t>
                      </a:r>
                      <a:r>
                        <a:rPr kumimoji="0" lang="en-US" sz="1200" b="0" i="0" u="none" strike="noStrike" cap="none" normalizeH="0" baseline="0" dirty="0" err="1" smtClean="0">
                          <a:ln>
                            <a:noFill/>
                          </a:ln>
                          <a:solidFill>
                            <a:schemeClr val="tx1"/>
                          </a:solidFill>
                          <a:effectLst/>
                          <a:latin typeface="Garamond" charset="0"/>
                          <a:ea typeface="ＭＳ Ｐゴシック" charset="0"/>
                        </a:rPr>
                        <a:t>teemme</a:t>
                      </a:r>
                      <a:r>
                        <a:rPr kumimoji="0" lang="en-US" sz="1200" b="0" i="0" u="none" strike="noStrike" cap="none" normalizeH="0" baseline="0" dirty="0" smtClean="0">
                          <a:ln>
                            <a:noFill/>
                          </a:ln>
                          <a:solidFill>
                            <a:schemeClr val="tx1"/>
                          </a:solidFill>
                          <a:effectLst/>
                          <a:latin typeface="Garamond" charset="0"/>
                          <a:ea typeface="ＭＳ Ｐゴシック" charset="0"/>
                        </a:rPr>
                        <a:t>?</a:t>
                      </a:r>
                    </a:p>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1200" b="0" i="0" u="none" strike="noStrike" cap="none" normalizeH="0" baseline="0" dirty="0" smtClean="0">
                          <a:ln>
                            <a:noFill/>
                          </a:ln>
                          <a:solidFill>
                            <a:schemeClr val="tx1"/>
                          </a:solidFill>
                          <a:effectLst/>
                          <a:latin typeface="Garamond" charset="0"/>
                          <a:ea typeface="ＭＳ Ｐゴシック" charset="0"/>
                        </a:rPr>
                        <a:t>(</a:t>
                      </a:r>
                      <a:r>
                        <a:rPr kumimoji="0" lang="en-US" sz="1200" b="0" i="0" u="none" strike="noStrike" cap="none" normalizeH="0" baseline="0" dirty="0" err="1" smtClean="0">
                          <a:ln>
                            <a:noFill/>
                          </a:ln>
                          <a:solidFill>
                            <a:schemeClr val="tx1"/>
                          </a:solidFill>
                          <a:effectLst/>
                          <a:latin typeface="Garamond" charset="0"/>
                          <a:ea typeface="ＭＳ Ｐゴシック" charset="0"/>
                        </a:rPr>
                        <a:t>tarjooma</a:t>
                      </a:r>
                      <a:r>
                        <a:rPr kumimoji="0" lang="en-US" sz="1200" b="0" i="0" u="none" strike="noStrike" cap="none" normalizeH="0" baseline="0" dirty="0" smtClean="0">
                          <a:ln>
                            <a:noFill/>
                          </a:ln>
                          <a:solidFill>
                            <a:schemeClr val="tx1"/>
                          </a:solidFill>
                          <a:effectLst/>
                          <a:latin typeface="Garamond" charset="0"/>
                          <a:ea typeface="ＭＳ Ｐゴシック" charset="0"/>
                        </a:rPr>
                        <a:t>)</a:t>
                      </a:r>
                      <a:endParaRPr kumimoji="0" lang="en-US" sz="1200" b="0" i="0" u="none" strike="noStrike" cap="none" normalizeH="0" baseline="0" dirty="0">
                        <a:ln>
                          <a:noFill/>
                        </a:ln>
                        <a:solidFill>
                          <a:schemeClr val="tx1"/>
                        </a:solidFill>
                        <a:effectLst/>
                        <a:latin typeface="Garamond" charset="0"/>
                        <a:ea typeface="ＭＳ Ｐゴシック" charset="0"/>
                      </a:endParaRPr>
                    </a:p>
                  </a:txBody>
                  <a:tcPr marL="90000" marR="90000" marT="46800" marB="46800" anchor="ctr" anchorCtr="1" horzOverflow="overflow">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lnTlToBr>
                      <a:noFill/>
                    </a:lnTlToBr>
                    <a:lnBlToTr>
                      <a:noFill/>
                    </a:lnBlToTr>
                    <a:noFill/>
                  </a:tcPr>
                </a:tc>
              </a:tr>
            </a:tbl>
          </a:graphicData>
        </a:graphic>
      </p:graphicFrame>
      <p:sp>
        <p:nvSpPr>
          <p:cNvPr id="37" name="Text Box 17"/>
          <p:cNvSpPr txBox="1">
            <a:spLocks noChangeArrowheads="1"/>
          </p:cNvSpPr>
          <p:nvPr/>
        </p:nvSpPr>
        <p:spPr bwMode="auto">
          <a:xfrm>
            <a:off x="8585369" y="1846960"/>
            <a:ext cx="2377574"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charset="0"/>
                <a:ea typeface="ＭＳ Ｐゴシック" charset="0"/>
              </a:defRPr>
            </a:lvl1pPr>
            <a:lvl2pPr marL="742950" indent="-285750" eaLnBrk="0" hangingPunct="0">
              <a:defRPr>
                <a:solidFill>
                  <a:schemeClr val="tx1"/>
                </a:solidFill>
                <a:latin typeface="Arial" charset="0"/>
                <a:ea typeface="ＭＳ Ｐゴシック" charset="0"/>
              </a:defRPr>
            </a:lvl2pPr>
            <a:lvl3pPr marL="1143000" indent="-228600" eaLnBrk="0" hangingPunct="0">
              <a:defRPr>
                <a:solidFill>
                  <a:schemeClr val="tx1"/>
                </a:solidFill>
                <a:latin typeface="Arial" charset="0"/>
                <a:ea typeface="ＭＳ Ｐゴシック" charset="0"/>
              </a:defRPr>
            </a:lvl3pPr>
            <a:lvl4pPr marL="1600200" indent="-228600" eaLnBrk="0" hangingPunct="0">
              <a:defRPr>
                <a:solidFill>
                  <a:schemeClr val="tx1"/>
                </a:solidFill>
                <a:latin typeface="Arial" charset="0"/>
                <a:ea typeface="ＭＳ Ｐゴシック" charset="0"/>
              </a:defRPr>
            </a:lvl4pPr>
            <a:lvl5pPr marL="2057400" indent="-228600" eaLnBrk="0" hangingPunct="0">
              <a:defRPr>
                <a:solidFill>
                  <a:schemeClr val="tx1"/>
                </a:solidFill>
                <a:latin typeface="Arial" charset="0"/>
                <a:ea typeface="ＭＳ Ｐゴシック" charset="0"/>
              </a:defRPr>
            </a:lvl5pPr>
            <a:lvl6pPr marL="2514600" indent="-228600" eaLnBrk="0" fontAlgn="base" hangingPunct="0">
              <a:spcBef>
                <a:spcPct val="0"/>
              </a:spcBef>
              <a:spcAft>
                <a:spcPct val="0"/>
              </a:spcAft>
              <a:defRPr>
                <a:solidFill>
                  <a:schemeClr val="tx1"/>
                </a:solidFill>
                <a:latin typeface="Arial" charset="0"/>
                <a:ea typeface="ＭＳ Ｐゴシック" charset="0"/>
              </a:defRPr>
            </a:lvl6pPr>
            <a:lvl7pPr marL="2971800" indent="-228600" eaLnBrk="0" fontAlgn="base" hangingPunct="0">
              <a:spcBef>
                <a:spcPct val="0"/>
              </a:spcBef>
              <a:spcAft>
                <a:spcPct val="0"/>
              </a:spcAft>
              <a:defRPr>
                <a:solidFill>
                  <a:schemeClr val="tx1"/>
                </a:solidFill>
                <a:latin typeface="Arial" charset="0"/>
                <a:ea typeface="ＭＳ Ｐゴシック" charset="0"/>
              </a:defRPr>
            </a:lvl7pPr>
            <a:lvl8pPr marL="3429000" indent="-228600" eaLnBrk="0" fontAlgn="base" hangingPunct="0">
              <a:spcBef>
                <a:spcPct val="0"/>
              </a:spcBef>
              <a:spcAft>
                <a:spcPct val="0"/>
              </a:spcAft>
              <a:defRPr>
                <a:solidFill>
                  <a:schemeClr val="tx1"/>
                </a:solidFill>
                <a:latin typeface="Arial" charset="0"/>
                <a:ea typeface="ＭＳ Ｐゴシック" charset="0"/>
              </a:defRPr>
            </a:lvl8pPr>
            <a:lvl9pPr marL="3886200" indent="-228600" eaLnBrk="0" fontAlgn="base" hangingPunct="0">
              <a:spcBef>
                <a:spcPct val="0"/>
              </a:spcBef>
              <a:spcAft>
                <a:spcPct val="0"/>
              </a:spcAft>
              <a:defRPr>
                <a:solidFill>
                  <a:schemeClr val="tx1"/>
                </a:solidFill>
                <a:latin typeface="Arial" charset="0"/>
                <a:ea typeface="ＭＳ Ｐゴシック" charset="0"/>
              </a:defRPr>
            </a:lvl9pPr>
          </a:lstStyle>
          <a:p>
            <a:pPr algn="ctr" eaLnBrk="1" hangingPunct="1"/>
            <a:r>
              <a:rPr lang="fi-FI" sz="1200" b="1" dirty="0">
                <a:latin typeface="Garamond" charset="0"/>
              </a:rPr>
              <a:t>Koko </a:t>
            </a:r>
            <a:r>
              <a:rPr lang="fi-FI" sz="1200" b="1" dirty="0" smtClean="0">
                <a:latin typeface="Garamond" charset="0"/>
              </a:rPr>
              <a:t>tiimiorganisaation </a:t>
            </a:r>
            <a:r>
              <a:rPr lang="fi-FI" sz="1200" b="1" dirty="0">
                <a:latin typeface="Garamond" charset="0"/>
              </a:rPr>
              <a:t>kulttuuri</a:t>
            </a:r>
            <a:endParaRPr lang="en-US" sz="1200" b="1" dirty="0">
              <a:latin typeface="Garamond" charset="0"/>
            </a:endParaRPr>
          </a:p>
        </p:txBody>
      </p:sp>
      <p:sp>
        <p:nvSpPr>
          <p:cNvPr id="38" name="Text Box 18"/>
          <p:cNvSpPr txBox="1">
            <a:spLocks noChangeArrowheads="1"/>
          </p:cNvSpPr>
          <p:nvPr/>
        </p:nvSpPr>
        <p:spPr bwMode="auto">
          <a:xfrm>
            <a:off x="9001482" y="1126235"/>
            <a:ext cx="1518364"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charset="0"/>
                <a:ea typeface="ＭＳ Ｐゴシック" charset="0"/>
              </a:defRPr>
            </a:lvl1pPr>
            <a:lvl2pPr marL="742950" indent="-285750" eaLnBrk="0" hangingPunct="0">
              <a:defRPr>
                <a:solidFill>
                  <a:schemeClr val="tx1"/>
                </a:solidFill>
                <a:latin typeface="Arial" charset="0"/>
                <a:ea typeface="ＭＳ Ｐゴシック" charset="0"/>
              </a:defRPr>
            </a:lvl2pPr>
            <a:lvl3pPr marL="1143000" indent="-228600" eaLnBrk="0" hangingPunct="0">
              <a:defRPr>
                <a:solidFill>
                  <a:schemeClr val="tx1"/>
                </a:solidFill>
                <a:latin typeface="Arial" charset="0"/>
                <a:ea typeface="ＭＳ Ｐゴシック" charset="0"/>
              </a:defRPr>
            </a:lvl3pPr>
            <a:lvl4pPr marL="1600200" indent="-228600" eaLnBrk="0" hangingPunct="0">
              <a:defRPr>
                <a:solidFill>
                  <a:schemeClr val="tx1"/>
                </a:solidFill>
                <a:latin typeface="Arial" charset="0"/>
                <a:ea typeface="ＭＳ Ｐゴシック" charset="0"/>
              </a:defRPr>
            </a:lvl4pPr>
            <a:lvl5pPr marL="2057400" indent="-228600" eaLnBrk="0" hangingPunct="0">
              <a:defRPr>
                <a:solidFill>
                  <a:schemeClr val="tx1"/>
                </a:solidFill>
                <a:latin typeface="Arial" charset="0"/>
                <a:ea typeface="ＭＳ Ｐゴシック" charset="0"/>
              </a:defRPr>
            </a:lvl5pPr>
            <a:lvl6pPr marL="2514600" indent="-228600" eaLnBrk="0" fontAlgn="base" hangingPunct="0">
              <a:spcBef>
                <a:spcPct val="0"/>
              </a:spcBef>
              <a:spcAft>
                <a:spcPct val="0"/>
              </a:spcAft>
              <a:defRPr>
                <a:solidFill>
                  <a:schemeClr val="tx1"/>
                </a:solidFill>
                <a:latin typeface="Arial" charset="0"/>
                <a:ea typeface="ＭＳ Ｐゴシック" charset="0"/>
              </a:defRPr>
            </a:lvl6pPr>
            <a:lvl7pPr marL="2971800" indent="-228600" eaLnBrk="0" fontAlgn="base" hangingPunct="0">
              <a:spcBef>
                <a:spcPct val="0"/>
              </a:spcBef>
              <a:spcAft>
                <a:spcPct val="0"/>
              </a:spcAft>
              <a:defRPr>
                <a:solidFill>
                  <a:schemeClr val="tx1"/>
                </a:solidFill>
                <a:latin typeface="Arial" charset="0"/>
                <a:ea typeface="ＭＳ Ｐゴシック" charset="0"/>
              </a:defRPr>
            </a:lvl7pPr>
            <a:lvl8pPr marL="3429000" indent="-228600" eaLnBrk="0" fontAlgn="base" hangingPunct="0">
              <a:spcBef>
                <a:spcPct val="0"/>
              </a:spcBef>
              <a:spcAft>
                <a:spcPct val="0"/>
              </a:spcAft>
              <a:defRPr>
                <a:solidFill>
                  <a:schemeClr val="tx1"/>
                </a:solidFill>
                <a:latin typeface="Arial" charset="0"/>
                <a:ea typeface="ＭＳ Ｐゴシック" charset="0"/>
              </a:defRPr>
            </a:lvl8pPr>
            <a:lvl9pPr marL="3886200" indent="-228600" eaLnBrk="0" fontAlgn="base" hangingPunct="0">
              <a:spcBef>
                <a:spcPct val="0"/>
              </a:spcBef>
              <a:spcAft>
                <a:spcPct val="0"/>
              </a:spcAft>
              <a:defRPr>
                <a:solidFill>
                  <a:schemeClr val="tx1"/>
                </a:solidFill>
                <a:latin typeface="Arial" charset="0"/>
                <a:ea typeface="ＭＳ Ｐゴシック" charset="0"/>
              </a:defRPr>
            </a:lvl9pPr>
          </a:lstStyle>
          <a:p>
            <a:pPr algn="ctr" eaLnBrk="1" hangingPunct="1"/>
            <a:r>
              <a:rPr lang="fi-FI" sz="1200" b="1" dirty="0" smtClean="0">
                <a:latin typeface="Garamond" charset="0"/>
              </a:rPr>
              <a:t>Verkosto-oppiminen</a:t>
            </a:r>
            <a:endParaRPr lang="en-US" sz="1200" b="1" dirty="0">
              <a:latin typeface="Garamond" charset="0"/>
            </a:endParaRPr>
          </a:p>
        </p:txBody>
      </p:sp>
      <p:sp>
        <p:nvSpPr>
          <p:cNvPr id="39" name="Oval 19"/>
          <p:cNvSpPr>
            <a:spLocks noChangeArrowheads="1"/>
          </p:cNvSpPr>
          <p:nvPr/>
        </p:nvSpPr>
        <p:spPr bwMode="auto">
          <a:xfrm>
            <a:off x="7230187" y="1551685"/>
            <a:ext cx="5057775" cy="5057775"/>
          </a:xfrm>
          <a:prstGeom prst="ellipse">
            <a:avLst/>
          </a:prstGeom>
          <a:noFill/>
          <a:ln w="19050">
            <a:solidFill>
              <a:schemeClr val="tx1"/>
            </a:solidFill>
            <a:round/>
            <a:headEnd/>
            <a:tailEnd/>
          </a:ln>
          <a:extLst>
            <a:ext uri="{909E8E84-426E-40dd-AFC4-6F175D3DCCD1}">
              <a14:hiddenFill xmlns:a14="http://schemas.microsoft.com/office/drawing/2010/main">
                <a:solidFill>
                  <a:srgbClr val="FFFFFF"/>
                </a:solidFill>
              </a14:hiddenFill>
            </a:ext>
          </a:extLst>
        </p:spPr>
        <p:txBody>
          <a:bodyPr wrap="none" anchor="ctr"/>
          <a:lstStyle/>
          <a:p>
            <a:endParaRPr lang="fi-FI"/>
          </a:p>
        </p:txBody>
      </p:sp>
      <p:sp>
        <p:nvSpPr>
          <p:cNvPr id="41" name="AutoShape 21"/>
          <p:cNvSpPr>
            <a:spLocks noChangeArrowheads="1"/>
          </p:cNvSpPr>
          <p:nvPr/>
        </p:nvSpPr>
        <p:spPr bwMode="auto">
          <a:xfrm>
            <a:off x="9539999" y="3828160"/>
            <a:ext cx="506413" cy="506413"/>
          </a:xfrm>
          <a:custGeom>
            <a:avLst/>
            <a:gdLst>
              <a:gd name="T0" fmla="*/ 11590903 w 21600"/>
              <a:gd name="T1" fmla="*/ 4129681 h 21600"/>
              <a:gd name="T2" fmla="*/ 1924393 w 21600"/>
              <a:gd name="T3" fmla="*/ 4357778 h 21600"/>
              <a:gd name="T4" fmla="*/ 8494046 w 21600"/>
              <a:gd name="T5" fmla="*/ 5119085 h 21600"/>
              <a:gd name="T6" fmla="*/ 1884818 w 21600"/>
              <a:gd name="T7" fmla="*/ 12153209 h 21600"/>
              <a:gd name="T8" fmla="*/ 976768 w 21600"/>
              <a:gd name="T9" fmla="*/ 7850386 h 21600"/>
              <a:gd name="T10" fmla="*/ 5280692 w 21600"/>
              <a:gd name="T11" fmla="*/ 6942336 h 21600"/>
              <a:gd name="T12" fmla="*/ 0 60000 65536"/>
              <a:gd name="T13" fmla="*/ 0 60000 65536"/>
              <a:gd name="T14" fmla="*/ 0 60000 65536"/>
              <a:gd name="T15" fmla="*/ 0 60000 65536"/>
              <a:gd name="T16" fmla="*/ 0 60000 65536"/>
              <a:gd name="T17" fmla="*/ 0 60000 65536"/>
              <a:gd name="T18" fmla="*/ 3163 w 21600"/>
              <a:gd name="T19" fmla="*/ 3163 h 21600"/>
              <a:gd name="T20" fmla="*/ 18437 w 21600"/>
              <a:gd name="T21" fmla="*/ 18437 h 21600"/>
            </a:gdLst>
            <a:ahLst/>
            <a:cxnLst>
              <a:cxn ang="T12">
                <a:pos x="T0" y="T1"/>
              </a:cxn>
              <a:cxn ang="T13">
                <a:pos x="T2" y="T3"/>
              </a:cxn>
              <a:cxn ang="T14">
                <a:pos x="T4" y="T5"/>
              </a:cxn>
              <a:cxn ang="T15">
                <a:pos x="T6" y="T7"/>
              </a:cxn>
              <a:cxn ang="T16">
                <a:pos x="T8" y="T9"/>
              </a:cxn>
              <a:cxn ang="T17">
                <a:pos x="T10" y="T11"/>
              </a:cxn>
            </a:cxnLst>
            <a:rect l="T18" t="T19" r="T20" b="T21"/>
            <a:pathLst>
              <a:path w="21600" h="21600">
                <a:moveTo>
                  <a:pt x="8133" y="14892"/>
                </a:moveTo>
                <a:cubicBezTo>
                  <a:pt x="8926" y="15409"/>
                  <a:pt x="9853" y="15685"/>
                  <a:pt x="10800" y="15685"/>
                </a:cubicBezTo>
                <a:cubicBezTo>
                  <a:pt x="13497" y="15685"/>
                  <a:pt x="15685" y="13497"/>
                  <a:pt x="15685" y="10800"/>
                </a:cubicBezTo>
                <a:cubicBezTo>
                  <a:pt x="15685" y="8102"/>
                  <a:pt x="13497" y="5915"/>
                  <a:pt x="10800" y="5915"/>
                </a:cubicBezTo>
                <a:cubicBezTo>
                  <a:pt x="8792" y="5914"/>
                  <a:pt x="6989" y="7143"/>
                  <a:pt x="6254" y="9011"/>
                </a:cubicBezTo>
                <a:lnTo>
                  <a:pt x="749" y="6845"/>
                </a:lnTo>
                <a:cubicBezTo>
                  <a:pt x="2375" y="2715"/>
                  <a:pt x="6361" y="-1"/>
                  <a:pt x="10800" y="0"/>
                </a:cubicBezTo>
                <a:cubicBezTo>
                  <a:pt x="16764" y="0"/>
                  <a:pt x="21600" y="4835"/>
                  <a:pt x="21600" y="10800"/>
                </a:cubicBezTo>
                <a:cubicBezTo>
                  <a:pt x="21600" y="16764"/>
                  <a:pt x="16764" y="21600"/>
                  <a:pt x="10800" y="21600"/>
                </a:cubicBezTo>
                <a:cubicBezTo>
                  <a:pt x="8706" y="21600"/>
                  <a:pt x="6658" y="20991"/>
                  <a:pt x="4903" y="19848"/>
                </a:cubicBezTo>
                <a:lnTo>
                  <a:pt x="3429" y="22110"/>
                </a:lnTo>
                <a:lnTo>
                  <a:pt x="1777" y="14282"/>
                </a:lnTo>
                <a:lnTo>
                  <a:pt x="9607" y="12630"/>
                </a:lnTo>
                <a:lnTo>
                  <a:pt x="8133" y="14892"/>
                </a:lnTo>
                <a:close/>
              </a:path>
            </a:pathLst>
          </a:custGeom>
          <a:solidFill>
            <a:srgbClr val="FF0000"/>
          </a:solidFill>
          <a:ln w="9525">
            <a:solidFill>
              <a:schemeClr val="tx1"/>
            </a:solidFill>
            <a:miter lim="800000"/>
            <a:headEnd/>
            <a:tailEnd/>
          </a:ln>
        </p:spPr>
        <p:txBody>
          <a:bodyPr wrap="none" anchor="ctr"/>
          <a:lstStyle/>
          <a:p>
            <a:endParaRPr lang="fi-FI"/>
          </a:p>
        </p:txBody>
      </p:sp>
      <p:cxnSp>
        <p:nvCxnSpPr>
          <p:cNvPr id="18" name="Suora yhdysviiva 17"/>
          <p:cNvCxnSpPr/>
          <p:nvPr/>
        </p:nvCxnSpPr>
        <p:spPr>
          <a:xfrm flipH="1">
            <a:off x="-120961" y="9183916"/>
            <a:ext cx="12964577" cy="0"/>
          </a:xfrm>
          <a:prstGeom prst="line">
            <a:avLst/>
          </a:prstGeom>
          <a:ln w="6350" cmpd="sng">
            <a:solidFill>
              <a:schemeClr val="tx1"/>
            </a:solidFill>
            <a:prstDash val="sysDash"/>
          </a:ln>
        </p:spPr>
        <p:style>
          <a:lnRef idx="2">
            <a:schemeClr val="accent1"/>
          </a:lnRef>
          <a:fillRef idx="0">
            <a:schemeClr val="accent1"/>
          </a:fillRef>
          <a:effectRef idx="1">
            <a:schemeClr val="accent1"/>
          </a:effectRef>
          <a:fontRef idx="minor">
            <a:schemeClr val="tx1"/>
          </a:fontRef>
        </p:style>
      </p:cxnSp>
      <p:cxnSp>
        <p:nvCxnSpPr>
          <p:cNvPr id="19" name="Suora yhdysviiva 18"/>
          <p:cNvCxnSpPr/>
          <p:nvPr/>
        </p:nvCxnSpPr>
        <p:spPr>
          <a:xfrm flipH="1">
            <a:off x="-99482" y="384569"/>
            <a:ext cx="12943098" cy="0"/>
          </a:xfrm>
          <a:prstGeom prst="line">
            <a:avLst/>
          </a:prstGeom>
          <a:ln w="6350" cmpd="sng">
            <a:solidFill>
              <a:schemeClr val="tx1"/>
            </a:solidFill>
            <a:prstDash val="sysDash"/>
          </a:ln>
        </p:spPr>
        <p:style>
          <a:lnRef idx="2">
            <a:schemeClr val="accent1"/>
          </a:lnRef>
          <a:fillRef idx="0">
            <a:schemeClr val="accent1"/>
          </a:fillRef>
          <a:effectRef idx="1">
            <a:schemeClr val="accent1"/>
          </a:effectRef>
          <a:fontRef idx="minor">
            <a:schemeClr val="tx1"/>
          </a:fontRef>
        </p:style>
      </p:cxnSp>
      <p:sp>
        <p:nvSpPr>
          <p:cNvPr id="16" name="Suorakulmio 15"/>
          <p:cNvSpPr/>
          <p:nvPr/>
        </p:nvSpPr>
        <p:spPr>
          <a:xfrm>
            <a:off x="923189" y="653491"/>
            <a:ext cx="4585887" cy="2400657"/>
          </a:xfrm>
          <a:prstGeom prst="rect">
            <a:avLst/>
          </a:prstGeom>
        </p:spPr>
        <p:txBody>
          <a:bodyPr wrap="square">
            <a:spAutoFit/>
          </a:bodyPr>
          <a:lstStyle/>
          <a:p>
            <a:r>
              <a:rPr lang="fi-FI" sz="1600" dirty="0" smtClean="0">
                <a:latin typeface="Marker Felt"/>
                <a:cs typeface="Marker Felt"/>
              </a:rPr>
              <a:t>Tiimiyrityksen oppimisprosessi - 1 TÄPPÄ</a:t>
            </a:r>
          </a:p>
          <a:p>
            <a:endParaRPr lang="fi-FI" sz="1100" dirty="0" smtClean="0"/>
          </a:p>
          <a:p>
            <a:pPr marL="171450" indent="-171450">
              <a:spcBef>
                <a:spcPts val="600"/>
              </a:spcBef>
              <a:spcAft>
                <a:spcPts val="600"/>
              </a:spcAft>
              <a:buClr>
                <a:schemeClr val="tx1"/>
              </a:buClr>
              <a:buSzPct val="150000"/>
              <a:buFont typeface="Wingdings" charset="2"/>
              <a:buChar char=""/>
            </a:pPr>
            <a:r>
              <a:rPr lang="fi-FI" sz="1100" dirty="0" smtClean="0">
                <a:solidFill>
                  <a:srgbClr val="000000"/>
                </a:solidFill>
              </a:rPr>
              <a:t>Ymmärrämme missiomme: ”Tiimiakatemiassa opimme tiimiyrittäjiksi oman tiimiyrityksen avulla.”</a:t>
            </a:r>
          </a:p>
          <a:p>
            <a:pPr marL="171450" indent="-171450">
              <a:spcBef>
                <a:spcPts val="600"/>
              </a:spcBef>
              <a:spcAft>
                <a:spcPts val="600"/>
              </a:spcAft>
              <a:buClr>
                <a:schemeClr val="tx1"/>
              </a:buClr>
              <a:buSzPct val="150000"/>
              <a:buFont typeface="Wingdings" charset="2"/>
              <a:buChar char=""/>
            </a:pPr>
            <a:r>
              <a:rPr lang="fi-FI" sz="1100" dirty="0" smtClean="0">
                <a:solidFill>
                  <a:srgbClr val="000000"/>
                </a:solidFill>
              </a:rPr>
              <a:t>Yritystoimintamme on lähtenyt käyntiin ja olemme tehneet ensimmäisen projektimme. On syntynyt liikevaihtoa.</a:t>
            </a:r>
          </a:p>
          <a:p>
            <a:pPr marL="171450" indent="-171450">
              <a:spcBef>
                <a:spcPts val="600"/>
              </a:spcBef>
              <a:spcAft>
                <a:spcPts val="600"/>
              </a:spcAft>
              <a:buClr>
                <a:schemeClr val="tx1"/>
              </a:buClr>
              <a:buSzPct val="150000"/>
              <a:buFont typeface="Wingdings" charset="2"/>
              <a:buChar char=""/>
            </a:pPr>
            <a:r>
              <a:rPr lang="fi-FI" sz="1100" dirty="0" smtClean="0">
                <a:solidFill>
                  <a:srgbClr val="000000"/>
                </a:solidFill>
              </a:rPr>
              <a:t>Meille on kertynyt kumulatiivista liikevaihtoa  (myynti – alv) 1000€ / tiimiyrittäjä</a:t>
            </a:r>
          </a:p>
          <a:p>
            <a:pPr marL="171450" indent="-171450">
              <a:spcBef>
                <a:spcPts val="600"/>
              </a:spcBef>
              <a:spcAft>
                <a:spcPts val="600"/>
              </a:spcAft>
              <a:buClr>
                <a:schemeClr val="tx1"/>
              </a:buClr>
              <a:buSzPct val="150000"/>
              <a:buFont typeface="Wingdings" charset="2"/>
              <a:buChar char=""/>
            </a:pPr>
            <a:r>
              <a:rPr lang="fi-FI" sz="1100" dirty="0" smtClean="0">
                <a:solidFill>
                  <a:srgbClr val="000000"/>
                </a:solidFill>
              </a:rPr>
              <a:t>Ymmärrämme, mitä tarkoitetaan segmentoinnilla. Meillä on käsitys siitä, mitkä ovat potentiaaliset  asiakasheimomme ja yhteistyökumppanimme</a:t>
            </a:r>
          </a:p>
        </p:txBody>
      </p:sp>
      <p:sp>
        <p:nvSpPr>
          <p:cNvPr id="20" name="Suorakulmio 19"/>
          <p:cNvSpPr/>
          <p:nvPr/>
        </p:nvSpPr>
        <p:spPr>
          <a:xfrm>
            <a:off x="923189" y="3218883"/>
            <a:ext cx="4585887" cy="2723822"/>
          </a:xfrm>
          <a:prstGeom prst="rect">
            <a:avLst/>
          </a:prstGeom>
        </p:spPr>
        <p:txBody>
          <a:bodyPr wrap="square">
            <a:spAutoFit/>
          </a:bodyPr>
          <a:lstStyle/>
          <a:p>
            <a:r>
              <a:rPr lang="fi-FI" sz="1600" dirty="0" smtClean="0">
                <a:latin typeface="Marker Felt"/>
                <a:cs typeface="Marker Felt"/>
              </a:rPr>
              <a:t>Tiimiyrityksen oppimisprosessi - 2 TÄPPÄÄ</a:t>
            </a:r>
          </a:p>
          <a:p>
            <a:endParaRPr lang="fi-FI" sz="1100" dirty="0" smtClean="0"/>
          </a:p>
          <a:p>
            <a:pPr marL="171450" indent="-171450">
              <a:spcBef>
                <a:spcPts val="600"/>
              </a:spcBef>
              <a:spcAft>
                <a:spcPts val="600"/>
              </a:spcAft>
              <a:buClr>
                <a:schemeClr val="tx1"/>
              </a:buClr>
              <a:buSzPct val="150000"/>
              <a:buFont typeface="Wingdings" charset="2"/>
              <a:buChar char=""/>
            </a:pPr>
            <a:r>
              <a:rPr lang="fi-FI" sz="1100" dirty="0" smtClean="0">
                <a:solidFill>
                  <a:srgbClr val="000000"/>
                </a:solidFill>
              </a:rPr>
              <a:t>Tiimiyrityksemme toiminta kehittyy jatkuvasti, olemme tuotteistaneet  vähintään yhden tuotteen/palvelun, jota olemme testanneet asiakaskentässä ja saaneet siitä liikevaihtoa.</a:t>
            </a:r>
          </a:p>
          <a:p>
            <a:pPr marL="171450" indent="-171450">
              <a:spcBef>
                <a:spcPts val="600"/>
              </a:spcBef>
              <a:spcAft>
                <a:spcPts val="600"/>
              </a:spcAft>
              <a:buClr>
                <a:schemeClr val="tx1"/>
              </a:buClr>
              <a:buSzPct val="150000"/>
              <a:buFont typeface="Wingdings" charset="2"/>
              <a:buChar char=""/>
            </a:pPr>
            <a:r>
              <a:rPr lang="fi-FI" sz="1100" dirty="0" smtClean="0">
                <a:solidFill>
                  <a:srgbClr val="000000"/>
                </a:solidFill>
              </a:rPr>
              <a:t>Meille on kertynyt vuotuista liikevaihtoa 6000€ / tiimiyrittäjä (n. 500€/kk)</a:t>
            </a:r>
          </a:p>
          <a:p>
            <a:pPr marL="171450" indent="-171450">
              <a:spcBef>
                <a:spcPts val="600"/>
              </a:spcBef>
              <a:spcAft>
                <a:spcPts val="600"/>
              </a:spcAft>
              <a:buClr>
                <a:schemeClr val="tx1"/>
              </a:buClr>
              <a:buSzPct val="150000"/>
              <a:buFont typeface="Wingdings" charset="2"/>
              <a:buChar char=""/>
            </a:pPr>
            <a:r>
              <a:rPr lang="fi-FI" sz="1100" dirty="0" smtClean="0"/>
              <a:t>Olemme määritelleet tärkeimmät/otollisimmat asiakasheimot ja tehneet koemarkkinointia</a:t>
            </a:r>
          </a:p>
          <a:p>
            <a:pPr marL="171450" indent="-171450">
              <a:spcBef>
                <a:spcPts val="600"/>
              </a:spcBef>
              <a:spcAft>
                <a:spcPts val="600"/>
              </a:spcAft>
              <a:buClr>
                <a:schemeClr val="tx1"/>
              </a:buClr>
              <a:buSzPct val="150000"/>
              <a:buFont typeface="Wingdings" charset="2"/>
              <a:buChar char=""/>
            </a:pPr>
            <a:r>
              <a:rPr lang="fi-FI" sz="1100" dirty="0" smtClean="0"/>
              <a:t>Meille on syntynyt yhteistyökumppanuuksia</a:t>
            </a:r>
          </a:p>
          <a:p>
            <a:pPr marL="171450" indent="-171450">
              <a:spcBef>
                <a:spcPts val="600"/>
              </a:spcBef>
              <a:spcAft>
                <a:spcPts val="600"/>
              </a:spcAft>
              <a:buClr>
                <a:schemeClr val="tx1"/>
              </a:buClr>
              <a:buSzPct val="150000"/>
              <a:buFont typeface="Wingdings" charset="2"/>
              <a:buChar char=""/>
            </a:pPr>
            <a:r>
              <a:rPr lang="fi-FI" sz="1100" dirty="0" smtClean="0"/>
              <a:t>Olemme tehneet yrityskuvatutkimuksen ja tiedämme millainen mielikuva ihmisillä </a:t>
            </a:r>
            <a:r>
              <a:rPr lang="fi-FI" sz="1100" smtClean="0"/>
              <a:t>on yrityksestämme</a:t>
            </a:r>
            <a:endParaRPr lang="fi-FI" sz="1100" dirty="0" smtClean="0"/>
          </a:p>
        </p:txBody>
      </p:sp>
      <p:sp>
        <p:nvSpPr>
          <p:cNvPr id="21" name="Suorakulmio 20"/>
          <p:cNvSpPr/>
          <p:nvPr/>
        </p:nvSpPr>
        <p:spPr>
          <a:xfrm>
            <a:off x="923189" y="6071092"/>
            <a:ext cx="4585887" cy="2077492"/>
          </a:xfrm>
          <a:prstGeom prst="rect">
            <a:avLst/>
          </a:prstGeom>
        </p:spPr>
        <p:txBody>
          <a:bodyPr wrap="square">
            <a:spAutoFit/>
          </a:bodyPr>
          <a:lstStyle/>
          <a:p>
            <a:r>
              <a:rPr lang="fi-FI" sz="1600" dirty="0" smtClean="0">
                <a:latin typeface="Marker Felt"/>
                <a:cs typeface="Marker Felt"/>
              </a:rPr>
              <a:t>Tiimiyrityksen oppimisprosessi - 3 TÄPPÄÄ</a:t>
            </a:r>
          </a:p>
          <a:p>
            <a:endParaRPr lang="fi-FI" sz="1100" dirty="0" smtClean="0"/>
          </a:p>
          <a:p>
            <a:pPr marL="171450" indent="-171450">
              <a:spcBef>
                <a:spcPts val="600"/>
              </a:spcBef>
              <a:spcAft>
                <a:spcPts val="600"/>
              </a:spcAft>
              <a:buClr>
                <a:schemeClr val="tx1"/>
              </a:buClr>
              <a:buSzPct val="150000"/>
              <a:buFont typeface="Wingdings" charset="2"/>
              <a:buChar char=""/>
            </a:pPr>
            <a:r>
              <a:rPr lang="fi-FI" sz="1100" dirty="0" smtClean="0">
                <a:solidFill>
                  <a:srgbClr val="000000"/>
                </a:solidFill>
              </a:rPr>
              <a:t>Tiimiyrityksemme toimii tehokkaasti, toiminta on organisoitu hyvin. Meillä on toimiva johtoryhmä ja innokas </a:t>
            </a:r>
            <a:r>
              <a:rPr lang="fi-FI" sz="1100" dirty="0" err="1" smtClean="0">
                <a:solidFill>
                  <a:srgbClr val="000000"/>
                </a:solidFill>
              </a:rPr>
              <a:t>tiimiliideri</a:t>
            </a:r>
            <a:r>
              <a:rPr lang="fi-FI" sz="1100" dirty="0" smtClean="0">
                <a:solidFill>
                  <a:srgbClr val="000000"/>
                </a:solidFill>
              </a:rPr>
              <a:t>. He haluavat oppia ja kehittyä hyviksi johtajiksi. Heillä on näyttöä johtamisosaamisesta.</a:t>
            </a:r>
          </a:p>
          <a:p>
            <a:pPr marL="171450" indent="-171450">
              <a:spcBef>
                <a:spcPts val="600"/>
              </a:spcBef>
              <a:spcAft>
                <a:spcPts val="600"/>
              </a:spcAft>
              <a:buClr>
                <a:schemeClr val="tx1"/>
              </a:buClr>
              <a:buSzPct val="150000"/>
              <a:buFont typeface="Wingdings" charset="2"/>
              <a:buChar char=""/>
            </a:pPr>
            <a:r>
              <a:rPr lang="fi-FI" sz="1100" dirty="0" smtClean="0">
                <a:solidFill>
                  <a:srgbClr val="000000"/>
                </a:solidFill>
              </a:rPr>
              <a:t>Hoidamme  suhteet yhteistyökumppaneihimme  pitkäjänteisesti ja he ovat toimintaamme tyytyväisiä</a:t>
            </a:r>
          </a:p>
          <a:p>
            <a:pPr marL="171450" indent="-171450">
              <a:spcBef>
                <a:spcPts val="600"/>
              </a:spcBef>
              <a:spcAft>
                <a:spcPts val="600"/>
              </a:spcAft>
              <a:buClr>
                <a:schemeClr val="tx1"/>
              </a:buClr>
              <a:buSzPct val="150000"/>
              <a:buFont typeface="Wingdings" charset="2"/>
              <a:buChar char=""/>
            </a:pPr>
            <a:r>
              <a:rPr lang="fi-FI" sz="1100" dirty="0" smtClean="0">
                <a:solidFill>
                  <a:srgbClr val="000000"/>
                </a:solidFill>
              </a:rPr>
              <a:t>Meille on kertynyt vuotuista liikevaihtoa keskimäärin 12000€ /tiimiyrittäjä (n. 1000€/kk)</a:t>
            </a:r>
            <a:endParaRPr lang="fi-FI" sz="1100" dirty="0" smtClean="0"/>
          </a:p>
        </p:txBody>
      </p:sp>
    </p:spTree>
    <p:extLst>
      <p:ext uri="{BB962C8B-B14F-4D97-AF65-F5344CB8AC3E}">
        <p14:creationId xmlns:p14="http://schemas.microsoft.com/office/powerpoint/2010/main" val="324138745"/>
      </p:ext>
    </p:extLst>
  </p:cSld>
  <p:clrMapOvr>
    <a:masterClrMapping/>
  </p:clrMapOvr>
  <p:timing>
    <p:tnLst>
      <p:par>
        <p:cTn xmlns:p14="http://schemas.microsoft.com/office/powerpoint/2010/mai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2" name="Kuva 21" descr="SCN_0047.jpg"/>
          <p:cNvPicPr>
            <a:picLocks noChangeAspect="1"/>
          </p:cNvPicPr>
          <p:nvPr/>
        </p:nvPicPr>
        <p:blipFill rotWithShape="1">
          <a:blip r:embed="rId2" cstate="print">
            <a:extLst>
              <a:ext uri="{28A0092B-C50C-407E-A947-70E740481C1C}">
                <a14:useLocalDpi xmlns:a14="http://schemas.microsoft.com/office/drawing/2010/main"/>
              </a:ext>
            </a:extLst>
          </a:blip>
          <a:srcRect/>
          <a:stretch/>
        </p:blipFill>
        <p:spPr>
          <a:xfrm rot="16200000">
            <a:off x="1527915" y="-1674182"/>
            <a:ext cx="9606346" cy="12944416"/>
          </a:xfrm>
          <a:prstGeom prst="rect">
            <a:avLst/>
          </a:prstGeom>
        </p:spPr>
      </p:pic>
      <p:sp>
        <p:nvSpPr>
          <p:cNvPr id="3" name="Suorakulmio 2"/>
          <p:cNvSpPr/>
          <p:nvPr/>
        </p:nvSpPr>
        <p:spPr>
          <a:xfrm>
            <a:off x="660469" y="738055"/>
            <a:ext cx="3250800" cy="1523494"/>
          </a:xfrm>
          <a:prstGeom prst="rect">
            <a:avLst/>
          </a:prstGeom>
          <a:noFill/>
        </p:spPr>
        <p:txBody>
          <a:bodyPr wrap="square" lIns="91440" tIns="45720" rIns="91440" bIns="45720">
            <a:spAutoFit/>
          </a:bodyPr>
          <a:lstStyle/>
          <a:p>
            <a:pPr>
              <a:lnSpc>
                <a:spcPct val="90000"/>
              </a:lnSpc>
              <a:spcBef>
                <a:spcPts val="300"/>
              </a:spcBef>
              <a:spcAft>
                <a:spcPts val="300"/>
              </a:spcAft>
            </a:pPr>
            <a:r>
              <a:rPr lang="fi-FI" sz="4000" b="1" dirty="0" smtClean="0">
                <a:ln w="10541" cmpd="sng">
                  <a:solidFill>
                    <a:schemeClr val="accent1">
                      <a:shade val="88000"/>
                      <a:satMod val="110000"/>
                    </a:schemeClr>
                  </a:solidFill>
                  <a:prstDash val="solid"/>
                </a:ln>
                <a:solidFill>
                  <a:srgbClr val="FF0000"/>
                </a:solidFill>
                <a:latin typeface="Marker Felt"/>
                <a:cs typeface="Marker Felt"/>
              </a:rPr>
              <a:t>(II) ASIAKAS</a:t>
            </a:r>
          </a:p>
          <a:p>
            <a:pPr marL="171450" indent="-171450">
              <a:spcBef>
                <a:spcPts val="300"/>
              </a:spcBef>
              <a:spcAft>
                <a:spcPts val="300"/>
              </a:spcAft>
              <a:buFont typeface="Arial"/>
              <a:buChar char="•"/>
            </a:pPr>
            <a:r>
              <a:rPr lang="fi-FI" sz="1400" b="1" dirty="0" smtClean="0">
                <a:ln w="10541" cmpd="sng">
                  <a:solidFill>
                    <a:schemeClr val="accent1">
                      <a:shade val="88000"/>
                      <a:satMod val="110000"/>
                    </a:schemeClr>
                  </a:solidFill>
                  <a:prstDash val="solid"/>
                </a:ln>
                <a:solidFill>
                  <a:srgbClr val="FF0000"/>
                </a:solidFill>
                <a:latin typeface="+mj-lt"/>
              </a:rPr>
              <a:t>Asiakasprosessit A1, A2, A3</a:t>
            </a:r>
            <a:endParaRPr lang="fi-FI" sz="1400" b="1" dirty="0">
              <a:ln w="10541" cmpd="sng">
                <a:solidFill>
                  <a:schemeClr val="accent1">
                    <a:shade val="88000"/>
                    <a:satMod val="110000"/>
                  </a:schemeClr>
                </a:solidFill>
                <a:prstDash val="solid"/>
              </a:ln>
              <a:solidFill>
                <a:srgbClr val="FF0000"/>
              </a:solidFill>
              <a:latin typeface="+mj-lt"/>
            </a:endParaRPr>
          </a:p>
          <a:p>
            <a:pPr marL="171450" indent="-171450">
              <a:spcBef>
                <a:spcPts val="300"/>
              </a:spcBef>
              <a:spcAft>
                <a:spcPts val="300"/>
              </a:spcAft>
              <a:buFont typeface="Arial"/>
              <a:buChar char="•"/>
            </a:pPr>
            <a:r>
              <a:rPr lang="fi-FI" sz="1400" b="1" dirty="0" smtClean="0">
                <a:ln w="10541" cmpd="sng">
                  <a:solidFill>
                    <a:schemeClr val="accent1">
                      <a:shade val="88000"/>
                      <a:satMod val="110000"/>
                    </a:schemeClr>
                  </a:solidFill>
                  <a:prstDash val="solid"/>
                </a:ln>
                <a:solidFill>
                  <a:srgbClr val="FF0000"/>
                </a:solidFill>
                <a:latin typeface="+mj-lt"/>
              </a:rPr>
              <a:t>Esikuva: NBF</a:t>
            </a:r>
          </a:p>
          <a:p>
            <a:pPr marL="171450" indent="-171450">
              <a:spcBef>
                <a:spcPts val="300"/>
              </a:spcBef>
              <a:spcAft>
                <a:spcPts val="300"/>
              </a:spcAft>
              <a:buFont typeface="Arial"/>
              <a:buChar char="•"/>
            </a:pPr>
            <a:r>
              <a:rPr lang="fi-FI" sz="1400" b="1" dirty="0" smtClean="0">
                <a:ln w="10541" cmpd="sng">
                  <a:solidFill>
                    <a:schemeClr val="accent1">
                      <a:shade val="88000"/>
                      <a:satMod val="110000"/>
                    </a:schemeClr>
                  </a:solidFill>
                  <a:prstDash val="solid"/>
                </a:ln>
                <a:solidFill>
                  <a:srgbClr val="FF0000"/>
                </a:solidFill>
                <a:latin typeface="+mj-lt"/>
              </a:rPr>
              <a:t>VKOT 38-40</a:t>
            </a:r>
            <a:endParaRPr lang="fi-FI" sz="1400" b="1" dirty="0">
              <a:ln w="10541" cmpd="sng">
                <a:solidFill>
                  <a:schemeClr val="accent1">
                    <a:shade val="88000"/>
                    <a:satMod val="110000"/>
                  </a:schemeClr>
                </a:solidFill>
                <a:prstDash val="solid"/>
              </a:ln>
              <a:solidFill>
                <a:srgbClr val="FF0000"/>
              </a:solidFill>
              <a:latin typeface="+mj-lt"/>
            </a:endParaRPr>
          </a:p>
        </p:txBody>
      </p:sp>
      <p:pic>
        <p:nvPicPr>
          <p:cNvPr id="21" name="Kuva 20" descr="Richard-Branson--012.jpg"/>
          <p:cNvPicPr>
            <a:picLocks noChangeAspect="1"/>
          </p:cNvPicPr>
          <p:nvPr/>
        </p:nvPicPr>
        <p:blipFill>
          <a:blip r:embed="rId3" cstate="print">
            <a:extLst>
              <a:ext uri="{BEBA8EAE-BF5A-486C-A8C5-ECC9F3942E4B}">
                <a14:imgProps xmlns:a14="http://schemas.microsoft.com/office/drawing/2010/main">
                  <a14:imgLayer r:embed="rId4">
                    <a14:imgEffect>
                      <a14:backgroundRemoval t="4135" b="90000" l="10000" r="72532">
                        <a14:foregroundMark x1="63722" y1="61013" x2="66709" y2="74008"/>
                      </a14:backgroundRemoval>
                    </a14:imgEffect>
                  </a14:imgLayer>
                </a14:imgProps>
              </a:ext>
              <a:ext uri="{28A0092B-C50C-407E-A947-70E740481C1C}">
                <a14:useLocalDpi xmlns:a14="http://schemas.microsoft.com/office/drawing/2010/main"/>
              </a:ext>
            </a:extLst>
          </a:blip>
          <a:stretch>
            <a:fillRect/>
          </a:stretch>
        </p:blipFill>
        <p:spPr>
          <a:xfrm>
            <a:off x="2742365" y="564134"/>
            <a:ext cx="2901202" cy="1740721"/>
          </a:xfrm>
          <a:prstGeom prst="rect">
            <a:avLst/>
          </a:prstGeom>
        </p:spPr>
      </p:pic>
      <p:sp>
        <p:nvSpPr>
          <p:cNvPr id="2" name="Suorakulmio 1"/>
          <p:cNvSpPr/>
          <p:nvPr/>
        </p:nvSpPr>
        <p:spPr>
          <a:xfrm>
            <a:off x="579600" y="2574318"/>
            <a:ext cx="4399920" cy="2970043"/>
          </a:xfrm>
          <a:prstGeom prst="rect">
            <a:avLst/>
          </a:prstGeom>
        </p:spPr>
        <p:txBody>
          <a:bodyPr wrap="square">
            <a:spAutoFit/>
          </a:bodyPr>
          <a:lstStyle/>
          <a:p>
            <a:pPr algn="just"/>
            <a:r>
              <a:rPr lang="fi-FI" sz="1100" dirty="0" smtClean="0"/>
              <a:t>Pohjoismaiden </a:t>
            </a:r>
            <a:r>
              <a:rPr lang="fi-FI" sz="1100" dirty="0"/>
              <a:t>merkittävämmäksi liike-elämän konferenssiksi kasvanut </a:t>
            </a:r>
            <a:r>
              <a:rPr lang="fi-FI" sz="1100" dirty="0" err="1" smtClean="0"/>
              <a:t>Nordic</a:t>
            </a:r>
            <a:r>
              <a:rPr lang="fi-FI" sz="1100" dirty="0" smtClean="0"/>
              <a:t>  </a:t>
            </a:r>
            <a:r>
              <a:rPr lang="fi-FI" sz="1100" dirty="0"/>
              <a:t>Business Forum syntyi kahden nuoren miehen unelmasta.</a:t>
            </a:r>
          </a:p>
          <a:p>
            <a:pPr algn="just"/>
            <a:r>
              <a:rPr lang="fi-FI" sz="1100" dirty="0"/>
              <a:t>Ensimmäinen </a:t>
            </a:r>
            <a:r>
              <a:rPr lang="fi-FI" sz="1100" dirty="0" err="1"/>
              <a:t>Nordic</a:t>
            </a:r>
            <a:r>
              <a:rPr lang="fi-FI" sz="1100" dirty="0"/>
              <a:t> Business Forum järjestettiin Jyväskylässä vuonna 2009, jolloin osallistujia oli noin 80</a:t>
            </a:r>
            <a:r>
              <a:rPr lang="fi-FI" sz="1100" dirty="0" smtClean="0"/>
              <a:t>. Vuoden 2014 tapahtuma keräsi Helsinkiin </a:t>
            </a:r>
            <a:r>
              <a:rPr lang="fi-FI" sz="1100" dirty="0"/>
              <a:t>noin 5 000 ihmistä</a:t>
            </a:r>
            <a:r>
              <a:rPr lang="fi-FI" sz="1100" dirty="0" smtClean="0"/>
              <a:t>.</a:t>
            </a:r>
          </a:p>
          <a:p>
            <a:pPr algn="just"/>
            <a:endParaRPr lang="fi-FI" sz="1100" dirty="0"/>
          </a:p>
          <a:p>
            <a:pPr marL="171450" indent="-171450" algn="just">
              <a:buFontTx/>
              <a:buChar char="-"/>
            </a:pPr>
            <a:r>
              <a:rPr lang="fi-FI" sz="1100" dirty="0" smtClean="0"/>
              <a:t>Idea </a:t>
            </a:r>
            <a:r>
              <a:rPr lang="fi-FI" sz="1100" dirty="0"/>
              <a:t>lähti omista kokemuksista, mistä syntyi unelma. Kiersimme Hans-Peter </a:t>
            </a:r>
            <a:r>
              <a:rPr lang="fi-FI" sz="1100" dirty="0" err="1"/>
              <a:t>Siefenin</a:t>
            </a:r>
            <a:r>
              <a:rPr lang="fi-FI" sz="1100" dirty="0"/>
              <a:t> (tapahtumayhtiön toimitusjohtaja) kanssa erilaisia bisnesseminaareja, joissa opetettiin paljon bisnekseen ja yrittämiseen liittyviä juttuja. Unelmasta ja intohimosta ajatus </a:t>
            </a:r>
            <a:r>
              <a:rPr lang="fi-FI" sz="1100" dirty="0" smtClean="0"/>
              <a:t>lähti</a:t>
            </a:r>
            <a:r>
              <a:rPr lang="fi-FI" sz="1100" dirty="0"/>
              <a:t>.</a:t>
            </a:r>
            <a:endParaRPr lang="fi-FI" sz="1100" dirty="0" smtClean="0"/>
          </a:p>
          <a:p>
            <a:pPr marL="171450" indent="-171450" algn="just">
              <a:buFontTx/>
              <a:buChar char="-"/>
            </a:pPr>
            <a:endParaRPr lang="fi-FI" sz="1100" dirty="0"/>
          </a:p>
          <a:p>
            <a:pPr algn="just"/>
            <a:r>
              <a:rPr lang="fi-FI" sz="1100" dirty="0"/>
              <a:t>Lindenin mukaan etenkin alkuaikoina riitti epäilijöitä, jotka eivät uskoneet nuorten miesten onnistuvan</a:t>
            </a:r>
            <a:r>
              <a:rPr lang="fi-FI" sz="1100" dirty="0" smtClean="0"/>
              <a:t>.</a:t>
            </a:r>
          </a:p>
          <a:p>
            <a:pPr algn="just"/>
            <a:endParaRPr lang="fi-FI" sz="1100" dirty="0"/>
          </a:p>
          <a:p>
            <a:pPr algn="just"/>
            <a:r>
              <a:rPr lang="fi-FI" sz="1100" dirty="0" smtClean="0"/>
              <a:t>- Ensimmäinen </a:t>
            </a:r>
            <a:r>
              <a:rPr lang="fi-FI" sz="1100" dirty="0"/>
              <a:t>valmennus keräsi sen 80 ihmistä. Pian sen jälkeen julkaistiin, että tuodaan </a:t>
            </a:r>
            <a:r>
              <a:rPr lang="fi-FI" sz="1100" dirty="0" err="1"/>
              <a:t>Al</a:t>
            </a:r>
            <a:r>
              <a:rPr lang="fi-FI" sz="1100" dirty="0"/>
              <a:t> Gore (Yhdysvaltain ex-varapresidentti) </a:t>
            </a:r>
            <a:r>
              <a:rPr lang="fi-FI" sz="1100" dirty="0" err="1" smtClean="0"/>
              <a:t>Suo-meen</a:t>
            </a:r>
            <a:r>
              <a:rPr lang="fi-FI" sz="1100" dirty="0"/>
              <a:t>. Varsinkin silloin moni epäili, Linden sanoi.</a:t>
            </a:r>
          </a:p>
        </p:txBody>
      </p:sp>
      <p:cxnSp>
        <p:nvCxnSpPr>
          <p:cNvPr id="28" name="Suora yhdysviiva 27"/>
          <p:cNvCxnSpPr/>
          <p:nvPr/>
        </p:nvCxnSpPr>
        <p:spPr>
          <a:xfrm flipH="1">
            <a:off x="-141121" y="9183916"/>
            <a:ext cx="12964577" cy="0"/>
          </a:xfrm>
          <a:prstGeom prst="line">
            <a:avLst/>
          </a:prstGeom>
          <a:ln w="6350" cmpd="sng">
            <a:solidFill>
              <a:schemeClr val="tx1"/>
            </a:solidFill>
            <a:prstDash val="sysDash"/>
          </a:ln>
        </p:spPr>
        <p:style>
          <a:lnRef idx="2">
            <a:schemeClr val="accent1"/>
          </a:lnRef>
          <a:fillRef idx="0">
            <a:schemeClr val="accent1"/>
          </a:fillRef>
          <a:effectRef idx="1">
            <a:schemeClr val="accent1"/>
          </a:effectRef>
          <a:fontRef idx="minor">
            <a:schemeClr val="tx1"/>
          </a:fontRef>
        </p:style>
      </p:cxnSp>
      <p:cxnSp>
        <p:nvCxnSpPr>
          <p:cNvPr id="29" name="Suora yhdysviiva 28"/>
          <p:cNvCxnSpPr/>
          <p:nvPr/>
        </p:nvCxnSpPr>
        <p:spPr>
          <a:xfrm flipH="1">
            <a:off x="-119642" y="384569"/>
            <a:ext cx="12943098" cy="0"/>
          </a:xfrm>
          <a:prstGeom prst="line">
            <a:avLst/>
          </a:prstGeom>
          <a:ln w="6350" cmpd="sng">
            <a:solidFill>
              <a:schemeClr val="tx1"/>
            </a:solidFill>
            <a:prstDash val="sysDash"/>
          </a:ln>
        </p:spPr>
        <p:style>
          <a:lnRef idx="2">
            <a:schemeClr val="accent1"/>
          </a:lnRef>
          <a:fillRef idx="0">
            <a:schemeClr val="accent1"/>
          </a:fillRef>
          <a:effectRef idx="1">
            <a:schemeClr val="accent1"/>
          </a:effectRef>
          <a:fontRef idx="minor">
            <a:schemeClr val="tx1"/>
          </a:fontRef>
        </p:style>
      </p:cxnSp>
      <p:sp>
        <p:nvSpPr>
          <p:cNvPr id="19" name="Tekstiruutu 18"/>
          <p:cNvSpPr txBox="1"/>
          <p:nvPr/>
        </p:nvSpPr>
        <p:spPr>
          <a:xfrm>
            <a:off x="7077763" y="4357986"/>
            <a:ext cx="1400612" cy="523220"/>
          </a:xfrm>
          <a:prstGeom prst="rect">
            <a:avLst/>
          </a:prstGeom>
          <a:solidFill>
            <a:srgbClr val="FFFF00"/>
          </a:solidFill>
        </p:spPr>
        <p:txBody>
          <a:bodyPr wrap="square" rtlCol="0">
            <a:spAutoFit/>
          </a:bodyPr>
          <a:lstStyle/>
          <a:p>
            <a:pPr algn="ctr"/>
            <a:r>
              <a:rPr lang="fi-FI" sz="1400" dirty="0" smtClean="0"/>
              <a:t>Asiakasviikkojen aloitus 14.9.</a:t>
            </a:r>
          </a:p>
        </p:txBody>
      </p:sp>
      <p:sp>
        <p:nvSpPr>
          <p:cNvPr id="20" name="Tekstiruutu 19"/>
          <p:cNvSpPr txBox="1"/>
          <p:nvPr/>
        </p:nvSpPr>
        <p:spPr>
          <a:xfrm>
            <a:off x="7077763" y="2647084"/>
            <a:ext cx="1232155" cy="523220"/>
          </a:xfrm>
          <a:prstGeom prst="rect">
            <a:avLst/>
          </a:prstGeom>
          <a:solidFill>
            <a:srgbClr val="FFFF00"/>
          </a:solidFill>
        </p:spPr>
        <p:txBody>
          <a:bodyPr wrap="square" rtlCol="0">
            <a:spAutoFit/>
          </a:bodyPr>
          <a:lstStyle/>
          <a:p>
            <a:pPr algn="ctr"/>
            <a:r>
              <a:rPr lang="fi-FI" sz="1400" dirty="0" err="1" smtClean="0"/>
              <a:t>Talking</a:t>
            </a:r>
            <a:r>
              <a:rPr lang="fi-FI" sz="1400" dirty="0" smtClean="0"/>
              <a:t> </a:t>
            </a:r>
            <a:r>
              <a:rPr lang="fi-FI" sz="1400" dirty="0" err="1" smtClean="0"/>
              <a:t>Heads</a:t>
            </a:r>
            <a:r>
              <a:rPr lang="fi-FI" sz="1400" dirty="0" smtClean="0"/>
              <a:t> </a:t>
            </a:r>
          </a:p>
          <a:p>
            <a:pPr algn="ctr"/>
            <a:r>
              <a:rPr lang="fi-FI" sz="1400" dirty="0" smtClean="0"/>
              <a:t>/</a:t>
            </a:r>
            <a:r>
              <a:rPr lang="fi-FI" sz="1400" dirty="0" err="1" smtClean="0"/>
              <a:t>Nimion</a:t>
            </a:r>
            <a:endParaRPr lang="fi-FI" sz="1400" dirty="0" smtClean="0"/>
          </a:p>
        </p:txBody>
      </p:sp>
      <p:sp>
        <p:nvSpPr>
          <p:cNvPr id="23" name="Tekstiruutu 22"/>
          <p:cNvSpPr txBox="1"/>
          <p:nvPr/>
        </p:nvSpPr>
        <p:spPr>
          <a:xfrm>
            <a:off x="7077763" y="6084558"/>
            <a:ext cx="1400612" cy="738664"/>
          </a:xfrm>
          <a:prstGeom prst="rect">
            <a:avLst/>
          </a:prstGeom>
          <a:solidFill>
            <a:srgbClr val="FFFF00"/>
          </a:solidFill>
        </p:spPr>
        <p:txBody>
          <a:bodyPr wrap="square" rtlCol="0">
            <a:spAutoFit/>
          </a:bodyPr>
          <a:lstStyle/>
          <a:p>
            <a:pPr algn="ctr"/>
            <a:r>
              <a:rPr lang="fi-FI" sz="1400" dirty="0" err="1" smtClean="0"/>
              <a:t>Vahvari</a:t>
            </a:r>
            <a:r>
              <a:rPr lang="fi-FI" sz="1400" dirty="0" smtClean="0"/>
              <a:t> ja asia- </a:t>
            </a:r>
            <a:r>
              <a:rPr lang="fi-FI" sz="1400" dirty="0" err="1" smtClean="0"/>
              <a:t>kasviikkojen</a:t>
            </a:r>
            <a:r>
              <a:rPr lang="fi-FI" sz="1400" dirty="0"/>
              <a:t> </a:t>
            </a:r>
            <a:r>
              <a:rPr lang="fi-FI" sz="1400" dirty="0" smtClean="0"/>
              <a:t> </a:t>
            </a:r>
            <a:r>
              <a:rPr lang="fi-FI" sz="1400" dirty="0" err="1" smtClean="0"/>
              <a:t>klousaus</a:t>
            </a:r>
            <a:r>
              <a:rPr lang="fi-FI" sz="1400" dirty="0" smtClean="0"/>
              <a:t> 29.9.</a:t>
            </a:r>
          </a:p>
        </p:txBody>
      </p:sp>
      <p:sp>
        <p:nvSpPr>
          <p:cNvPr id="24" name="Tekstiruutu 23"/>
          <p:cNvSpPr txBox="1"/>
          <p:nvPr/>
        </p:nvSpPr>
        <p:spPr>
          <a:xfrm>
            <a:off x="3911269" y="6241982"/>
            <a:ext cx="1400612" cy="307777"/>
          </a:xfrm>
          <a:prstGeom prst="rect">
            <a:avLst/>
          </a:prstGeom>
          <a:solidFill>
            <a:srgbClr val="FFFF00"/>
          </a:solidFill>
        </p:spPr>
        <p:txBody>
          <a:bodyPr wrap="square" rtlCol="0">
            <a:spAutoFit/>
          </a:bodyPr>
          <a:lstStyle/>
          <a:p>
            <a:pPr algn="ctr"/>
            <a:r>
              <a:rPr lang="fi-FI" sz="1400" dirty="0" smtClean="0"/>
              <a:t>NBF 1.-2.10.</a:t>
            </a:r>
            <a:endParaRPr lang="fi-FI" sz="1400" dirty="0"/>
          </a:p>
        </p:txBody>
      </p:sp>
      <p:sp>
        <p:nvSpPr>
          <p:cNvPr id="25" name="Suorakulmio 24"/>
          <p:cNvSpPr/>
          <p:nvPr/>
        </p:nvSpPr>
        <p:spPr>
          <a:xfrm>
            <a:off x="8679045" y="4357986"/>
            <a:ext cx="3250800" cy="1261884"/>
          </a:xfrm>
          <a:prstGeom prst="rect">
            <a:avLst/>
          </a:prstGeom>
        </p:spPr>
        <p:txBody>
          <a:bodyPr wrap="square">
            <a:spAutoFit/>
          </a:bodyPr>
          <a:lstStyle/>
          <a:p>
            <a:r>
              <a:rPr lang="fi-FI" sz="1600" dirty="0" smtClean="0">
                <a:latin typeface="Marker Felt"/>
                <a:cs typeface="Marker Felt"/>
              </a:rPr>
              <a:t>ASIAKASVIIKKOJEN ALOITUS</a:t>
            </a:r>
            <a:r>
              <a:rPr lang="fi-FI" sz="1600" u="sng" dirty="0">
                <a:latin typeface="Marker Felt"/>
                <a:cs typeface="Marker Felt"/>
              </a:rPr>
              <a:t> </a:t>
            </a:r>
            <a:endParaRPr lang="fi-FI" sz="1600" u="sng" dirty="0" smtClean="0">
              <a:latin typeface="Marker Felt"/>
              <a:cs typeface="Marker Felt"/>
            </a:endParaRPr>
          </a:p>
          <a:p>
            <a:r>
              <a:rPr lang="fi-FI" sz="1600" dirty="0" smtClean="0">
                <a:latin typeface="Marker Felt"/>
                <a:cs typeface="Marker Felt"/>
              </a:rPr>
              <a:t>14.9.</a:t>
            </a:r>
            <a:endParaRPr lang="fi-FI" sz="1600" dirty="0" smtClean="0">
              <a:latin typeface="Marker Felt"/>
              <a:cs typeface="Marker Felt"/>
              <a:hlinkClick r:id="rId5"/>
            </a:endParaRPr>
          </a:p>
          <a:p>
            <a:pPr algn="just"/>
            <a:endParaRPr lang="fi-FI" sz="1100" dirty="0" smtClean="0"/>
          </a:p>
          <a:p>
            <a:pPr algn="just"/>
            <a:r>
              <a:rPr lang="fi-FI" sz="1100" dirty="0" smtClean="0"/>
              <a:t>Parhaat opit tulevat asiakaspinnasta. Siksi mars mars asiakkaisiin. Kannattaa tutustua Rakettimallin asiakasprosesseihin, ne toimivat yllättävän hyvin.</a:t>
            </a:r>
          </a:p>
        </p:txBody>
      </p:sp>
      <p:sp>
        <p:nvSpPr>
          <p:cNvPr id="26" name="Suorakulmio 25"/>
          <p:cNvSpPr/>
          <p:nvPr/>
        </p:nvSpPr>
        <p:spPr>
          <a:xfrm>
            <a:off x="8623605" y="2647084"/>
            <a:ext cx="3250800" cy="1015663"/>
          </a:xfrm>
          <a:prstGeom prst="rect">
            <a:avLst/>
          </a:prstGeom>
        </p:spPr>
        <p:txBody>
          <a:bodyPr wrap="square">
            <a:spAutoFit/>
          </a:bodyPr>
          <a:lstStyle/>
          <a:p>
            <a:r>
              <a:rPr lang="fi-FI" sz="1600" dirty="0" smtClean="0">
                <a:latin typeface="Marker Felt"/>
                <a:cs typeface="Marker Felt"/>
              </a:rPr>
              <a:t>TALKING HEADS </a:t>
            </a:r>
            <a:r>
              <a:rPr lang="fi-FI" sz="1600" dirty="0" err="1" smtClean="0">
                <a:latin typeface="Marker Felt"/>
                <a:cs typeface="Marker Felt"/>
              </a:rPr>
              <a:t>by</a:t>
            </a:r>
            <a:r>
              <a:rPr lang="fi-FI" sz="1600" dirty="0" smtClean="0">
                <a:latin typeface="Marker Felt"/>
                <a:cs typeface="Marker Felt"/>
              </a:rPr>
              <a:t> </a:t>
            </a:r>
            <a:r>
              <a:rPr lang="fi-FI" sz="1600" dirty="0" err="1" smtClean="0">
                <a:latin typeface="Marker Felt"/>
                <a:cs typeface="Marker Felt"/>
              </a:rPr>
              <a:t>Nimion</a:t>
            </a:r>
            <a:endParaRPr lang="fi-FI" sz="1600" u="sng" dirty="0" smtClean="0">
              <a:solidFill>
                <a:srgbClr val="000000"/>
              </a:solidFill>
              <a:latin typeface="Marker Felt"/>
              <a:cs typeface="Marker Felt"/>
              <a:hlinkClick r:id="rId5"/>
            </a:endParaRPr>
          </a:p>
          <a:p>
            <a:pPr algn="just"/>
            <a:endParaRPr lang="fi-FI" sz="1100" dirty="0" smtClean="0"/>
          </a:p>
          <a:p>
            <a:pPr algn="just"/>
            <a:r>
              <a:rPr lang="fi-FI" sz="1100" dirty="0" smtClean="0"/>
              <a:t>Tässä kokeillaan taas jotain uutta, kuten </a:t>
            </a:r>
            <a:r>
              <a:rPr lang="fi-FI" sz="1100" dirty="0" err="1" smtClean="0"/>
              <a:t>Tiimiakate-mialla</a:t>
            </a:r>
            <a:r>
              <a:rPr lang="fi-FI" sz="1100" dirty="0" smtClean="0"/>
              <a:t> on tapana. Tavoitteena löytää todella sykähdyttäviä puhuvia päitä.</a:t>
            </a:r>
          </a:p>
        </p:txBody>
      </p:sp>
      <p:sp>
        <p:nvSpPr>
          <p:cNvPr id="30" name="Suorakulmio 29"/>
          <p:cNvSpPr/>
          <p:nvPr/>
        </p:nvSpPr>
        <p:spPr>
          <a:xfrm>
            <a:off x="8623605" y="6042546"/>
            <a:ext cx="3250800" cy="923330"/>
          </a:xfrm>
          <a:prstGeom prst="rect">
            <a:avLst/>
          </a:prstGeom>
        </p:spPr>
        <p:txBody>
          <a:bodyPr wrap="square">
            <a:spAutoFit/>
          </a:bodyPr>
          <a:lstStyle/>
          <a:p>
            <a:r>
              <a:rPr lang="fi-FI" sz="1600" dirty="0" smtClean="0">
                <a:latin typeface="Marker Felt"/>
                <a:cs typeface="Marker Felt"/>
              </a:rPr>
              <a:t>VAHVARI JA ASIAKASVIIKKOJEN KLOUSAUS 29.9.</a:t>
            </a:r>
            <a:endParaRPr lang="fi-FI" sz="1600" dirty="0" smtClean="0">
              <a:latin typeface="Marker Felt"/>
              <a:cs typeface="Marker Felt"/>
              <a:hlinkClick r:id="rId5"/>
            </a:endParaRPr>
          </a:p>
          <a:p>
            <a:pPr algn="just"/>
            <a:endParaRPr lang="fi-FI" sz="1100" dirty="0" smtClean="0"/>
          </a:p>
          <a:p>
            <a:pPr algn="just"/>
            <a:endParaRPr lang="fi-FI" sz="1100" dirty="0" smtClean="0"/>
          </a:p>
        </p:txBody>
      </p:sp>
      <p:sp>
        <p:nvSpPr>
          <p:cNvPr id="31" name="Suorakulmio 30"/>
          <p:cNvSpPr/>
          <p:nvPr/>
        </p:nvSpPr>
        <p:spPr>
          <a:xfrm>
            <a:off x="660469" y="6241982"/>
            <a:ext cx="3250800" cy="1092607"/>
          </a:xfrm>
          <a:prstGeom prst="rect">
            <a:avLst/>
          </a:prstGeom>
        </p:spPr>
        <p:txBody>
          <a:bodyPr wrap="square">
            <a:spAutoFit/>
          </a:bodyPr>
          <a:lstStyle/>
          <a:p>
            <a:r>
              <a:rPr lang="fi-FI" sz="1600" dirty="0" smtClean="0">
                <a:latin typeface="Marker Felt"/>
                <a:cs typeface="Marker Felt"/>
              </a:rPr>
              <a:t>NORDIC BUSINESS FORUM      1.-2.10.</a:t>
            </a:r>
            <a:endParaRPr lang="fi-FI" sz="1600" dirty="0" smtClean="0">
              <a:latin typeface="Marker Felt"/>
              <a:cs typeface="Marker Felt"/>
              <a:hlinkClick r:id="rId5"/>
            </a:endParaRPr>
          </a:p>
          <a:p>
            <a:pPr algn="just"/>
            <a:endParaRPr lang="fi-FI" sz="1100" dirty="0" smtClean="0"/>
          </a:p>
          <a:p>
            <a:pPr algn="just"/>
            <a:r>
              <a:rPr lang="fi-FI" sz="1100" dirty="0" smtClean="0"/>
              <a:t>Tämä on huima tilaisuus koskettaa maailman kovinta bisnesydintä!</a:t>
            </a:r>
          </a:p>
        </p:txBody>
      </p:sp>
    </p:spTree>
    <p:extLst>
      <p:ext uri="{BB962C8B-B14F-4D97-AF65-F5344CB8AC3E}">
        <p14:creationId xmlns:p14="http://schemas.microsoft.com/office/powerpoint/2010/main" val="1998567775"/>
      </p:ext>
    </p:extLst>
  </p:cSld>
  <p:clrMapOvr>
    <a:masterClrMapping/>
  </p:clrMapOvr>
  <p:timing>
    <p:tnLst>
      <p:par>
        <p:cTn xmlns:p14="http://schemas.microsoft.com/office/powerpoint/2010/mai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2" name="Kuva 21" descr="SCN_0047.jpg"/>
          <p:cNvPicPr>
            <a:picLocks noChangeAspect="1"/>
          </p:cNvPicPr>
          <p:nvPr/>
        </p:nvPicPr>
        <p:blipFill rotWithShape="1">
          <a:blip r:embed="rId2" cstate="print">
            <a:extLst>
              <a:ext uri="{28A0092B-C50C-407E-A947-70E740481C1C}">
                <a14:useLocalDpi xmlns:a14="http://schemas.microsoft.com/office/drawing/2010/main"/>
              </a:ext>
            </a:extLst>
          </a:blip>
          <a:srcRect/>
          <a:stretch/>
        </p:blipFill>
        <p:spPr>
          <a:xfrm rot="16200000">
            <a:off x="1527915" y="-1674182"/>
            <a:ext cx="9606346" cy="12944416"/>
          </a:xfrm>
          <a:prstGeom prst="rect">
            <a:avLst/>
          </a:prstGeom>
        </p:spPr>
      </p:pic>
      <p:sp>
        <p:nvSpPr>
          <p:cNvPr id="6" name="Oval 2"/>
          <p:cNvSpPr>
            <a:spLocks noChangeArrowheads="1"/>
          </p:cNvSpPr>
          <p:nvPr/>
        </p:nvSpPr>
        <p:spPr bwMode="auto">
          <a:xfrm>
            <a:off x="7845558" y="1564971"/>
            <a:ext cx="3779837" cy="3779837"/>
          </a:xfrm>
          <a:prstGeom prst="ellipse">
            <a:avLst/>
          </a:prstGeom>
          <a:noFill/>
          <a:ln w="19050">
            <a:solidFill>
              <a:schemeClr val="accent6">
                <a:lumMod val="75000"/>
              </a:schemeClr>
            </a:solidFill>
            <a:round/>
            <a:headEnd/>
            <a:tailEnd/>
          </a:ln>
          <a:extLst>
            <a:ext uri="{909E8E84-426E-40dd-AFC4-6F175D3DCCD1}">
              <a14:hiddenFill xmlns:a14="http://schemas.microsoft.com/office/drawing/2010/main">
                <a:solidFill>
                  <a:srgbClr val="FFFFFF"/>
                </a:solidFill>
              </a14:hiddenFill>
            </a:ext>
          </a:extLst>
        </p:spPr>
        <p:txBody>
          <a:bodyPr wrap="none" anchor="ctr"/>
          <a:lstStyle/>
          <a:p>
            <a:endParaRPr lang="fi-FI"/>
          </a:p>
        </p:txBody>
      </p:sp>
      <p:sp>
        <p:nvSpPr>
          <p:cNvPr id="7" name="Text Box 3"/>
          <p:cNvSpPr txBox="1">
            <a:spLocks noChangeArrowheads="1"/>
          </p:cNvSpPr>
          <p:nvPr/>
        </p:nvSpPr>
        <p:spPr bwMode="auto">
          <a:xfrm>
            <a:off x="9414008" y="1928508"/>
            <a:ext cx="663575" cy="2746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charset="0"/>
                <a:ea typeface="ＭＳ Ｐゴシック" charset="0"/>
              </a:defRPr>
            </a:lvl1pPr>
            <a:lvl2pPr marL="742950" indent="-285750" eaLnBrk="0" hangingPunct="0">
              <a:defRPr>
                <a:solidFill>
                  <a:schemeClr val="tx1"/>
                </a:solidFill>
                <a:latin typeface="Arial" charset="0"/>
                <a:ea typeface="ＭＳ Ｐゴシック" charset="0"/>
              </a:defRPr>
            </a:lvl2pPr>
            <a:lvl3pPr marL="1143000" indent="-228600" eaLnBrk="0" hangingPunct="0">
              <a:defRPr>
                <a:solidFill>
                  <a:schemeClr val="tx1"/>
                </a:solidFill>
                <a:latin typeface="Arial" charset="0"/>
                <a:ea typeface="ＭＳ Ｐゴシック" charset="0"/>
              </a:defRPr>
            </a:lvl3pPr>
            <a:lvl4pPr marL="1600200" indent="-228600" eaLnBrk="0" hangingPunct="0">
              <a:defRPr>
                <a:solidFill>
                  <a:schemeClr val="tx1"/>
                </a:solidFill>
                <a:latin typeface="Arial" charset="0"/>
                <a:ea typeface="ＭＳ Ｐゴシック" charset="0"/>
              </a:defRPr>
            </a:lvl4pPr>
            <a:lvl5pPr marL="2057400" indent="-228600" eaLnBrk="0" hangingPunct="0">
              <a:defRPr>
                <a:solidFill>
                  <a:schemeClr val="tx1"/>
                </a:solidFill>
                <a:latin typeface="Arial" charset="0"/>
                <a:ea typeface="ＭＳ Ｐゴシック" charset="0"/>
              </a:defRPr>
            </a:lvl5pPr>
            <a:lvl6pPr marL="2514600" indent="-228600" eaLnBrk="0" fontAlgn="base" hangingPunct="0">
              <a:spcBef>
                <a:spcPct val="0"/>
              </a:spcBef>
              <a:spcAft>
                <a:spcPct val="0"/>
              </a:spcAft>
              <a:defRPr>
                <a:solidFill>
                  <a:schemeClr val="tx1"/>
                </a:solidFill>
                <a:latin typeface="Arial" charset="0"/>
                <a:ea typeface="ＭＳ Ｐゴシック" charset="0"/>
              </a:defRPr>
            </a:lvl6pPr>
            <a:lvl7pPr marL="2971800" indent="-228600" eaLnBrk="0" fontAlgn="base" hangingPunct="0">
              <a:spcBef>
                <a:spcPct val="0"/>
              </a:spcBef>
              <a:spcAft>
                <a:spcPct val="0"/>
              </a:spcAft>
              <a:defRPr>
                <a:solidFill>
                  <a:schemeClr val="tx1"/>
                </a:solidFill>
                <a:latin typeface="Arial" charset="0"/>
                <a:ea typeface="ＭＳ Ｐゴシック" charset="0"/>
              </a:defRPr>
            </a:lvl7pPr>
            <a:lvl8pPr marL="3429000" indent="-228600" eaLnBrk="0" fontAlgn="base" hangingPunct="0">
              <a:spcBef>
                <a:spcPct val="0"/>
              </a:spcBef>
              <a:spcAft>
                <a:spcPct val="0"/>
              </a:spcAft>
              <a:defRPr>
                <a:solidFill>
                  <a:schemeClr val="tx1"/>
                </a:solidFill>
                <a:latin typeface="Arial" charset="0"/>
                <a:ea typeface="ＭＳ Ｐゴシック" charset="0"/>
              </a:defRPr>
            </a:lvl8pPr>
            <a:lvl9pPr marL="3886200" indent="-228600" eaLnBrk="0" fontAlgn="base" hangingPunct="0">
              <a:spcBef>
                <a:spcPct val="0"/>
              </a:spcBef>
              <a:spcAft>
                <a:spcPct val="0"/>
              </a:spcAft>
              <a:defRPr>
                <a:solidFill>
                  <a:schemeClr val="tx1"/>
                </a:solidFill>
                <a:latin typeface="Arial" charset="0"/>
                <a:ea typeface="ＭＳ Ｐゴシック" charset="0"/>
              </a:defRPr>
            </a:lvl9pPr>
          </a:lstStyle>
          <a:p>
            <a:pPr eaLnBrk="1" hangingPunct="1"/>
            <a:r>
              <a:rPr lang="fi-FI" sz="1200" b="1" i="1">
                <a:latin typeface="Garamond" charset="0"/>
              </a:rPr>
              <a:t>Dialogi</a:t>
            </a:r>
            <a:endParaRPr lang="en-US" sz="1200" b="1" i="1">
              <a:latin typeface="Garamond" charset="0"/>
            </a:endParaRPr>
          </a:p>
        </p:txBody>
      </p:sp>
      <p:sp>
        <p:nvSpPr>
          <p:cNvPr id="8" name="Text Box 4"/>
          <p:cNvSpPr txBox="1">
            <a:spLocks noChangeArrowheads="1"/>
          </p:cNvSpPr>
          <p:nvPr/>
        </p:nvSpPr>
        <p:spPr bwMode="auto">
          <a:xfrm>
            <a:off x="9069520" y="4665358"/>
            <a:ext cx="1411288" cy="2746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charset="0"/>
                <a:ea typeface="ＭＳ Ｐゴシック" charset="0"/>
              </a:defRPr>
            </a:lvl1pPr>
            <a:lvl2pPr marL="742950" indent="-285750" eaLnBrk="0" hangingPunct="0">
              <a:defRPr>
                <a:solidFill>
                  <a:schemeClr val="tx1"/>
                </a:solidFill>
                <a:latin typeface="Arial" charset="0"/>
                <a:ea typeface="ＭＳ Ｐゴシック" charset="0"/>
              </a:defRPr>
            </a:lvl2pPr>
            <a:lvl3pPr marL="1143000" indent="-228600" eaLnBrk="0" hangingPunct="0">
              <a:defRPr>
                <a:solidFill>
                  <a:schemeClr val="tx1"/>
                </a:solidFill>
                <a:latin typeface="Arial" charset="0"/>
                <a:ea typeface="ＭＳ Ｐゴシック" charset="0"/>
              </a:defRPr>
            </a:lvl3pPr>
            <a:lvl4pPr marL="1600200" indent="-228600" eaLnBrk="0" hangingPunct="0">
              <a:defRPr>
                <a:solidFill>
                  <a:schemeClr val="tx1"/>
                </a:solidFill>
                <a:latin typeface="Arial" charset="0"/>
                <a:ea typeface="ＭＳ Ｐゴシック" charset="0"/>
              </a:defRPr>
            </a:lvl4pPr>
            <a:lvl5pPr marL="2057400" indent="-228600" eaLnBrk="0" hangingPunct="0">
              <a:defRPr>
                <a:solidFill>
                  <a:schemeClr val="tx1"/>
                </a:solidFill>
                <a:latin typeface="Arial" charset="0"/>
                <a:ea typeface="ＭＳ Ｐゴシック" charset="0"/>
              </a:defRPr>
            </a:lvl5pPr>
            <a:lvl6pPr marL="2514600" indent="-228600" eaLnBrk="0" fontAlgn="base" hangingPunct="0">
              <a:spcBef>
                <a:spcPct val="0"/>
              </a:spcBef>
              <a:spcAft>
                <a:spcPct val="0"/>
              </a:spcAft>
              <a:defRPr>
                <a:solidFill>
                  <a:schemeClr val="tx1"/>
                </a:solidFill>
                <a:latin typeface="Arial" charset="0"/>
                <a:ea typeface="ＭＳ Ｐゴシック" charset="0"/>
              </a:defRPr>
            </a:lvl6pPr>
            <a:lvl7pPr marL="2971800" indent="-228600" eaLnBrk="0" fontAlgn="base" hangingPunct="0">
              <a:spcBef>
                <a:spcPct val="0"/>
              </a:spcBef>
              <a:spcAft>
                <a:spcPct val="0"/>
              </a:spcAft>
              <a:defRPr>
                <a:solidFill>
                  <a:schemeClr val="tx1"/>
                </a:solidFill>
                <a:latin typeface="Arial" charset="0"/>
                <a:ea typeface="ＭＳ Ｐゴシック" charset="0"/>
              </a:defRPr>
            </a:lvl7pPr>
            <a:lvl8pPr marL="3429000" indent="-228600" eaLnBrk="0" fontAlgn="base" hangingPunct="0">
              <a:spcBef>
                <a:spcPct val="0"/>
              </a:spcBef>
              <a:spcAft>
                <a:spcPct val="0"/>
              </a:spcAft>
              <a:defRPr>
                <a:solidFill>
                  <a:schemeClr val="tx1"/>
                </a:solidFill>
                <a:latin typeface="Arial" charset="0"/>
                <a:ea typeface="ＭＳ Ｐゴシック" charset="0"/>
              </a:defRPr>
            </a:lvl8pPr>
            <a:lvl9pPr marL="3886200" indent="-228600" eaLnBrk="0" fontAlgn="base" hangingPunct="0">
              <a:spcBef>
                <a:spcPct val="0"/>
              </a:spcBef>
              <a:spcAft>
                <a:spcPct val="0"/>
              </a:spcAft>
              <a:defRPr>
                <a:solidFill>
                  <a:schemeClr val="tx1"/>
                </a:solidFill>
                <a:latin typeface="Arial" charset="0"/>
                <a:ea typeface="ＭＳ Ｐゴシック" charset="0"/>
              </a:defRPr>
            </a:lvl9pPr>
          </a:lstStyle>
          <a:p>
            <a:pPr eaLnBrk="1" hangingPunct="1"/>
            <a:r>
              <a:rPr lang="fi-FI" sz="1200" b="1" i="1">
                <a:latin typeface="Garamond" charset="0"/>
              </a:rPr>
              <a:t>Learning by Doing</a:t>
            </a:r>
            <a:endParaRPr lang="en-US" sz="1200" b="1" i="1">
              <a:latin typeface="Garamond" charset="0"/>
            </a:endParaRPr>
          </a:p>
        </p:txBody>
      </p:sp>
      <p:sp>
        <p:nvSpPr>
          <p:cNvPr id="9" name="Text Box 5"/>
          <p:cNvSpPr txBox="1">
            <a:spLocks noChangeArrowheads="1"/>
          </p:cNvSpPr>
          <p:nvPr/>
        </p:nvSpPr>
        <p:spPr bwMode="auto">
          <a:xfrm>
            <a:off x="8870281" y="1704671"/>
            <a:ext cx="1774845"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charset="0"/>
                <a:ea typeface="ＭＳ Ｐゴシック" charset="0"/>
              </a:defRPr>
            </a:lvl1pPr>
            <a:lvl2pPr marL="742950" indent="-285750" eaLnBrk="0" hangingPunct="0">
              <a:defRPr>
                <a:solidFill>
                  <a:schemeClr val="tx1"/>
                </a:solidFill>
                <a:latin typeface="Arial" charset="0"/>
                <a:ea typeface="ＭＳ Ｐゴシック" charset="0"/>
              </a:defRPr>
            </a:lvl2pPr>
            <a:lvl3pPr marL="1143000" indent="-228600" eaLnBrk="0" hangingPunct="0">
              <a:defRPr>
                <a:solidFill>
                  <a:schemeClr val="tx1"/>
                </a:solidFill>
                <a:latin typeface="Arial" charset="0"/>
                <a:ea typeface="ＭＳ Ｐゴシック" charset="0"/>
              </a:defRPr>
            </a:lvl3pPr>
            <a:lvl4pPr marL="1600200" indent="-228600" eaLnBrk="0" hangingPunct="0">
              <a:defRPr>
                <a:solidFill>
                  <a:schemeClr val="tx1"/>
                </a:solidFill>
                <a:latin typeface="Arial" charset="0"/>
                <a:ea typeface="ＭＳ Ｐゴシック" charset="0"/>
              </a:defRPr>
            </a:lvl4pPr>
            <a:lvl5pPr marL="2057400" indent="-228600" eaLnBrk="0" hangingPunct="0">
              <a:defRPr>
                <a:solidFill>
                  <a:schemeClr val="tx1"/>
                </a:solidFill>
                <a:latin typeface="Arial" charset="0"/>
                <a:ea typeface="ＭＳ Ｐゴシック" charset="0"/>
              </a:defRPr>
            </a:lvl5pPr>
            <a:lvl6pPr marL="2514600" indent="-228600" eaLnBrk="0" fontAlgn="base" hangingPunct="0">
              <a:spcBef>
                <a:spcPct val="0"/>
              </a:spcBef>
              <a:spcAft>
                <a:spcPct val="0"/>
              </a:spcAft>
              <a:defRPr>
                <a:solidFill>
                  <a:schemeClr val="tx1"/>
                </a:solidFill>
                <a:latin typeface="Arial" charset="0"/>
                <a:ea typeface="ＭＳ Ｐゴシック" charset="0"/>
              </a:defRPr>
            </a:lvl6pPr>
            <a:lvl7pPr marL="2971800" indent="-228600" eaLnBrk="0" fontAlgn="base" hangingPunct="0">
              <a:spcBef>
                <a:spcPct val="0"/>
              </a:spcBef>
              <a:spcAft>
                <a:spcPct val="0"/>
              </a:spcAft>
              <a:defRPr>
                <a:solidFill>
                  <a:schemeClr val="tx1"/>
                </a:solidFill>
                <a:latin typeface="Arial" charset="0"/>
                <a:ea typeface="ＭＳ Ｐゴシック" charset="0"/>
              </a:defRPr>
            </a:lvl7pPr>
            <a:lvl8pPr marL="3429000" indent="-228600" eaLnBrk="0" fontAlgn="base" hangingPunct="0">
              <a:spcBef>
                <a:spcPct val="0"/>
              </a:spcBef>
              <a:spcAft>
                <a:spcPct val="0"/>
              </a:spcAft>
              <a:defRPr>
                <a:solidFill>
                  <a:schemeClr val="tx1"/>
                </a:solidFill>
                <a:latin typeface="Arial" charset="0"/>
                <a:ea typeface="ＭＳ Ｐゴシック" charset="0"/>
              </a:defRPr>
            </a:lvl8pPr>
            <a:lvl9pPr marL="3886200" indent="-228600" eaLnBrk="0" fontAlgn="base" hangingPunct="0">
              <a:spcBef>
                <a:spcPct val="0"/>
              </a:spcBef>
              <a:spcAft>
                <a:spcPct val="0"/>
              </a:spcAft>
              <a:defRPr>
                <a:solidFill>
                  <a:schemeClr val="tx1"/>
                </a:solidFill>
                <a:latin typeface="Arial" charset="0"/>
                <a:ea typeface="ＭＳ Ｐゴシック" charset="0"/>
              </a:defRPr>
            </a:lvl9pPr>
          </a:lstStyle>
          <a:p>
            <a:pPr algn="ctr" eaLnBrk="1" hangingPunct="1"/>
            <a:r>
              <a:rPr lang="fi-FI" sz="1200" b="1" dirty="0" smtClean="0">
                <a:latin typeface="Garamond" charset="0"/>
              </a:rPr>
              <a:t>Tiimi yhteistuotannossa</a:t>
            </a:r>
            <a:endParaRPr lang="en-US" sz="1200" b="1" dirty="0">
              <a:latin typeface="Garamond" charset="0"/>
            </a:endParaRPr>
          </a:p>
        </p:txBody>
      </p:sp>
      <p:graphicFrame>
        <p:nvGraphicFramePr>
          <p:cNvPr id="10" name="Group 6"/>
          <p:cNvGraphicFramePr>
            <a:graphicFrameLocks noGrp="1"/>
          </p:cNvGraphicFramePr>
          <p:nvPr>
            <p:extLst>
              <p:ext uri="{D42A27DB-BD31-4B8C-83A1-F6EECF244321}">
                <p14:modId xmlns:p14="http://schemas.microsoft.com/office/powerpoint/2010/main" val="3062826123"/>
              </p:ext>
            </p:extLst>
          </p:nvPr>
        </p:nvGraphicFramePr>
        <p:xfrm>
          <a:off x="8421820" y="2138058"/>
          <a:ext cx="2663825" cy="2592388"/>
        </p:xfrm>
        <a:graphic>
          <a:graphicData uri="http://schemas.openxmlformats.org/drawingml/2006/table">
            <a:tbl>
              <a:tblPr/>
              <a:tblGrid>
                <a:gridCol w="1331913"/>
                <a:gridCol w="1331912"/>
              </a:tblGrid>
              <a:tr h="1296988">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fi-FI" sz="1200" b="0" i="0" u="none" strike="noStrike" cap="none" normalizeH="0" baseline="0">
                          <a:ln>
                            <a:noFill/>
                          </a:ln>
                          <a:solidFill>
                            <a:schemeClr val="tx1"/>
                          </a:solidFill>
                          <a:effectLst/>
                          <a:latin typeface="Garamond" charset="0"/>
                          <a:ea typeface="ＭＳ Ｐゴシック" charset="0"/>
                        </a:rPr>
                        <a:t>Asiakaskäynnit ja yritysvierailut</a:t>
                      </a:r>
                      <a:endParaRPr kumimoji="0" lang="en-US" sz="1200" b="0" i="0" u="none" strike="noStrike" cap="none" normalizeH="0" baseline="0">
                        <a:ln>
                          <a:noFill/>
                        </a:ln>
                        <a:solidFill>
                          <a:schemeClr val="tx1"/>
                        </a:solidFill>
                        <a:effectLst/>
                        <a:latin typeface="Garamond" charset="0"/>
                        <a:ea typeface="ＭＳ Ｐゴシック" charset="0"/>
                      </a:endParaRPr>
                    </a:p>
                  </a:txBody>
                  <a:tcPr marL="90000" marR="90000" marT="46800" marB="46800" anchor="ctr" anchorCtr="1" horzOverflow="overflow">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fi-FI" sz="1200" b="0" i="0" u="none" strike="noStrike" cap="none" normalizeH="0" baseline="0" dirty="0" smtClean="0">
                          <a:ln>
                            <a:noFill/>
                          </a:ln>
                          <a:solidFill>
                            <a:schemeClr val="tx1"/>
                          </a:solidFill>
                          <a:effectLst/>
                          <a:latin typeface="Garamond" charset="0"/>
                          <a:ea typeface="ＭＳ Ｐゴシック" charset="0"/>
                        </a:rPr>
                        <a:t>Motorolien </a:t>
                      </a:r>
                      <a:r>
                        <a:rPr kumimoji="0" lang="fi-FI" sz="1200" b="0" i="0" u="none" strike="noStrike" cap="none" normalizeH="0" baseline="0" dirty="0">
                          <a:ln>
                            <a:noFill/>
                          </a:ln>
                          <a:solidFill>
                            <a:schemeClr val="tx1"/>
                          </a:solidFill>
                          <a:effectLst/>
                          <a:latin typeface="Garamond" charset="0"/>
                          <a:ea typeface="ＭＳ Ｐゴシック" charset="0"/>
                        </a:rPr>
                        <a:t>tekeminen </a:t>
                      </a:r>
                      <a:r>
                        <a:rPr kumimoji="0" lang="fi-FI" sz="1200" b="0" i="0" u="none" strike="noStrike" cap="none" normalizeH="0" baseline="0" dirty="0" smtClean="0">
                          <a:ln>
                            <a:noFill/>
                          </a:ln>
                          <a:solidFill>
                            <a:schemeClr val="tx1"/>
                          </a:solidFill>
                          <a:effectLst/>
                          <a:latin typeface="Garamond" charset="0"/>
                          <a:ea typeface="ＭＳ Ｐゴシック" charset="0"/>
                        </a:rPr>
                        <a:t>asiakas-käynneistä</a:t>
                      </a:r>
                      <a:endParaRPr kumimoji="0" lang="en-US" sz="1200" b="0" i="0" u="none" strike="noStrike" cap="none" normalizeH="0" baseline="0" dirty="0">
                        <a:ln>
                          <a:noFill/>
                        </a:ln>
                        <a:solidFill>
                          <a:schemeClr val="tx1"/>
                        </a:solidFill>
                        <a:effectLst/>
                        <a:latin typeface="Garamond" charset="0"/>
                        <a:ea typeface="ＭＳ Ｐゴシック" charset="0"/>
                      </a:endParaRPr>
                    </a:p>
                  </a:txBody>
                  <a:tcPr marL="90000" marR="90000" marT="46800" marB="46800" anchor="ctr" anchorCtr="1" horzOverflow="overflow">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lnTlToBr>
                      <a:noFill/>
                    </a:lnTlToBr>
                    <a:lnBlToTr>
                      <a:noFill/>
                    </a:lnBlToTr>
                    <a:noFill/>
                  </a:tcPr>
                </a:tc>
              </a:tr>
              <a:tr h="1295400">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fi-FI" sz="1200" b="0" i="0" u="none" strike="noStrike" cap="none" normalizeH="0" baseline="0">
                          <a:ln>
                            <a:noFill/>
                          </a:ln>
                          <a:solidFill>
                            <a:schemeClr val="tx1"/>
                          </a:solidFill>
                          <a:effectLst/>
                          <a:latin typeface="Garamond" charset="0"/>
                          <a:ea typeface="ＭＳ Ｐゴシック" charset="0"/>
                        </a:rPr>
                        <a:t>Vierailujen ja käyntien organisointi ja Motorolan lähettäminen asiakkaalle</a:t>
                      </a:r>
                      <a:endParaRPr kumimoji="0" lang="en-US" sz="1200" b="0" i="0" u="none" strike="noStrike" cap="none" normalizeH="0" baseline="0">
                        <a:ln>
                          <a:noFill/>
                        </a:ln>
                        <a:solidFill>
                          <a:schemeClr val="tx1"/>
                        </a:solidFill>
                        <a:effectLst/>
                        <a:latin typeface="Garamond" charset="0"/>
                        <a:ea typeface="ＭＳ Ｐゴシック" charset="0"/>
                      </a:endParaRPr>
                    </a:p>
                  </a:txBody>
                  <a:tcPr marL="90000" marR="90000" marT="46800" marB="46800" anchor="ctr" anchorCtr="1" horzOverflow="overflow">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fi-FI" sz="1200" b="0" i="0" u="none" strike="noStrike" cap="none" normalizeH="0" baseline="0" dirty="0" smtClean="0">
                          <a:ln>
                            <a:noFill/>
                          </a:ln>
                          <a:solidFill>
                            <a:schemeClr val="tx1"/>
                          </a:solidFill>
                          <a:effectLst/>
                          <a:latin typeface="Garamond" charset="0"/>
                          <a:ea typeface="ＭＳ Ｐゴシック" charset="0"/>
                        </a:rPr>
                        <a:t>Asiakas-segmenttien ja heimojen valinta</a:t>
                      </a:r>
                      <a:endParaRPr kumimoji="0" lang="en-US" sz="1200" b="0" i="0" u="none" strike="noStrike" cap="none" normalizeH="0" baseline="0" dirty="0">
                        <a:ln>
                          <a:noFill/>
                        </a:ln>
                        <a:solidFill>
                          <a:schemeClr val="tx1"/>
                        </a:solidFill>
                        <a:effectLst/>
                        <a:latin typeface="Garamond" charset="0"/>
                        <a:ea typeface="ＭＳ Ｐゴシック" charset="0"/>
                      </a:endParaRPr>
                    </a:p>
                  </a:txBody>
                  <a:tcPr marL="90000" marR="90000" marT="46800" marB="46800" anchor="ctr" anchorCtr="1" horzOverflow="overflow">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lnTlToBr>
                      <a:noFill/>
                    </a:lnTlToBr>
                    <a:lnBlToTr>
                      <a:noFill/>
                    </a:lnBlToTr>
                    <a:noFill/>
                  </a:tcPr>
                </a:tc>
              </a:tr>
            </a:tbl>
          </a:graphicData>
        </a:graphic>
      </p:graphicFrame>
      <p:sp>
        <p:nvSpPr>
          <p:cNvPr id="11" name="Text Box 17"/>
          <p:cNvSpPr txBox="1">
            <a:spLocks noChangeArrowheads="1"/>
          </p:cNvSpPr>
          <p:nvPr/>
        </p:nvSpPr>
        <p:spPr bwMode="auto">
          <a:xfrm>
            <a:off x="8337853" y="1201433"/>
            <a:ext cx="2825413"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charset="0"/>
                <a:ea typeface="ＭＳ Ｐゴシック" charset="0"/>
              </a:defRPr>
            </a:lvl1pPr>
            <a:lvl2pPr marL="742950" indent="-285750" eaLnBrk="0" hangingPunct="0">
              <a:defRPr>
                <a:solidFill>
                  <a:schemeClr val="tx1"/>
                </a:solidFill>
                <a:latin typeface="Arial" charset="0"/>
                <a:ea typeface="ＭＳ Ｐゴシック" charset="0"/>
              </a:defRPr>
            </a:lvl2pPr>
            <a:lvl3pPr marL="1143000" indent="-228600" eaLnBrk="0" hangingPunct="0">
              <a:defRPr>
                <a:solidFill>
                  <a:schemeClr val="tx1"/>
                </a:solidFill>
                <a:latin typeface="Arial" charset="0"/>
                <a:ea typeface="ＭＳ Ｐゴシック" charset="0"/>
              </a:defRPr>
            </a:lvl3pPr>
            <a:lvl4pPr marL="1600200" indent="-228600" eaLnBrk="0" hangingPunct="0">
              <a:defRPr>
                <a:solidFill>
                  <a:schemeClr val="tx1"/>
                </a:solidFill>
                <a:latin typeface="Arial" charset="0"/>
                <a:ea typeface="ＭＳ Ｐゴシック" charset="0"/>
              </a:defRPr>
            </a:lvl4pPr>
            <a:lvl5pPr marL="2057400" indent="-228600" eaLnBrk="0" hangingPunct="0">
              <a:defRPr>
                <a:solidFill>
                  <a:schemeClr val="tx1"/>
                </a:solidFill>
                <a:latin typeface="Arial" charset="0"/>
                <a:ea typeface="ＭＳ Ｐゴシック" charset="0"/>
              </a:defRPr>
            </a:lvl5pPr>
            <a:lvl6pPr marL="2514600" indent="-228600" eaLnBrk="0" fontAlgn="base" hangingPunct="0">
              <a:spcBef>
                <a:spcPct val="0"/>
              </a:spcBef>
              <a:spcAft>
                <a:spcPct val="0"/>
              </a:spcAft>
              <a:defRPr>
                <a:solidFill>
                  <a:schemeClr val="tx1"/>
                </a:solidFill>
                <a:latin typeface="Arial" charset="0"/>
                <a:ea typeface="ＭＳ Ｐゴシック" charset="0"/>
              </a:defRPr>
            </a:lvl6pPr>
            <a:lvl7pPr marL="2971800" indent="-228600" eaLnBrk="0" fontAlgn="base" hangingPunct="0">
              <a:spcBef>
                <a:spcPct val="0"/>
              </a:spcBef>
              <a:spcAft>
                <a:spcPct val="0"/>
              </a:spcAft>
              <a:defRPr>
                <a:solidFill>
                  <a:schemeClr val="tx1"/>
                </a:solidFill>
                <a:latin typeface="Arial" charset="0"/>
                <a:ea typeface="ＭＳ Ｐゴシック" charset="0"/>
              </a:defRPr>
            </a:lvl7pPr>
            <a:lvl8pPr marL="3429000" indent="-228600" eaLnBrk="0" fontAlgn="base" hangingPunct="0">
              <a:spcBef>
                <a:spcPct val="0"/>
              </a:spcBef>
              <a:spcAft>
                <a:spcPct val="0"/>
              </a:spcAft>
              <a:defRPr>
                <a:solidFill>
                  <a:schemeClr val="tx1"/>
                </a:solidFill>
                <a:latin typeface="Arial" charset="0"/>
                <a:ea typeface="ＭＳ Ｐゴシック" charset="0"/>
              </a:defRPr>
            </a:lvl8pPr>
            <a:lvl9pPr marL="3886200" indent="-228600" eaLnBrk="0" fontAlgn="base" hangingPunct="0">
              <a:spcBef>
                <a:spcPct val="0"/>
              </a:spcBef>
              <a:spcAft>
                <a:spcPct val="0"/>
              </a:spcAft>
              <a:defRPr>
                <a:solidFill>
                  <a:schemeClr val="tx1"/>
                </a:solidFill>
                <a:latin typeface="Arial" charset="0"/>
                <a:ea typeface="ＭＳ Ｐゴシック" charset="0"/>
              </a:defRPr>
            </a:lvl9pPr>
          </a:lstStyle>
          <a:p>
            <a:pPr algn="ctr" eaLnBrk="1" hangingPunct="1"/>
            <a:r>
              <a:rPr lang="fi-FI" sz="1200" b="1" dirty="0" smtClean="0">
                <a:latin typeface="Garamond" charset="0"/>
              </a:rPr>
              <a:t>Koko tiimiorganisaation asiakastietämys</a:t>
            </a:r>
            <a:endParaRPr lang="en-US" sz="1200" b="1" dirty="0">
              <a:latin typeface="Garamond" charset="0"/>
            </a:endParaRPr>
          </a:p>
        </p:txBody>
      </p:sp>
      <p:sp>
        <p:nvSpPr>
          <p:cNvPr id="12" name="Text Box 18"/>
          <p:cNvSpPr txBox="1">
            <a:spLocks noChangeArrowheads="1"/>
          </p:cNvSpPr>
          <p:nvPr/>
        </p:nvSpPr>
        <p:spPr bwMode="auto">
          <a:xfrm>
            <a:off x="8495398" y="480708"/>
            <a:ext cx="2480166"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charset="0"/>
                <a:ea typeface="ＭＳ Ｐゴシック" charset="0"/>
              </a:defRPr>
            </a:lvl1pPr>
            <a:lvl2pPr marL="742950" indent="-285750" eaLnBrk="0" hangingPunct="0">
              <a:defRPr>
                <a:solidFill>
                  <a:schemeClr val="tx1"/>
                </a:solidFill>
                <a:latin typeface="Arial" charset="0"/>
                <a:ea typeface="ＭＳ Ｐゴシック" charset="0"/>
              </a:defRPr>
            </a:lvl2pPr>
            <a:lvl3pPr marL="1143000" indent="-228600" eaLnBrk="0" hangingPunct="0">
              <a:defRPr>
                <a:solidFill>
                  <a:schemeClr val="tx1"/>
                </a:solidFill>
                <a:latin typeface="Arial" charset="0"/>
                <a:ea typeface="ＭＳ Ｐゴシック" charset="0"/>
              </a:defRPr>
            </a:lvl3pPr>
            <a:lvl4pPr marL="1600200" indent="-228600" eaLnBrk="0" hangingPunct="0">
              <a:defRPr>
                <a:solidFill>
                  <a:schemeClr val="tx1"/>
                </a:solidFill>
                <a:latin typeface="Arial" charset="0"/>
                <a:ea typeface="ＭＳ Ｐゴシック" charset="0"/>
              </a:defRPr>
            </a:lvl4pPr>
            <a:lvl5pPr marL="2057400" indent="-228600" eaLnBrk="0" hangingPunct="0">
              <a:defRPr>
                <a:solidFill>
                  <a:schemeClr val="tx1"/>
                </a:solidFill>
                <a:latin typeface="Arial" charset="0"/>
                <a:ea typeface="ＭＳ Ｐゴシック" charset="0"/>
              </a:defRPr>
            </a:lvl5pPr>
            <a:lvl6pPr marL="2514600" indent="-228600" eaLnBrk="0" fontAlgn="base" hangingPunct="0">
              <a:spcBef>
                <a:spcPct val="0"/>
              </a:spcBef>
              <a:spcAft>
                <a:spcPct val="0"/>
              </a:spcAft>
              <a:defRPr>
                <a:solidFill>
                  <a:schemeClr val="tx1"/>
                </a:solidFill>
                <a:latin typeface="Arial" charset="0"/>
                <a:ea typeface="ＭＳ Ｐゴシック" charset="0"/>
              </a:defRPr>
            </a:lvl6pPr>
            <a:lvl7pPr marL="2971800" indent="-228600" eaLnBrk="0" fontAlgn="base" hangingPunct="0">
              <a:spcBef>
                <a:spcPct val="0"/>
              </a:spcBef>
              <a:spcAft>
                <a:spcPct val="0"/>
              </a:spcAft>
              <a:defRPr>
                <a:solidFill>
                  <a:schemeClr val="tx1"/>
                </a:solidFill>
                <a:latin typeface="Arial" charset="0"/>
                <a:ea typeface="ＭＳ Ｐゴシック" charset="0"/>
              </a:defRPr>
            </a:lvl7pPr>
            <a:lvl8pPr marL="3429000" indent="-228600" eaLnBrk="0" fontAlgn="base" hangingPunct="0">
              <a:spcBef>
                <a:spcPct val="0"/>
              </a:spcBef>
              <a:spcAft>
                <a:spcPct val="0"/>
              </a:spcAft>
              <a:defRPr>
                <a:solidFill>
                  <a:schemeClr val="tx1"/>
                </a:solidFill>
                <a:latin typeface="Arial" charset="0"/>
                <a:ea typeface="ＭＳ Ｐゴシック" charset="0"/>
              </a:defRPr>
            </a:lvl8pPr>
            <a:lvl9pPr marL="3886200" indent="-228600" eaLnBrk="0" fontAlgn="base" hangingPunct="0">
              <a:spcBef>
                <a:spcPct val="0"/>
              </a:spcBef>
              <a:spcAft>
                <a:spcPct val="0"/>
              </a:spcAft>
              <a:defRPr>
                <a:solidFill>
                  <a:schemeClr val="tx1"/>
                </a:solidFill>
                <a:latin typeface="Arial" charset="0"/>
                <a:ea typeface="ＭＳ Ｐゴシック" charset="0"/>
              </a:defRPr>
            </a:lvl9pPr>
          </a:lstStyle>
          <a:p>
            <a:pPr algn="ctr" eaLnBrk="1" hangingPunct="1"/>
            <a:r>
              <a:rPr lang="fi-FI" sz="1200" b="1" dirty="0" smtClean="0">
                <a:latin typeface="Garamond" charset="0"/>
              </a:rPr>
              <a:t>Samansuuntaiset johtavat ajatukset</a:t>
            </a:r>
            <a:endParaRPr lang="en-US" sz="1200" b="1" dirty="0">
              <a:latin typeface="Garamond" charset="0"/>
            </a:endParaRPr>
          </a:p>
        </p:txBody>
      </p:sp>
      <p:sp>
        <p:nvSpPr>
          <p:cNvPr id="13" name="Oval 19"/>
          <p:cNvSpPr>
            <a:spLocks noChangeArrowheads="1"/>
          </p:cNvSpPr>
          <p:nvPr/>
        </p:nvSpPr>
        <p:spPr bwMode="auto">
          <a:xfrm>
            <a:off x="7188333" y="906158"/>
            <a:ext cx="5057775" cy="5057775"/>
          </a:xfrm>
          <a:prstGeom prst="ellipse">
            <a:avLst/>
          </a:prstGeom>
          <a:noFill/>
          <a:ln w="19050">
            <a:solidFill>
              <a:schemeClr val="tx1"/>
            </a:solidFill>
            <a:round/>
            <a:headEnd/>
            <a:tailEnd/>
          </a:ln>
          <a:extLst>
            <a:ext uri="{909E8E84-426E-40dd-AFC4-6F175D3DCCD1}">
              <a14:hiddenFill xmlns:a14="http://schemas.microsoft.com/office/drawing/2010/main">
                <a:solidFill>
                  <a:srgbClr val="FFFFFF"/>
                </a:solidFill>
              </a14:hiddenFill>
            </a:ext>
          </a:extLst>
        </p:spPr>
        <p:txBody>
          <a:bodyPr wrap="none" anchor="ctr"/>
          <a:lstStyle/>
          <a:p>
            <a:endParaRPr lang="fi-FI"/>
          </a:p>
        </p:txBody>
      </p:sp>
      <p:sp>
        <p:nvSpPr>
          <p:cNvPr id="15" name="AutoShape 21"/>
          <p:cNvSpPr>
            <a:spLocks noChangeArrowheads="1"/>
          </p:cNvSpPr>
          <p:nvPr/>
        </p:nvSpPr>
        <p:spPr bwMode="auto">
          <a:xfrm>
            <a:off x="9498145" y="3182633"/>
            <a:ext cx="506413" cy="506413"/>
          </a:xfrm>
          <a:custGeom>
            <a:avLst/>
            <a:gdLst>
              <a:gd name="T0" fmla="*/ 11590903 w 21600"/>
              <a:gd name="T1" fmla="*/ 4129681 h 21600"/>
              <a:gd name="T2" fmla="*/ 1924393 w 21600"/>
              <a:gd name="T3" fmla="*/ 4357778 h 21600"/>
              <a:gd name="T4" fmla="*/ 8494046 w 21600"/>
              <a:gd name="T5" fmla="*/ 5119085 h 21600"/>
              <a:gd name="T6" fmla="*/ 1884818 w 21600"/>
              <a:gd name="T7" fmla="*/ 12153209 h 21600"/>
              <a:gd name="T8" fmla="*/ 976768 w 21600"/>
              <a:gd name="T9" fmla="*/ 7850386 h 21600"/>
              <a:gd name="T10" fmla="*/ 5280692 w 21600"/>
              <a:gd name="T11" fmla="*/ 6942336 h 21600"/>
              <a:gd name="T12" fmla="*/ 0 60000 65536"/>
              <a:gd name="T13" fmla="*/ 0 60000 65536"/>
              <a:gd name="T14" fmla="*/ 0 60000 65536"/>
              <a:gd name="T15" fmla="*/ 0 60000 65536"/>
              <a:gd name="T16" fmla="*/ 0 60000 65536"/>
              <a:gd name="T17" fmla="*/ 0 60000 65536"/>
              <a:gd name="T18" fmla="*/ 3163 w 21600"/>
              <a:gd name="T19" fmla="*/ 3163 h 21600"/>
              <a:gd name="T20" fmla="*/ 18437 w 21600"/>
              <a:gd name="T21" fmla="*/ 18437 h 21600"/>
            </a:gdLst>
            <a:ahLst/>
            <a:cxnLst>
              <a:cxn ang="T12">
                <a:pos x="T0" y="T1"/>
              </a:cxn>
              <a:cxn ang="T13">
                <a:pos x="T2" y="T3"/>
              </a:cxn>
              <a:cxn ang="T14">
                <a:pos x="T4" y="T5"/>
              </a:cxn>
              <a:cxn ang="T15">
                <a:pos x="T6" y="T7"/>
              </a:cxn>
              <a:cxn ang="T16">
                <a:pos x="T8" y="T9"/>
              </a:cxn>
              <a:cxn ang="T17">
                <a:pos x="T10" y="T11"/>
              </a:cxn>
            </a:cxnLst>
            <a:rect l="T18" t="T19" r="T20" b="T21"/>
            <a:pathLst>
              <a:path w="21600" h="21600">
                <a:moveTo>
                  <a:pt x="8133" y="14892"/>
                </a:moveTo>
                <a:cubicBezTo>
                  <a:pt x="8926" y="15409"/>
                  <a:pt x="9853" y="15685"/>
                  <a:pt x="10800" y="15685"/>
                </a:cubicBezTo>
                <a:cubicBezTo>
                  <a:pt x="13497" y="15685"/>
                  <a:pt x="15685" y="13497"/>
                  <a:pt x="15685" y="10800"/>
                </a:cubicBezTo>
                <a:cubicBezTo>
                  <a:pt x="15685" y="8102"/>
                  <a:pt x="13497" y="5915"/>
                  <a:pt x="10800" y="5915"/>
                </a:cubicBezTo>
                <a:cubicBezTo>
                  <a:pt x="8792" y="5914"/>
                  <a:pt x="6989" y="7143"/>
                  <a:pt x="6254" y="9011"/>
                </a:cubicBezTo>
                <a:lnTo>
                  <a:pt x="749" y="6845"/>
                </a:lnTo>
                <a:cubicBezTo>
                  <a:pt x="2375" y="2715"/>
                  <a:pt x="6361" y="-1"/>
                  <a:pt x="10800" y="0"/>
                </a:cubicBezTo>
                <a:cubicBezTo>
                  <a:pt x="16764" y="0"/>
                  <a:pt x="21600" y="4835"/>
                  <a:pt x="21600" y="10800"/>
                </a:cubicBezTo>
                <a:cubicBezTo>
                  <a:pt x="21600" y="16764"/>
                  <a:pt x="16764" y="21600"/>
                  <a:pt x="10800" y="21600"/>
                </a:cubicBezTo>
                <a:cubicBezTo>
                  <a:pt x="8706" y="21600"/>
                  <a:pt x="6658" y="20991"/>
                  <a:pt x="4903" y="19848"/>
                </a:cubicBezTo>
                <a:lnTo>
                  <a:pt x="3429" y="22110"/>
                </a:lnTo>
                <a:lnTo>
                  <a:pt x="1777" y="14282"/>
                </a:lnTo>
                <a:lnTo>
                  <a:pt x="9607" y="12630"/>
                </a:lnTo>
                <a:lnTo>
                  <a:pt x="8133" y="14892"/>
                </a:lnTo>
                <a:close/>
              </a:path>
            </a:pathLst>
          </a:custGeom>
          <a:solidFill>
            <a:srgbClr val="FF0000"/>
          </a:solidFill>
          <a:ln w="9525">
            <a:solidFill>
              <a:schemeClr val="tx1"/>
            </a:solidFill>
            <a:miter lim="800000"/>
            <a:headEnd/>
            <a:tailEnd/>
          </a:ln>
        </p:spPr>
        <p:txBody>
          <a:bodyPr wrap="none" anchor="ctr"/>
          <a:lstStyle/>
          <a:p>
            <a:endParaRPr lang="fi-FI"/>
          </a:p>
        </p:txBody>
      </p:sp>
      <p:sp>
        <p:nvSpPr>
          <p:cNvPr id="18" name="Suorakulmio 17"/>
          <p:cNvSpPr/>
          <p:nvPr/>
        </p:nvSpPr>
        <p:spPr>
          <a:xfrm>
            <a:off x="9972725" y="6602276"/>
            <a:ext cx="2005677" cy="907941"/>
          </a:xfrm>
          <a:prstGeom prst="rect">
            <a:avLst/>
          </a:prstGeom>
        </p:spPr>
        <p:txBody>
          <a:bodyPr wrap="none">
            <a:spAutoFit/>
          </a:bodyPr>
          <a:lstStyle/>
          <a:p>
            <a:pPr>
              <a:spcBef>
                <a:spcPts val="300"/>
              </a:spcBef>
              <a:spcAft>
                <a:spcPts val="300"/>
              </a:spcAft>
            </a:pPr>
            <a:r>
              <a:rPr lang="fi-FI" b="1" dirty="0" smtClean="0">
                <a:ln w="10541" cmpd="sng">
                  <a:solidFill>
                    <a:srgbClr val="7D7D7D">
                      <a:tint val="100000"/>
                      <a:shade val="100000"/>
                      <a:satMod val="110000"/>
                    </a:srgbClr>
                  </a:solidFill>
                  <a:prstDash val="solid"/>
                </a:ln>
                <a:latin typeface="Marker Felt"/>
                <a:cs typeface="Marker Felt"/>
              </a:rPr>
              <a:t>A3 ASIAKAS-</a:t>
            </a:r>
          </a:p>
          <a:p>
            <a:pPr>
              <a:spcBef>
                <a:spcPts val="300"/>
              </a:spcBef>
              <a:spcAft>
                <a:spcPts val="300"/>
              </a:spcAft>
            </a:pPr>
            <a:r>
              <a:rPr lang="fi-FI" b="1" dirty="0" smtClean="0">
                <a:ln w="10541" cmpd="sng">
                  <a:solidFill>
                    <a:srgbClr val="7D7D7D">
                      <a:tint val="100000"/>
                      <a:shade val="100000"/>
                      <a:satMod val="110000"/>
                    </a:srgbClr>
                  </a:solidFill>
                  <a:prstDash val="solid"/>
                </a:ln>
                <a:latin typeface="Marker Felt"/>
                <a:cs typeface="Marker Felt"/>
              </a:rPr>
              <a:t>POTENTIAALI</a:t>
            </a:r>
          </a:p>
        </p:txBody>
      </p:sp>
      <p:cxnSp>
        <p:nvCxnSpPr>
          <p:cNvPr id="28" name="Suora yhdysviiva 27"/>
          <p:cNvCxnSpPr/>
          <p:nvPr/>
        </p:nvCxnSpPr>
        <p:spPr>
          <a:xfrm flipH="1">
            <a:off x="-141121" y="9183916"/>
            <a:ext cx="12964577" cy="0"/>
          </a:xfrm>
          <a:prstGeom prst="line">
            <a:avLst/>
          </a:prstGeom>
          <a:ln w="6350" cmpd="sng">
            <a:solidFill>
              <a:schemeClr val="tx1"/>
            </a:solidFill>
            <a:prstDash val="sysDash"/>
          </a:ln>
        </p:spPr>
        <p:style>
          <a:lnRef idx="2">
            <a:schemeClr val="accent1"/>
          </a:lnRef>
          <a:fillRef idx="0">
            <a:schemeClr val="accent1"/>
          </a:fillRef>
          <a:effectRef idx="1">
            <a:schemeClr val="accent1"/>
          </a:effectRef>
          <a:fontRef idx="minor">
            <a:schemeClr val="tx1"/>
          </a:fontRef>
        </p:style>
      </p:cxnSp>
      <p:cxnSp>
        <p:nvCxnSpPr>
          <p:cNvPr id="29" name="Suora yhdysviiva 28"/>
          <p:cNvCxnSpPr/>
          <p:nvPr/>
        </p:nvCxnSpPr>
        <p:spPr>
          <a:xfrm flipH="1">
            <a:off x="-119642" y="384569"/>
            <a:ext cx="12943098" cy="0"/>
          </a:xfrm>
          <a:prstGeom prst="line">
            <a:avLst/>
          </a:prstGeom>
          <a:ln w="6350" cmpd="sng">
            <a:solidFill>
              <a:schemeClr val="tx1"/>
            </a:solidFill>
            <a:prstDash val="sysDash"/>
          </a:ln>
        </p:spPr>
        <p:style>
          <a:lnRef idx="2">
            <a:schemeClr val="accent1"/>
          </a:lnRef>
          <a:fillRef idx="0">
            <a:schemeClr val="accent1"/>
          </a:fillRef>
          <a:effectRef idx="1">
            <a:schemeClr val="accent1"/>
          </a:effectRef>
          <a:fontRef idx="minor">
            <a:schemeClr val="tx1"/>
          </a:fontRef>
        </p:style>
      </p:cxnSp>
      <p:sp>
        <p:nvSpPr>
          <p:cNvPr id="19" name="Suorakulmio 18"/>
          <p:cNvSpPr/>
          <p:nvPr/>
        </p:nvSpPr>
        <p:spPr>
          <a:xfrm>
            <a:off x="923189" y="653491"/>
            <a:ext cx="4585887" cy="3077765"/>
          </a:xfrm>
          <a:prstGeom prst="rect">
            <a:avLst/>
          </a:prstGeom>
        </p:spPr>
        <p:txBody>
          <a:bodyPr wrap="square">
            <a:spAutoFit/>
          </a:bodyPr>
          <a:lstStyle/>
          <a:p>
            <a:r>
              <a:rPr lang="fi-FI" sz="1600" dirty="0" smtClean="0">
                <a:latin typeface="Marker Felt"/>
                <a:cs typeface="Marker Felt"/>
              </a:rPr>
              <a:t>A3 ASIAKASPOTENTIAALI - 1 TÄPPÄ</a:t>
            </a:r>
          </a:p>
          <a:p>
            <a:endParaRPr lang="fi-FI" sz="1100" dirty="0" smtClean="0"/>
          </a:p>
          <a:p>
            <a:pPr marL="171450" indent="-171450">
              <a:spcBef>
                <a:spcPts val="600"/>
              </a:spcBef>
              <a:spcAft>
                <a:spcPts val="600"/>
              </a:spcAft>
              <a:buClr>
                <a:schemeClr val="tx1"/>
              </a:buClr>
              <a:buSzPct val="150000"/>
              <a:buFont typeface="Wingdings" charset="2"/>
              <a:buChar char=""/>
            </a:pPr>
            <a:r>
              <a:rPr lang="fi-FI" sz="1100" dirty="0" smtClean="0">
                <a:solidFill>
                  <a:srgbClr val="000000"/>
                </a:solidFill>
              </a:rPr>
              <a:t>Asiakaskäyntien (ei asiakaskäväisyjen) avulla olemme oppineet ymmärtämään , mitä voimme tarjota asiakkaillemme. Mottomme on:</a:t>
            </a:r>
            <a:r>
              <a:rPr lang="fi-FI" sz="1100" dirty="0">
                <a:solidFill>
                  <a:srgbClr val="000000"/>
                </a:solidFill>
              </a:rPr>
              <a:t> </a:t>
            </a:r>
            <a:r>
              <a:rPr lang="fi-FI" sz="1100" dirty="0" smtClean="0">
                <a:solidFill>
                  <a:srgbClr val="000000"/>
                </a:solidFill>
              </a:rPr>
              <a:t>”Mitä enemmän tapaamisia, sitä enemmän sopimuksia.”</a:t>
            </a:r>
          </a:p>
          <a:p>
            <a:pPr marL="171450" indent="-171450">
              <a:spcBef>
                <a:spcPts val="600"/>
              </a:spcBef>
              <a:spcAft>
                <a:spcPts val="600"/>
              </a:spcAft>
              <a:buClr>
                <a:schemeClr val="tx1"/>
              </a:buClr>
              <a:buSzPct val="150000"/>
              <a:buFont typeface="Wingdings" charset="2"/>
              <a:buChar char=""/>
            </a:pPr>
            <a:r>
              <a:rPr lang="fi-FI" sz="1100" dirty="0" smtClean="0">
                <a:solidFill>
                  <a:srgbClr val="000000"/>
                </a:solidFill>
              </a:rPr>
              <a:t>Suunnittelemme asiakaskäynnit etukäteen: käynnistä sopiminen, tiedonhankinta asiakkaasta esim. netin avulla, materiaalin ja aineiston kerääminen (esitteet, lehdet, </a:t>
            </a:r>
            <a:r>
              <a:rPr lang="fi-FI" sz="1100" dirty="0" err="1" smtClean="0">
                <a:solidFill>
                  <a:srgbClr val="000000"/>
                </a:solidFill>
              </a:rPr>
              <a:t>powarit</a:t>
            </a:r>
            <a:r>
              <a:rPr lang="fi-FI" sz="1100" dirty="0">
                <a:solidFill>
                  <a:srgbClr val="000000"/>
                </a:solidFill>
              </a:rPr>
              <a:t>)</a:t>
            </a:r>
            <a:r>
              <a:rPr lang="fi-FI" sz="1100" dirty="0" smtClean="0">
                <a:solidFill>
                  <a:srgbClr val="000000"/>
                </a:solidFill>
              </a:rPr>
              <a:t> ja ”myyntipuheen” harjoittelu</a:t>
            </a:r>
          </a:p>
          <a:p>
            <a:pPr marL="171450" indent="-171450">
              <a:spcBef>
                <a:spcPts val="600"/>
              </a:spcBef>
              <a:spcAft>
                <a:spcPts val="600"/>
              </a:spcAft>
              <a:buClr>
                <a:schemeClr val="tx1"/>
              </a:buClr>
              <a:buSzPct val="150000"/>
              <a:buFont typeface="Wingdings" charset="2"/>
              <a:buChar char=""/>
            </a:pPr>
            <a:r>
              <a:rPr lang="fi-FI" sz="1100" dirty="0" smtClean="0">
                <a:solidFill>
                  <a:srgbClr val="000000"/>
                </a:solidFill>
              </a:rPr>
              <a:t>Teemme asiakaskäynneistä </a:t>
            </a:r>
            <a:r>
              <a:rPr lang="fi-FI" sz="1100" dirty="0" err="1" smtClean="0">
                <a:solidFill>
                  <a:srgbClr val="000000"/>
                </a:solidFill>
              </a:rPr>
              <a:t>motorola-raportit</a:t>
            </a:r>
            <a:r>
              <a:rPr lang="fi-FI" sz="1100" dirty="0" smtClean="0">
                <a:solidFill>
                  <a:srgbClr val="000000"/>
                </a:solidFill>
              </a:rPr>
              <a:t> ja voimme lähettää onnistuneista käynneistä raportin myös asiakkaalle ja sopia vastavierailusta Tiimiakatemialle</a:t>
            </a:r>
          </a:p>
          <a:p>
            <a:pPr marL="171450" indent="-171450">
              <a:spcBef>
                <a:spcPts val="600"/>
              </a:spcBef>
              <a:spcAft>
                <a:spcPts val="600"/>
              </a:spcAft>
              <a:buClr>
                <a:schemeClr val="tx1"/>
              </a:buClr>
              <a:buSzPct val="150000"/>
              <a:buFont typeface="Wingdings" charset="2"/>
              <a:buChar char=""/>
            </a:pPr>
            <a:r>
              <a:rPr lang="fi-FI" sz="1100" dirty="0" smtClean="0">
                <a:solidFill>
                  <a:srgbClr val="000000"/>
                </a:solidFill>
              </a:rPr>
              <a:t>Meillä on käytössä ja näkyvillä itse laadittu asiakaskäyntimittari.  15.12. mennessä meillä on 60 raportoitua asiakaskäyntiä, 15.5. 120 (ensimmäisen vuoden tiimi)</a:t>
            </a:r>
          </a:p>
        </p:txBody>
      </p:sp>
      <p:sp>
        <p:nvSpPr>
          <p:cNvPr id="17" name="Suorakulmio 16"/>
          <p:cNvSpPr/>
          <p:nvPr/>
        </p:nvSpPr>
        <p:spPr>
          <a:xfrm>
            <a:off x="923189" y="3952790"/>
            <a:ext cx="4585887" cy="2077492"/>
          </a:xfrm>
          <a:prstGeom prst="rect">
            <a:avLst/>
          </a:prstGeom>
        </p:spPr>
        <p:txBody>
          <a:bodyPr wrap="square">
            <a:spAutoFit/>
          </a:bodyPr>
          <a:lstStyle/>
          <a:p>
            <a:r>
              <a:rPr lang="fi-FI" sz="1600" dirty="0" smtClean="0">
                <a:latin typeface="Marker Felt"/>
                <a:cs typeface="Marker Felt"/>
              </a:rPr>
              <a:t>A3 ASIAKASPOTENTIAALI – 2 TÄPPÄÄ</a:t>
            </a:r>
          </a:p>
          <a:p>
            <a:endParaRPr lang="fi-FI" sz="1100" dirty="0" smtClean="0"/>
          </a:p>
          <a:p>
            <a:pPr marL="171450" indent="-171450">
              <a:spcBef>
                <a:spcPts val="600"/>
              </a:spcBef>
              <a:spcAft>
                <a:spcPts val="600"/>
              </a:spcAft>
              <a:buClr>
                <a:schemeClr val="tx1"/>
              </a:buClr>
              <a:buSzPct val="150000"/>
              <a:buFont typeface="Wingdings" charset="2"/>
              <a:buChar char=""/>
            </a:pPr>
            <a:r>
              <a:rPr lang="fi-FI" sz="1100" dirty="0" smtClean="0">
                <a:solidFill>
                  <a:srgbClr val="000000"/>
                </a:solidFill>
              </a:rPr>
              <a:t>Tiimiyrityksemme on tehnyt 100 uutta raportoitua asiakaskäyntiä, joten toiminnan alusta lähtien asiakaskäyntejä on yhteensä 220</a:t>
            </a:r>
          </a:p>
          <a:p>
            <a:pPr marL="171450" indent="-171450">
              <a:spcBef>
                <a:spcPts val="600"/>
              </a:spcBef>
              <a:spcAft>
                <a:spcPts val="600"/>
              </a:spcAft>
              <a:buClr>
                <a:schemeClr val="tx1"/>
              </a:buClr>
              <a:buSzPct val="150000"/>
              <a:buFont typeface="Wingdings" charset="2"/>
              <a:buChar char=""/>
            </a:pPr>
            <a:r>
              <a:rPr lang="fi-FI" sz="1100" dirty="0" smtClean="0">
                <a:solidFill>
                  <a:srgbClr val="000000"/>
                </a:solidFill>
              </a:rPr>
              <a:t>Etsimme järjestelmällisesti uusia asiakkaita. Asiakashankinnassa toimimme monikanavaisesti, asiakaskäyntien lisäksi käytämme hankinnassa </a:t>
            </a:r>
            <a:r>
              <a:rPr lang="fi-FI" sz="1100" dirty="0" err="1" smtClean="0">
                <a:solidFill>
                  <a:srgbClr val="000000"/>
                </a:solidFill>
              </a:rPr>
              <a:t>somea</a:t>
            </a:r>
            <a:r>
              <a:rPr lang="fi-FI" sz="1100" dirty="0" smtClean="0">
                <a:solidFill>
                  <a:srgbClr val="000000"/>
                </a:solidFill>
              </a:rPr>
              <a:t> ja verkostoamme.</a:t>
            </a:r>
          </a:p>
          <a:p>
            <a:pPr marL="171450" indent="-171450">
              <a:spcBef>
                <a:spcPts val="600"/>
              </a:spcBef>
              <a:spcAft>
                <a:spcPts val="600"/>
              </a:spcAft>
              <a:buClr>
                <a:schemeClr val="tx1"/>
              </a:buClr>
              <a:buSzPct val="150000"/>
              <a:buFont typeface="Wingdings" charset="2"/>
              <a:buChar char=""/>
            </a:pPr>
            <a:r>
              <a:rPr lang="fi-FI" sz="1100" dirty="0" smtClean="0">
                <a:solidFill>
                  <a:srgbClr val="000000"/>
                </a:solidFill>
              </a:rPr>
              <a:t>Teemme yritystoimintamme näkyväksi. Asiakkaat löytävät helposti yrityksemme ja tarjontamme.  Meihin on helppo ottaa yhteyttä.</a:t>
            </a:r>
          </a:p>
        </p:txBody>
      </p:sp>
      <p:sp>
        <p:nvSpPr>
          <p:cNvPr id="20" name="Suorakulmio 19"/>
          <p:cNvSpPr/>
          <p:nvPr/>
        </p:nvSpPr>
        <p:spPr>
          <a:xfrm>
            <a:off x="923189" y="6370099"/>
            <a:ext cx="4585887" cy="1754326"/>
          </a:xfrm>
          <a:prstGeom prst="rect">
            <a:avLst/>
          </a:prstGeom>
        </p:spPr>
        <p:txBody>
          <a:bodyPr wrap="square">
            <a:spAutoFit/>
          </a:bodyPr>
          <a:lstStyle/>
          <a:p>
            <a:r>
              <a:rPr lang="fi-FI" sz="1600" dirty="0" smtClean="0">
                <a:latin typeface="Marker Felt"/>
                <a:cs typeface="Marker Felt"/>
              </a:rPr>
              <a:t>A3 ASIAKASPOTENTIAALI – 3 TÄPPÄÄ</a:t>
            </a:r>
          </a:p>
          <a:p>
            <a:endParaRPr lang="fi-FI" sz="1100" dirty="0" smtClean="0"/>
          </a:p>
          <a:p>
            <a:pPr marL="171450" indent="-171450">
              <a:spcBef>
                <a:spcPts val="600"/>
              </a:spcBef>
              <a:spcAft>
                <a:spcPts val="600"/>
              </a:spcAft>
              <a:buClr>
                <a:schemeClr val="tx1"/>
              </a:buClr>
              <a:buSzPct val="150000"/>
              <a:buFont typeface="Wingdings" charset="2"/>
              <a:buChar char=""/>
            </a:pPr>
            <a:r>
              <a:rPr lang="fi-FI" sz="1100" dirty="0" smtClean="0">
                <a:solidFill>
                  <a:srgbClr val="000000"/>
                </a:solidFill>
              </a:rPr>
              <a:t>Iloksemme voimme todeta, että asiakaspotentiaalimme on riittävä. Kylmien asiakaskäyntien sijaan voimme keskittyä olemassa olevien asiakassuhteiden ylläpitämiseen ja lujittamiseen</a:t>
            </a:r>
          </a:p>
          <a:p>
            <a:pPr marL="171450" indent="-171450">
              <a:spcBef>
                <a:spcPts val="600"/>
              </a:spcBef>
              <a:spcAft>
                <a:spcPts val="600"/>
              </a:spcAft>
              <a:buClr>
                <a:schemeClr val="tx1"/>
              </a:buClr>
              <a:buSzPct val="150000"/>
              <a:buFont typeface="Wingdings" charset="2"/>
              <a:buChar char=""/>
            </a:pPr>
            <a:r>
              <a:rPr lang="fi-FI" sz="1100" dirty="0" smtClean="0">
                <a:solidFill>
                  <a:srgbClr val="000000"/>
                </a:solidFill>
              </a:rPr>
              <a:t>Tiimiyrityksemme on tehnyt 60 uutta raportoitua asiakaskäyntiä, joten toimintamme alusta lähtien asiakaskäyntejä </a:t>
            </a:r>
            <a:r>
              <a:rPr lang="fi-FI" sz="1100" smtClean="0">
                <a:solidFill>
                  <a:srgbClr val="000000"/>
                </a:solidFill>
              </a:rPr>
              <a:t>on yhteensä 120+100+60=280</a:t>
            </a:r>
            <a:endParaRPr lang="fi-FI" sz="1100" dirty="0" smtClean="0">
              <a:solidFill>
                <a:srgbClr val="000000"/>
              </a:solidFill>
            </a:endParaRPr>
          </a:p>
        </p:txBody>
      </p:sp>
      <p:pic>
        <p:nvPicPr>
          <p:cNvPr id="32" name="Kuva 31" descr="ruudukko_3.jpg"/>
          <p:cNvPicPr>
            <a:picLocks noChangeAspect="1"/>
          </p:cNvPicPr>
          <p:nvPr/>
        </p:nvPicPr>
        <p:blipFill>
          <a:blip r:embed="rId3">
            <a:alphaModFix amt="75000"/>
            <a:extLst>
              <a:ext uri="{28A0092B-C50C-407E-A947-70E740481C1C}">
                <a14:useLocalDpi xmlns:a14="http://schemas.microsoft.com/office/drawing/2010/main" val="0"/>
              </a:ext>
            </a:extLst>
          </a:blip>
          <a:stretch>
            <a:fillRect/>
          </a:stretch>
        </p:blipFill>
        <p:spPr>
          <a:xfrm>
            <a:off x="7051587" y="6312777"/>
            <a:ext cx="2596986" cy="2559195"/>
          </a:xfrm>
          <a:prstGeom prst="rect">
            <a:avLst/>
          </a:prstGeom>
        </p:spPr>
      </p:pic>
      <p:sp>
        <p:nvSpPr>
          <p:cNvPr id="3" name="Suorakulmio 2"/>
          <p:cNvSpPr/>
          <p:nvPr/>
        </p:nvSpPr>
        <p:spPr>
          <a:xfrm>
            <a:off x="7225683" y="6471471"/>
            <a:ext cx="707146" cy="584776"/>
          </a:xfrm>
          <a:prstGeom prst="rect">
            <a:avLst/>
          </a:prstGeom>
        </p:spPr>
        <p:txBody>
          <a:bodyPr wrap="square">
            <a:spAutoFit/>
          </a:bodyPr>
          <a:lstStyle/>
          <a:p>
            <a:pPr algn="ctr">
              <a:spcBef>
                <a:spcPts val="600"/>
              </a:spcBef>
              <a:spcAft>
                <a:spcPts val="600"/>
              </a:spcAft>
              <a:buClr>
                <a:schemeClr val="tx1"/>
              </a:buClr>
              <a:buSzPct val="150000"/>
            </a:pPr>
            <a:r>
              <a:rPr lang="fi-FI" sz="800" dirty="0" smtClean="0">
                <a:solidFill>
                  <a:srgbClr val="000000"/>
                </a:solidFill>
              </a:rPr>
              <a:t>60 </a:t>
            </a:r>
            <a:r>
              <a:rPr lang="fi-FI" sz="800" dirty="0">
                <a:solidFill>
                  <a:srgbClr val="000000"/>
                </a:solidFill>
              </a:rPr>
              <a:t>uutta </a:t>
            </a:r>
            <a:r>
              <a:rPr lang="fi-FI" sz="800" dirty="0" smtClean="0">
                <a:solidFill>
                  <a:srgbClr val="000000"/>
                </a:solidFill>
              </a:rPr>
              <a:t>raportoitua asiakas-         käyntiä</a:t>
            </a:r>
            <a:endParaRPr lang="fi-FI" sz="800" dirty="0">
              <a:solidFill>
                <a:srgbClr val="000000"/>
              </a:solidFill>
            </a:endParaRPr>
          </a:p>
        </p:txBody>
      </p:sp>
      <p:sp>
        <p:nvSpPr>
          <p:cNvPr id="25" name="Suorakulmio 24"/>
          <p:cNvSpPr/>
          <p:nvPr/>
        </p:nvSpPr>
        <p:spPr>
          <a:xfrm>
            <a:off x="7990373" y="7298638"/>
            <a:ext cx="751644" cy="584776"/>
          </a:xfrm>
          <a:prstGeom prst="rect">
            <a:avLst/>
          </a:prstGeom>
        </p:spPr>
        <p:txBody>
          <a:bodyPr wrap="square">
            <a:spAutoFit/>
          </a:bodyPr>
          <a:lstStyle/>
          <a:p>
            <a:pPr algn="ctr">
              <a:spcBef>
                <a:spcPts val="600"/>
              </a:spcBef>
              <a:spcAft>
                <a:spcPts val="600"/>
              </a:spcAft>
              <a:buClr>
                <a:schemeClr val="tx1"/>
              </a:buClr>
              <a:buSzPct val="150000"/>
            </a:pPr>
            <a:r>
              <a:rPr lang="fi-FI" sz="800" dirty="0" smtClean="0">
                <a:solidFill>
                  <a:srgbClr val="000000"/>
                </a:solidFill>
              </a:rPr>
              <a:t>Käytössä ja näkyvillä asiakaskäynti-mittari</a:t>
            </a:r>
            <a:endParaRPr lang="fi-FI" sz="800" dirty="0">
              <a:solidFill>
                <a:srgbClr val="000000"/>
              </a:solidFill>
            </a:endParaRPr>
          </a:p>
        </p:txBody>
      </p:sp>
      <p:sp>
        <p:nvSpPr>
          <p:cNvPr id="30" name="Suorakulmio 29"/>
          <p:cNvSpPr/>
          <p:nvPr/>
        </p:nvSpPr>
        <p:spPr>
          <a:xfrm>
            <a:off x="8851606" y="8125850"/>
            <a:ext cx="707146" cy="584776"/>
          </a:xfrm>
          <a:prstGeom prst="rect">
            <a:avLst/>
          </a:prstGeom>
        </p:spPr>
        <p:txBody>
          <a:bodyPr wrap="square">
            <a:spAutoFit/>
          </a:bodyPr>
          <a:lstStyle/>
          <a:p>
            <a:pPr algn="ctr">
              <a:spcBef>
                <a:spcPts val="600"/>
              </a:spcBef>
              <a:spcAft>
                <a:spcPts val="600"/>
              </a:spcAft>
              <a:buClr>
                <a:schemeClr val="tx1"/>
              </a:buClr>
              <a:buSzPct val="150000"/>
            </a:pPr>
            <a:r>
              <a:rPr lang="fi-FI" sz="800" dirty="0" smtClean="0">
                <a:solidFill>
                  <a:srgbClr val="000000"/>
                </a:solidFill>
              </a:rPr>
              <a:t>Meillä jokaisella on omat käynti-kortit</a:t>
            </a:r>
            <a:endParaRPr lang="fi-FI" sz="800" dirty="0">
              <a:solidFill>
                <a:srgbClr val="000000"/>
              </a:solidFill>
            </a:endParaRPr>
          </a:p>
        </p:txBody>
      </p:sp>
      <p:sp>
        <p:nvSpPr>
          <p:cNvPr id="24" name="Suorakulmio 23"/>
          <p:cNvSpPr/>
          <p:nvPr/>
        </p:nvSpPr>
        <p:spPr>
          <a:xfrm>
            <a:off x="8078845" y="6471471"/>
            <a:ext cx="707146" cy="584776"/>
          </a:xfrm>
          <a:prstGeom prst="rect">
            <a:avLst/>
          </a:prstGeom>
        </p:spPr>
        <p:txBody>
          <a:bodyPr wrap="square">
            <a:spAutoFit/>
          </a:bodyPr>
          <a:lstStyle/>
          <a:p>
            <a:pPr algn="ctr">
              <a:spcBef>
                <a:spcPts val="600"/>
              </a:spcBef>
              <a:spcAft>
                <a:spcPts val="600"/>
              </a:spcAft>
              <a:buClr>
                <a:schemeClr val="tx1"/>
              </a:buClr>
              <a:buSzPct val="150000"/>
            </a:pPr>
            <a:r>
              <a:rPr lang="fi-FI" sz="800" dirty="0" smtClean="0">
                <a:solidFill>
                  <a:srgbClr val="000000"/>
                </a:solidFill>
              </a:rPr>
              <a:t>100 </a:t>
            </a:r>
            <a:r>
              <a:rPr lang="fi-FI" sz="800" dirty="0">
                <a:solidFill>
                  <a:srgbClr val="000000"/>
                </a:solidFill>
              </a:rPr>
              <a:t>uutta </a:t>
            </a:r>
            <a:r>
              <a:rPr lang="fi-FI" sz="800" dirty="0" smtClean="0">
                <a:solidFill>
                  <a:srgbClr val="000000"/>
                </a:solidFill>
              </a:rPr>
              <a:t>raportoitua asiakas-         käyntiä</a:t>
            </a:r>
            <a:endParaRPr lang="fi-FI" sz="800" dirty="0">
              <a:solidFill>
                <a:srgbClr val="000000"/>
              </a:solidFill>
            </a:endParaRPr>
          </a:p>
        </p:txBody>
      </p:sp>
      <p:sp>
        <p:nvSpPr>
          <p:cNvPr id="21" name="Suorakulmio 20"/>
          <p:cNvSpPr/>
          <p:nvPr/>
        </p:nvSpPr>
        <p:spPr>
          <a:xfrm>
            <a:off x="8904077" y="6471471"/>
            <a:ext cx="707146" cy="584776"/>
          </a:xfrm>
          <a:prstGeom prst="rect">
            <a:avLst/>
          </a:prstGeom>
        </p:spPr>
        <p:txBody>
          <a:bodyPr wrap="square">
            <a:spAutoFit/>
          </a:bodyPr>
          <a:lstStyle/>
          <a:p>
            <a:pPr algn="ctr">
              <a:spcBef>
                <a:spcPts val="600"/>
              </a:spcBef>
              <a:spcAft>
                <a:spcPts val="600"/>
              </a:spcAft>
              <a:buClr>
                <a:schemeClr val="tx1"/>
              </a:buClr>
              <a:buSzPct val="150000"/>
            </a:pPr>
            <a:r>
              <a:rPr lang="fi-FI" sz="800" dirty="0" smtClean="0">
                <a:solidFill>
                  <a:srgbClr val="000000"/>
                </a:solidFill>
              </a:rPr>
              <a:t>60 </a:t>
            </a:r>
            <a:r>
              <a:rPr lang="fi-FI" sz="800" dirty="0">
                <a:solidFill>
                  <a:srgbClr val="000000"/>
                </a:solidFill>
              </a:rPr>
              <a:t>uutta </a:t>
            </a:r>
            <a:r>
              <a:rPr lang="fi-FI" sz="800" dirty="0" smtClean="0">
                <a:solidFill>
                  <a:srgbClr val="000000"/>
                </a:solidFill>
              </a:rPr>
              <a:t>raportoitua asiakas-         käyntiä</a:t>
            </a:r>
            <a:endParaRPr lang="fi-FI" sz="800" dirty="0">
              <a:solidFill>
                <a:srgbClr val="000000"/>
              </a:solidFill>
            </a:endParaRPr>
          </a:p>
        </p:txBody>
      </p:sp>
      <p:sp>
        <p:nvSpPr>
          <p:cNvPr id="31" name="Suorakulmio 30"/>
          <p:cNvSpPr/>
          <p:nvPr/>
        </p:nvSpPr>
        <p:spPr>
          <a:xfrm>
            <a:off x="7171177" y="8152567"/>
            <a:ext cx="707146" cy="584776"/>
          </a:xfrm>
          <a:prstGeom prst="rect">
            <a:avLst/>
          </a:prstGeom>
        </p:spPr>
        <p:txBody>
          <a:bodyPr wrap="square">
            <a:spAutoFit/>
          </a:bodyPr>
          <a:lstStyle/>
          <a:p>
            <a:pPr algn="ctr">
              <a:spcBef>
                <a:spcPts val="600"/>
              </a:spcBef>
              <a:spcAft>
                <a:spcPts val="600"/>
              </a:spcAft>
              <a:buClr>
                <a:schemeClr val="tx1"/>
              </a:buClr>
              <a:buSzPct val="150000"/>
            </a:pPr>
            <a:r>
              <a:rPr lang="fi-FI" sz="800" dirty="0" smtClean="0">
                <a:solidFill>
                  <a:srgbClr val="000000"/>
                </a:solidFill>
              </a:rPr>
              <a:t>Meillä on asiakkaita varten oma esite</a:t>
            </a:r>
            <a:endParaRPr lang="fi-FI" sz="800" dirty="0">
              <a:solidFill>
                <a:srgbClr val="000000"/>
              </a:solidFill>
            </a:endParaRPr>
          </a:p>
        </p:txBody>
      </p:sp>
      <p:sp>
        <p:nvSpPr>
          <p:cNvPr id="26" name="Suorakulmio 25"/>
          <p:cNvSpPr/>
          <p:nvPr/>
        </p:nvSpPr>
        <p:spPr>
          <a:xfrm>
            <a:off x="8053546" y="8192550"/>
            <a:ext cx="707146" cy="461665"/>
          </a:xfrm>
          <a:prstGeom prst="rect">
            <a:avLst/>
          </a:prstGeom>
        </p:spPr>
        <p:txBody>
          <a:bodyPr wrap="square">
            <a:spAutoFit/>
          </a:bodyPr>
          <a:lstStyle/>
          <a:p>
            <a:pPr>
              <a:spcBef>
                <a:spcPts val="600"/>
              </a:spcBef>
              <a:spcAft>
                <a:spcPts val="600"/>
              </a:spcAft>
              <a:buClr>
                <a:schemeClr val="tx1"/>
              </a:buClr>
              <a:buSzPct val="150000"/>
            </a:pPr>
            <a:r>
              <a:rPr lang="fi-FI" sz="800" dirty="0" smtClean="0">
                <a:solidFill>
                  <a:srgbClr val="000000"/>
                </a:solidFill>
              </a:rPr>
              <a:t>Meidät on helppo </a:t>
            </a:r>
            <a:r>
              <a:rPr lang="fi-FI" sz="800" dirty="0" err="1" smtClean="0">
                <a:solidFill>
                  <a:srgbClr val="000000"/>
                </a:solidFill>
              </a:rPr>
              <a:t>löy-tää</a:t>
            </a:r>
            <a:r>
              <a:rPr lang="fi-FI" sz="800" dirty="0" smtClean="0">
                <a:solidFill>
                  <a:srgbClr val="000000"/>
                </a:solidFill>
              </a:rPr>
              <a:t> netistä</a:t>
            </a:r>
            <a:endParaRPr lang="fi-FI" sz="800" dirty="0">
              <a:solidFill>
                <a:srgbClr val="000000"/>
              </a:solidFill>
            </a:endParaRPr>
          </a:p>
        </p:txBody>
      </p:sp>
      <p:sp>
        <p:nvSpPr>
          <p:cNvPr id="27" name="Suorakulmio 26"/>
          <p:cNvSpPr/>
          <p:nvPr/>
        </p:nvSpPr>
        <p:spPr>
          <a:xfrm>
            <a:off x="8870281" y="7298638"/>
            <a:ext cx="707146" cy="584776"/>
          </a:xfrm>
          <a:prstGeom prst="rect">
            <a:avLst/>
          </a:prstGeom>
        </p:spPr>
        <p:txBody>
          <a:bodyPr wrap="square">
            <a:spAutoFit/>
          </a:bodyPr>
          <a:lstStyle/>
          <a:p>
            <a:pPr algn="ctr">
              <a:spcBef>
                <a:spcPts val="600"/>
              </a:spcBef>
              <a:spcAft>
                <a:spcPts val="600"/>
              </a:spcAft>
              <a:buClr>
                <a:schemeClr val="tx1"/>
              </a:buClr>
              <a:buSzPct val="150000"/>
            </a:pPr>
            <a:r>
              <a:rPr lang="fi-FI" sz="800" dirty="0" err="1" smtClean="0">
                <a:solidFill>
                  <a:srgbClr val="000000"/>
                </a:solidFill>
              </a:rPr>
              <a:t>Asiakkai-tamme</a:t>
            </a:r>
            <a:r>
              <a:rPr lang="fi-FI" sz="800" dirty="0" smtClean="0">
                <a:solidFill>
                  <a:srgbClr val="000000"/>
                </a:solidFill>
              </a:rPr>
              <a:t> on vieraillut </a:t>
            </a:r>
            <a:r>
              <a:rPr lang="fi-FI" sz="800" dirty="0" err="1" smtClean="0">
                <a:solidFill>
                  <a:srgbClr val="000000"/>
                </a:solidFill>
              </a:rPr>
              <a:t>TA:llä</a:t>
            </a:r>
            <a:endParaRPr lang="fi-FI" sz="800" dirty="0">
              <a:solidFill>
                <a:srgbClr val="000000"/>
              </a:solidFill>
            </a:endParaRPr>
          </a:p>
        </p:txBody>
      </p:sp>
      <p:sp>
        <p:nvSpPr>
          <p:cNvPr id="23" name="Suorakulmio 22"/>
          <p:cNvSpPr/>
          <p:nvPr/>
        </p:nvSpPr>
        <p:spPr>
          <a:xfrm>
            <a:off x="7070288" y="7279963"/>
            <a:ext cx="901410" cy="584776"/>
          </a:xfrm>
          <a:prstGeom prst="rect">
            <a:avLst/>
          </a:prstGeom>
        </p:spPr>
        <p:txBody>
          <a:bodyPr wrap="square">
            <a:spAutoFit/>
          </a:bodyPr>
          <a:lstStyle/>
          <a:p>
            <a:pPr algn="ctr">
              <a:spcBef>
                <a:spcPts val="600"/>
              </a:spcBef>
              <a:spcAft>
                <a:spcPts val="600"/>
              </a:spcAft>
              <a:buClr>
                <a:schemeClr val="tx1"/>
              </a:buClr>
              <a:buSzPct val="150000"/>
            </a:pPr>
            <a:r>
              <a:rPr lang="fi-FI" sz="800" dirty="0" smtClean="0">
                <a:solidFill>
                  <a:srgbClr val="000000"/>
                </a:solidFill>
              </a:rPr>
              <a:t>Ylläpidämme ja lujitamme </a:t>
            </a:r>
            <a:r>
              <a:rPr lang="fi-FI" sz="800" dirty="0" err="1" smtClean="0">
                <a:solidFill>
                  <a:srgbClr val="000000"/>
                </a:solidFill>
              </a:rPr>
              <a:t>asiakassuh-teitamme</a:t>
            </a:r>
            <a:endParaRPr lang="fi-FI" sz="800" dirty="0">
              <a:solidFill>
                <a:srgbClr val="000000"/>
              </a:solidFill>
            </a:endParaRPr>
          </a:p>
        </p:txBody>
      </p:sp>
    </p:spTree>
    <p:extLst>
      <p:ext uri="{BB962C8B-B14F-4D97-AF65-F5344CB8AC3E}">
        <p14:creationId xmlns:p14="http://schemas.microsoft.com/office/powerpoint/2010/main" val="3509515806"/>
      </p:ext>
    </p:extLst>
  </p:cSld>
  <p:clrMapOvr>
    <a:masterClrMapping/>
  </p:clrMapOvr>
  <p:timing>
    <p:tnLst>
      <p:par>
        <p:cTn xmlns:p14="http://schemas.microsoft.com/office/powerpoint/2010/mai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9" name="Kuva 28" descr="SCN_0047.jpg"/>
          <p:cNvPicPr>
            <a:picLocks noChangeAspect="1"/>
          </p:cNvPicPr>
          <p:nvPr/>
        </p:nvPicPr>
        <p:blipFill rotWithShape="1">
          <a:blip r:embed="rId2" cstate="print">
            <a:extLst>
              <a:ext uri="{28A0092B-C50C-407E-A947-70E740481C1C}">
                <a14:useLocalDpi xmlns:a14="http://schemas.microsoft.com/office/drawing/2010/main"/>
              </a:ext>
            </a:extLst>
          </a:blip>
          <a:srcRect/>
          <a:stretch/>
        </p:blipFill>
        <p:spPr>
          <a:xfrm rot="16200000">
            <a:off x="1548075" y="-1674182"/>
            <a:ext cx="9606346" cy="12944416"/>
          </a:xfrm>
          <a:prstGeom prst="rect">
            <a:avLst/>
          </a:prstGeom>
        </p:spPr>
      </p:pic>
      <p:sp>
        <p:nvSpPr>
          <p:cNvPr id="16" name="Oval 2"/>
          <p:cNvSpPr>
            <a:spLocks noChangeArrowheads="1"/>
          </p:cNvSpPr>
          <p:nvPr/>
        </p:nvSpPr>
        <p:spPr bwMode="auto">
          <a:xfrm>
            <a:off x="7729712" y="1493348"/>
            <a:ext cx="3779837" cy="3779837"/>
          </a:xfrm>
          <a:prstGeom prst="ellipse">
            <a:avLst/>
          </a:prstGeom>
          <a:noFill/>
          <a:ln w="19050">
            <a:solidFill>
              <a:srgbClr val="FF0000"/>
            </a:solidFill>
            <a:round/>
            <a:headEnd/>
            <a:tailEnd/>
          </a:ln>
          <a:extLst>
            <a:ext uri="{909E8E84-426E-40dd-AFC4-6F175D3DCCD1}">
              <a14:hiddenFill xmlns:a14="http://schemas.microsoft.com/office/drawing/2010/main">
                <a:solidFill>
                  <a:srgbClr val="FFFFFF"/>
                </a:solidFill>
              </a14:hiddenFill>
            </a:ext>
          </a:extLst>
        </p:spPr>
        <p:txBody>
          <a:bodyPr wrap="none" anchor="ctr"/>
          <a:lstStyle/>
          <a:p>
            <a:endParaRPr lang="fi-FI"/>
          </a:p>
        </p:txBody>
      </p:sp>
      <p:sp>
        <p:nvSpPr>
          <p:cNvPr id="17" name="Text Box 3"/>
          <p:cNvSpPr txBox="1">
            <a:spLocks noChangeArrowheads="1"/>
          </p:cNvSpPr>
          <p:nvPr/>
        </p:nvSpPr>
        <p:spPr bwMode="auto">
          <a:xfrm>
            <a:off x="9298162" y="1856885"/>
            <a:ext cx="663575" cy="2746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charset="0"/>
                <a:ea typeface="ＭＳ Ｐゴシック" charset="0"/>
              </a:defRPr>
            </a:lvl1pPr>
            <a:lvl2pPr marL="742950" indent="-285750" eaLnBrk="0" hangingPunct="0">
              <a:defRPr>
                <a:solidFill>
                  <a:schemeClr val="tx1"/>
                </a:solidFill>
                <a:latin typeface="Arial" charset="0"/>
                <a:ea typeface="ＭＳ Ｐゴシック" charset="0"/>
              </a:defRPr>
            </a:lvl2pPr>
            <a:lvl3pPr marL="1143000" indent="-228600" eaLnBrk="0" hangingPunct="0">
              <a:defRPr>
                <a:solidFill>
                  <a:schemeClr val="tx1"/>
                </a:solidFill>
                <a:latin typeface="Arial" charset="0"/>
                <a:ea typeface="ＭＳ Ｐゴシック" charset="0"/>
              </a:defRPr>
            </a:lvl3pPr>
            <a:lvl4pPr marL="1600200" indent="-228600" eaLnBrk="0" hangingPunct="0">
              <a:defRPr>
                <a:solidFill>
                  <a:schemeClr val="tx1"/>
                </a:solidFill>
                <a:latin typeface="Arial" charset="0"/>
                <a:ea typeface="ＭＳ Ｐゴシック" charset="0"/>
              </a:defRPr>
            </a:lvl4pPr>
            <a:lvl5pPr marL="2057400" indent="-228600" eaLnBrk="0" hangingPunct="0">
              <a:defRPr>
                <a:solidFill>
                  <a:schemeClr val="tx1"/>
                </a:solidFill>
                <a:latin typeface="Arial" charset="0"/>
                <a:ea typeface="ＭＳ Ｐゴシック" charset="0"/>
              </a:defRPr>
            </a:lvl5pPr>
            <a:lvl6pPr marL="2514600" indent="-228600" eaLnBrk="0" fontAlgn="base" hangingPunct="0">
              <a:spcBef>
                <a:spcPct val="0"/>
              </a:spcBef>
              <a:spcAft>
                <a:spcPct val="0"/>
              </a:spcAft>
              <a:defRPr>
                <a:solidFill>
                  <a:schemeClr val="tx1"/>
                </a:solidFill>
                <a:latin typeface="Arial" charset="0"/>
                <a:ea typeface="ＭＳ Ｐゴシック" charset="0"/>
              </a:defRPr>
            </a:lvl6pPr>
            <a:lvl7pPr marL="2971800" indent="-228600" eaLnBrk="0" fontAlgn="base" hangingPunct="0">
              <a:spcBef>
                <a:spcPct val="0"/>
              </a:spcBef>
              <a:spcAft>
                <a:spcPct val="0"/>
              </a:spcAft>
              <a:defRPr>
                <a:solidFill>
                  <a:schemeClr val="tx1"/>
                </a:solidFill>
                <a:latin typeface="Arial" charset="0"/>
                <a:ea typeface="ＭＳ Ｐゴシック" charset="0"/>
              </a:defRPr>
            </a:lvl7pPr>
            <a:lvl8pPr marL="3429000" indent="-228600" eaLnBrk="0" fontAlgn="base" hangingPunct="0">
              <a:spcBef>
                <a:spcPct val="0"/>
              </a:spcBef>
              <a:spcAft>
                <a:spcPct val="0"/>
              </a:spcAft>
              <a:defRPr>
                <a:solidFill>
                  <a:schemeClr val="tx1"/>
                </a:solidFill>
                <a:latin typeface="Arial" charset="0"/>
                <a:ea typeface="ＭＳ Ｐゴシック" charset="0"/>
              </a:defRPr>
            </a:lvl8pPr>
            <a:lvl9pPr marL="3886200" indent="-228600" eaLnBrk="0" fontAlgn="base" hangingPunct="0">
              <a:spcBef>
                <a:spcPct val="0"/>
              </a:spcBef>
              <a:spcAft>
                <a:spcPct val="0"/>
              </a:spcAft>
              <a:defRPr>
                <a:solidFill>
                  <a:schemeClr val="tx1"/>
                </a:solidFill>
                <a:latin typeface="Arial" charset="0"/>
                <a:ea typeface="ＭＳ Ｐゴシック" charset="0"/>
              </a:defRPr>
            </a:lvl9pPr>
          </a:lstStyle>
          <a:p>
            <a:pPr eaLnBrk="1" hangingPunct="1"/>
            <a:r>
              <a:rPr lang="fi-FI" sz="1200" b="1" i="1">
                <a:latin typeface="Garamond" charset="0"/>
              </a:rPr>
              <a:t>Dialogi</a:t>
            </a:r>
            <a:endParaRPr lang="en-US" sz="1200" b="1" i="1">
              <a:latin typeface="Garamond" charset="0"/>
            </a:endParaRPr>
          </a:p>
        </p:txBody>
      </p:sp>
      <p:sp>
        <p:nvSpPr>
          <p:cNvPr id="18" name="Text Box 4"/>
          <p:cNvSpPr txBox="1">
            <a:spLocks noChangeArrowheads="1"/>
          </p:cNvSpPr>
          <p:nvPr/>
        </p:nvSpPr>
        <p:spPr bwMode="auto">
          <a:xfrm>
            <a:off x="8953674" y="4593735"/>
            <a:ext cx="1411288" cy="2746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charset="0"/>
                <a:ea typeface="ＭＳ Ｐゴシック" charset="0"/>
              </a:defRPr>
            </a:lvl1pPr>
            <a:lvl2pPr marL="742950" indent="-285750" eaLnBrk="0" hangingPunct="0">
              <a:defRPr>
                <a:solidFill>
                  <a:schemeClr val="tx1"/>
                </a:solidFill>
                <a:latin typeface="Arial" charset="0"/>
                <a:ea typeface="ＭＳ Ｐゴシック" charset="0"/>
              </a:defRPr>
            </a:lvl2pPr>
            <a:lvl3pPr marL="1143000" indent="-228600" eaLnBrk="0" hangingPunct="0">
              <a:defRPr>
                <a:solidFill>
                  <a:schemeClr val="tx1"/>
                </a:solidFill>
                <a:latin typeface="Arial" charset="0"/>
                <a:ea typeface="ＭＳ Ｐゴシック" charset="0"/>
              </a:defRPr>
            </a:lvl3pPr>
            <a:lvl4pPr marL="1600200" indent="-228600" eaLnBrk="0" hangingPunct="0">
              <a:defRPr>
                <a:solidFill>
                  <a:schemeClr val="tx1"/>
                </a:solidFill>
                <a:latin typeface="Arial" charset="0"/>
                <a:ea typeface="ＭＳ Ｐゴシック" charset="0"/>
              </a:defRPr>
            </a:lvl4pPr>
            <a:lvl5pPr marL="2057400" indent="-228600" eaLnBrk="0" hangingPunct="0">
              <a:defRPr>
                <a:solidFill>
                  <a:schemeClr val="tx1"/>
                </a:solidFill>
                <a:latin typeface="Arial" charset="0"/>
                <a:ea typeface="ＭＳ Ｐゴシック" charset="0"/>
              </a:defRPr>
            </a:lvl5pPr>
            <a:lvl6pPr marL="2514600" indent="-228600" eaLnBrk="0" fontAlgn="base" hangingPunct="0">
              <a:spcBef>
                <a:spcPct val="0"/>
              </a:spcBef>
              <a:spcAft>
                <a:spcPct val="0"/>
              </a:spcAft>
              <a:defRPr>
                <a:solidFill>
                  <a:schemeClr val="tx1"/>
                </a:solidFill>
                <a:latin typeface="Arial" charset="0"/>
                <a:ea typeface="ＭＳ Ｐゴシック" charset="0"/>
              </a:defRPr>
            </a:lvl6pPr>
            <a:lvl7pPr marL="2971800" indent="-228600" eaLnBrk="0" fontAlgn="base" hangingPunct="0">
              <a:spcBef>
                <a:spcPct val="0"/>
              </a:spcBef>
              <a:spcAft>
                <a:spcPct val="0"/>
              </a:spcAft>
              <a:defRPr>
                <a:solidFill>
                  <a:schemeClr val="tx1"/>
                </a:solidFill>
                <a:latin typeface="Arial" charset="0"/>
                <a:ea typeface="ＭＳ Ｐゴシック" charset="0"/>
              </a:defRPr>
            </a:lvl7pPr>
            <a:lvl8pPr marL="3429000" indent="-228600" eaLnBrk="0" fontAlgn="base" hangingPunct="0">
              <a:spcBef>
                <a:spcPct val="0"/>
              </a:spcBef>
              <a:spcAft>
                <a:spcPct val="0"/>
              </a:spcAft>
              <a:defRPr>
                <a:solidFill>
                  <a:schemeClr val="tx1"/>
                </a:solidFill>
                <a:latin typeface="Arial" charset="0"/>
                <a:ea typeface="ＭＳ Ｐゴシック" charset="0"/>
              </a:defRPr>
            </a:lvl8pPr>
            <a:lvl9pPr marL="3886200" indent="-228600" eaLnBrk="0" fontAlgn="base" hangingPunct="0">
              <a:spcBef>
                <a:spcPct val="0"/>
              </a:spcBef>
              <a:spcAft>
                <a:spcPct val="0"/>
              </a:spcAft>
              <a:defRPr>
                <a:solidFill>
                  <a:schemeClr val="tx1"/>
                </a:solidFill>
                <a:latin typeface="Arial" charset="0"/>
                <a:ea typeface="ＭＳ Ｐゴシック" charset="0"/>
              </a:defRPr>
            </a:lvl9pPr>
          </a:lstStyle>
          <a:p>
            <a:pPr eaLnBrk="1" hangingPunct="1"/>
            <a:r>
              <a:rPr lang="fi-FI" sz="1200" b="1" i="1">
                <a:latin typeface="Garamond" charset="0"/>
              </a:rPr>
              <a:t>Learning by Doing</a:t>
            </a:r>
            <a:endParaRPr lang="en-US" sz="1200" b="1" i="1">
              <a:latin typeface="Garamond" charset="0"/>
            </a:endParaRPr>
          </a:p>
        </p:txBody>
      </p:sp>
      <p:sp>
        <p:nvSpPr>
          <p:cNvPr id="19" name="Text Box 5"/>
          <p:cNvSpPr txBox="1">
            <a:spLocks noChangeArrowheads="1"/>
          </p:cNvSpPr>
          <p:nvPr/>
        </p:nvSpPr>
        <p:spPr bwMode="auto">
          <a:xfrm>
            <a:off x="9350549" y="1633048"/>
            <a:ext cx="623888" cy="2746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charset="0"/>
                <a:ea typeface="ＭＳ Ｐゴシック" charset="0"/>
              </a:defRPr>
            </a:lvl1pPr>
            <a:lvl2pPr marL="742950" indent="-285750" eaLnBrk="0" hangingPunct="0">
              <a:defRPr>
                <a:solidFill>
                  <a:schemeClr val="tx1"/>
                </a:solidFill>
                <a:latin typeface="Arial" charset="0"/>
                <a:ea typeface="ＭＳ Ｐゴシック" charset="0"/>
              </a:defRPr>
            </a:lvl2pPr>
            <a:lvl3pPr marL="1143000" indent="-228600" eaLnBrk="0" hangingPunct="0">
              <a:defRPr>
                <a:solidFill>
                  <a:schemeClr val="tx1"/>
                </a:solidFill>
                <a:latin typeface="Arial" charset="0"/>
                <a:ea typeface="ＭＳ Ｐゴシック" charset="0"/>
              </a:defRPr>
            </a:lvl3pPr>
            <a:lvl4pPr marL="1600200" indent="-228600" eaLnBrk="0" hangingPunct="0">
              <a:defRPr>
                <a:solidFill>
                  <a:schemeClr val="tx1"/>
                </a:solidFill>
                <a:latin typeface="Arial" charset="0"/>
                <a:ea typeface="ＭＳ Ｐゴシック" charset="0"/>
              </a:defRPr>
            </a:lvl4pPr>
            <a:lvl5pPr marL="2057400" indent="-228600" eaLnBrk="0" hangingPunct="0">
              <a:defRPr>
                <a:solidFill>
                  <a:schemeClr val="tx1"/>
                </a:solidFill>
                <a:latin typeface="Arial" charset="0"/>
                <a:ea typeface="ＭＳ Ｐゴシック" charset="0"/>
              </a:defRPr>
            </a:lvl5pPr>
            <a:lvl6pPr marL="2514600" indent="-228600" eaLnBrk="0" fontAlgn="base" hangingPunct="0">
              <a:spcBef>
                <a:spcPct val="0"/>
              </a:spcBef>
              <a:spcAft>
                <a:spcPct val="0"/>
              </a:spcAft>
              <a:defRPr>
                <a:solidFill>
                  <a:schemeClr val="tx1"/>
                </a:solidFill>
                <a:latin typeface="Arial" charset="0"/>
                <a:ea typeface="ＭＳ Ｐゴシック" charset="0"/>
              </a:defRPr>
            </a:lvl6pPr>
            <a:lvl7pPr marL="2971800" indent="-228600" eaLnBrk="0" fontAlgn="base" hangingPunct="0">
              <a:spcBef>
                <a:spcPct val="0"/>
              </a:spcBef>
              <a:spcAft>
                <a:spcPct val="0"/>
              </a:spcAft>
              <a:defRPr>
                <a:solidFill>
                  <a:schemeClr val="tx1"/>
                </a:solidFill>
                <a:latin typeface="Arial" charset="0"/>
                <a:ea typeface="ＭＳ Ｐゴシック" charset="0"/>
              </a:defRPr>
            </a:lvl7pPr>
            <a:lvl8pPr marL="3429000" indent="-228600" eaLnBrk="0" fontAlgn="base" hangingPunct="0">
              <a:spcBef>
                <a:spcPct val="0"/>
              </a:spcBef>
              <a:spcAft>
                <a:spcPct val="0"/>
              </a:spcAft>
              <a:defRPr>
                <a:solidFill>
                  <a:schemeClr val="tx1"/>
                </a:solidFill>
                <a:latin typeface="Arial" charset="0"/>
                <a:ea typeface="ＭＳ Ｐゴシック" charset="0"/>
              </a:defRPr>
            </a:lvl8pPr>
            <a:lvl9pPr marL="3886200" indent="-228600" eaLnBrk="0" fontAlgn="base" hangingPunct="0">
              <a:spcBef>
                <a:spcPct val="0"/>
              </a:spcBef>
              <a:spcAft>
                <a:spcPct val="0"/>
              </a:spcAft>
              <a:defRPr>
                <a:solidFill>
                  <a:schemeClr val="tx1"/>
                </a:solidFill>
                <a:latin typeface="Arial" charset="0"/>
                <a:ea typeface="ＭＳ Ｐゴシック" charset="0"/>
              </a:defRPr>
            </a:lvl9pPr>
          </a:lstStyle>
          <a:p>
            <a:pPr algn="ctr" eaLnBrk="1" hangingPunct="1"/>
            <a:r>
              <a:rPr lang="fi-FI" sz="1200" b="1">
                <a:latin typeface="Garamond" charset="0"/>
              </a:rPr>
              <a:t>Brandi</a:t>
            </a:r>
            <a:endParaRPr lang="en-US" sz="1200" b="1">
              <a:latin typeface="Garamond" charset="0"/>
            </a:endParaRPr>
          </a:p>
        </p:txBody>
      </p:sp>
      <p:graphicFrame>
        <p:nvGraphicFramePr>
          <p:cNvPr id="20" name="Group 6"/>
          <p:cNvGraphicFramePr>
            <a:graphicFrameLocks noGrp="1"/>
          </p:cNvGraphicFramePr>
          <p:nvPr>
            <p:extLst>
              <p:ext uri="{D42A27DB-BD31-4B8C-83A1-F6EECF244321}">
                <p14:modId xmlns:p14="http://schemas.microsoft.com/office/powerpoint/2010/main" val="1038569216"/>
              </p:ext>
            </p:extLst>
          </p:nvPr>
        </p:nvGraphicFramePr>
        <p:xfrm>
          <a:off x="8305974" y="2066435"/>
          <a:ext cx="2663825" cy="2592388"/>
        </p:xfrm>
        <a:graphic>
          <a:graphicData uri="http://schemas.openxmlformats.org/drawingml/2006/table">
            <a:tbl>
              <a:tblPr/>
              <a:tblGrid>
                <a:gridCol w="1331913"/>
                <a:gridCol w="1331912"/>
              </a:tblGrid>
              <a:tr h="1296988">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fi-FI" sz="1200" b="0" i="0" u="none" strike="noStrike" cap="none" normalizeH="0" baseline="0">
                          <a:ln>
                            <a:noFill/>
                          </a:ln>
                          <a:solidFill>
                            <a:schemeClr val="tx1"/>
                          </a:solidFill>
                          <a:effectLst/>
                          <a:latin typeface="Garamond" charset="0"/>
                          <a:ea typeface="ＭＳ Ｐゴシック" charset="0"/>
                        </a:rPr>
                        <a:t>Keskustele yhdessä asiakasinfosta (Motorolista ja palautteista)</a:t>
                      </a:r>
                      <a:endParaRPr kumimoji="0" lang="en-US" sz="1200" b="0" i="0" u="none" strike="noStrike" cap="none" normalizeH="0" baseline="0">
                        <a:ln>
                          <a:noFill/>
                        </a:ln>
                        <a:solidFill>
                          <a:schemeClr val="tx1"/>
                        </a:solidFill>
                        <a:effectLst/>
                        <a:latin typeface="Garamond" charset="0"/>
                        <a:ea typeface="ＭＳ Ｐゴシック" charset="0"/>
                      </a:endParaRPr>
                    </a:p>
                  </a:txBody>
                  <a:tcPr marL="90000" marR="90000" marT="46800" marB="46800" anchor="ctr" anchorCtr="1" horzOverflow="overflow">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fi-FI" sz="1200" b="0" i="0" u="none" strike="noStrike" cap="none" normalizeH="0" baseline="0">
                          <a:ln>
                            <a:noFill/>
                          </a:ln>
                          <a:solidFill>
                            <a:schemeClr val="tx1"/>
                          </a:solidFill>
                          <a:effectLst/>
                          <a:latin typeface="Garamond" charset="0"/>
                          <a:ea typeface="ＭＳ Ｐゴシック" charset="0"/>
                        </a:rPr>
                        <a:t>Mikä on pääsanomasi? (Viesti) </a:t>
                      </a:r>
                      <a:endParaRPr kumimoji="0" lang="en-US" sz="1200" b="0" i="0" u="none" strike="noStrike" cap="none" normalizeH="0" baseline="0">
                        <a:ln>
                          <a:noFill/>
                        </a:ln>
                        <a:solidFill>
                          <a:schemeClr val="tx1"/>
                        </a:solidFill>
                        <a:effectLst/>
                        <a:latin typeface="Garamond" charset="0"/>
                        <a:ea typeface="ＭＳ Ｐゴシック" charset="0"/>
                      </a:endParaRPr>
                    </a:p>
                  </a:txBody>
                  <a:tcPr marL="90000" marR="90000" marT="46800" marB="46800" anchor="ctr" anchorCtr="1" horzOverflow="overflow">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lnTlToBr>
                      <a:noFill/>
                    </a:lnTlToBr>
                    <a:lnBlToTr>
                      <a:noFill/>
                    </a:lnBlToTr>
                    <a:noFill/>
                  </a:tcPr>
                </a:tc>
              </a:tr>
              <a:tr h="1295400">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fi-FI" sz="1200" b="0" i="0" u="none" strike="noStrike" cap="none" normalizeH="0" baseline="0">
                          <a:ln>
                            <a:noFill/>
                          </a:ln>
                          <a:solidFill>
                            <a:schemeClr val="tx1"/>
                          </a:solidFill>
                          <a:effectLst/>
                          <a:latin typeface="Garamond" charset="0"/>
                          <a:ea typeface="ＭＳ Ｐゴシック" charset="0"/>
                        </a:rPr>
                        <a:t>Markkinointi-viestintä monipuolisesti</a:t>
                      </a:r>
                      <a:endParaRPr kumimoji="0" lang="en-US" sz="1200" b="0" i="0" u="none" strike="noStrike" cap="none" normalizeH="0" baseline="0">
                        <a:ln>
                          <a:noFill/>
                        </a:ln>
                        <a:solidFill>
                          <a:schemeClr val="tx1"/>
                        </a:solidFill>
                        <a:effectLst/>
                        <a:latin typeface="Garamond" charset="0"/>
                        <a:ea typeface="ＭＳ Ｐゴシック" charset="0"/>
                      </a:endParaRPr>
                    </a:p>
                  </a:txBody>
                  <a:tcPr marL="90000" marR="90000" marT="46800" marB="46800" anchor="ctr" anchorCtr="1" horzOverflow="overflow">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fi-FI" sz="1200" b="0" i="0" u="none" strike="noStrike" cap="none" normalizeH="0" baseline="0">
                          <a:ln>
                            <a:noFill/>
                          </a:ln>
                          <a:solidFill>
                            <a:schemeClr val="tx1"/>
                          </a:solidFill>
                          <a:effectLst/>
                          <a:latin typeface="Garamond" charset="0"/>
                          <a:ea typeface="ＭＳ Ｐゴシック" charset="0"/>
                        </a:rPr>
                        <a:t>Parhaiten soveltuvat markkinoinnin menetelmät</a:t>
                      </a:r>
                      <a:endParaRPr kumimoji="0" lang="en-US" sz="1200" b="0" i="0" u="none" strike="noStrike" cap="none" normalizeH="0" baseline="0">
                        <a:ln>
                          <a:noFill/>
                        </a:ln>
                        <a:solidFill>
                          <a:schemeClr val="tx1"/>
                        </a:solidFill>
                        <a:effectLst/>
                        <a:latin typeface="Garamond" charset="0"/>
                        <a:ea typeface="ＭＳ Ｐゴシック" charset="0"/>
                      </a:endParaRPr>
                    </a:p>
                  </a:txBody>
                  <a:tcPr marL="90000" marR="90000" marT="46800" marB="46800" anchor="ctr" anchorCtr="1" horzOverflow="overflow">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lnTlToBr>
                      <a:noFill/>
                    </a:lnTlToBr>
                    <a:lnBlToTr>
                      <a:noFill/>
                    </a:lnBlToTr>
                    <a:noFill/>
                  </a:tcPr>
                </a:tc>
              </a:tr>
            </a:tbl>
          </a:graphicData>
        </a:graphic>
      </p:graphicFrame>
      <p:sp>
        <p:nvSpPr>
          <p:cNvPr id="21" name="Text Box 17"/>
          <p:cNvSpPr txBox="1">
            <a:spLocks noChangeArrowheads="1"/>
          </p:cNvSpPr>
          <p:nvPr/>
        </p:nvSpPr>
        <p:spPr bwMode="auto">
          <a:xfrm>
            <a:off x="8744124" y="1129810"/>
            <a:ext cx="1833563" cy="2746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charset="0"/>
                <a:ea typeface="ＭＳ Ｐゴシック" charset="0"/>
              </a:defRPr>
            </a:lvl1pPr>
            <a:lvl2pPr marL="742950" indent="-285750" eaLnBrk="0" hangingPunct="0">
              <a:defRPr>
                <a:solidFill>
                  <a:schemeClr val="tx1"/>
                </a:solidFill>
                <a:latin typeface="Arial" charset="0"/>
                <a:ea typeface="ＭＳ Ｐゴシック" charset="0"/>
              </a:defRPr>
            </a:lvl2pPr>
            <a:lvl3pPr marL="1143000" indent="-228600" eaLnBrk="0" hangingPunct="0">
              <a:defRPr>
                <a:solidFill>
                  <a:schemeClr val="tx1"/>
                </a:solidFill>
                <a:latin typeface="Arial" charset="0"/>
                <a:ea typeface="ＭＳ Ｐゴシック" charset="0"/>
              </a:defRPr>
            </a:lvl3pPr>
            <a:lvl4pPr marL="1600200" indent="-228600" eaLnBrk="0" hangingPunct="0">
              <a:defRPr>
                <a:solidFill>
                  <a:schemeClr val="tx1"/>
                </a:solidFill>
                <a:latin typeface="Arial" charset="0"/>
                <a:ea typeface="ＭＳ Ｐゴシック" charset="0"/>
              </a:defRPr>
            </a:lvl4pPr>
            <a:lvl5pPr marL="2057400" indent="-228600" eaLnBrk="0" hangingPunct="0">
              <a:defRPr>
                <a:solidFill>
                  <a:schemeClr val="tx1"/>
                </a:solidFill>
                <a:latin typeface="Arial" charset="0"/>
                <a:ea typeface="ＭＳ Ｐゴシック" charset="0"/>
              </a:defRPr>
            </a:lvl5pPr>
            <a:lvl6pPr marL="2514600" indent="-228600" eaLnBrk="0" fontAlgn="base" hangingPunct="0">
              <a:spcBef>
                <a:spcPct val="0"/>
              </a:spcBef>
              <a:spcAft>
                <a:spcPct val="0"/>
              </a:spcAft>
              <a:defRPr>
                <a:solidFill>
                  <a:schemeClr val="tx1"/>
                </a:solidFill>
                <a:latin typeface="Arial" charset="0"/>
                <a:ea typeface="ＭＳ Ｐゴシック" charset="0"/>
              </a:defRPr>
            </a:lvl6pPr>
            <a:lvl7pPr marL="2971800" indent="-228600" eaLnBrk="0" fontAlgn="base" hangingPunct="0">
              <a:spcBef>
                <a:spcPct val="0"/>
              </a:spcBef>
              <a:spcAft>
                <a:spcPct val="0"/>
              </a:spcAft>
              <a:defRPr>
                <a:solidFill>
                  <a:schemeClr val="tx1"/>
                </a:solidFill>
                <a:latin typeface="Arial" charset="0"/>
                <a:ea typeface="ＭＳ Ｐゴシック" charset="0"/>
              </a:defRPr>
            </a:lvl7pPr>
            <a:lvl8pPr marL="3429000" indent="-228600" eaLnBrk="0" fontAlgn="base" hangingPunct="0">
              <a:spcBef>
                <a:spcPct val="0"/>
              </a:spcBef>
              <a:spcAft>
                <a:spcPct val="0"/>
              </a:spcAft>
              <a:defRPr>
                <a:solidFill>
                  <a:schemeClr val="tx1"/>
                </a:solidFill>
                <a:latin typeface="Arial" charset="0"/>
                <a:ea typeface="ＭＳ Ｐゴシック" charset="0"/>
              </a:defRPr>
            </a:lvl8pPr>
            <a:lvl9pPr marL="3886200" indent="-228600" eaLnBrk="0" fontAlgn="base" hangingPunct="0">
              <a:spcBef>
                <a:spcPct val="0"/>
              </a:spcBef>
              <a:spcAft>
                <a:spcPct val="0"/>
              </a:spcAft>
              <a:defRPr>
                <a:solidFill>
                  <a:schemeClr val="tx1"/>
                </a:solidFill>
                <a:latin typeface="Arial" charset="0"/>
                <a:ea typeface="ＭＳ Ｐゴシック" charset="0"/>
              </a:defRPr>
            </a:lvl9pPr>
          </a:lstStyle>
          <a:p>
            <a:pPr algn="ctr" eaLnBrk="1" hangingPunct="1"/>
            <a:r>
              <a:rPr lang="fi-FI" sz="1200" b="1">
                <a:latin typeface="Garamond" charset="0"/>
              </a:rPr>
              <a:t>Elinikäinen asiakassuhde</a:t>
            </a:r>
            <a:endParaRPr lang="en-US" sz="1200" b="1">
              <a:latin typeface="Garamond" charset="0"/>
            </a:endParaRPr>
          </a:p>
        </p:txBody>
      </p:sp>
      <p:sp>
        <p:nvSpPr>
          <p:cNvPr id="22" name="Text Box 18"/>
          <p:cNvSpPr txBox="1">
            <a:spLocks noChangeArrowheads="1"/>
          </p:cNvSpPr>
          <p:nvPr/>
        </p:nvSpPr>
        <p:spPr bwMode="auto">
          <a:xfrm>
            <a:off x="8883824" y="409085"/>
            <a:ext cx="1508125" cy="2746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charset="0"/>
                <a:ea typeface="ＭＳ Ｐゴシック" charset="0"/>
              </a:defRPr>
            </a:lvl1pPr>
            <a:lvl2pPr marL="742950" indent="-285750" eaLnBrk="0" hangingPunct="0">
              <a:defRPr>
                <a:solidFill>
                  <a:schemeClr val="tx1"/>
                </a:solidFill>
                <a:latin typeface="Arial" charset="0"/>
                <a:ea typeface="ＭＳ Ｐゴシック" charset="0"/>
              </a:defRPr>
            </a:lvl2pPr>
            <a:lvl3pPr marL="1143000" indent="-228600" eaLnBrk="0" hangingPunct="0">
              <a:defRPr>
                <a:solidFill>
                  <a:schemeClr val="tx1"/>
                </a:solidFill>
                <a:latin typeface="Arial" charset="0"/>
                <a:ea typeface="ＭＳ Ｐゴシック" charset="0"/>
              </a:defRPr>
            </a:lvl3pPr>
            <a:lvl4pPr marL="1600200" indent="-228600" eaLnBrk="0" hangingPunct="0">
              <a:defRPr>
                <a:solidFill>
                  <a:schemeClr val="tx1"/>
                </a:solidFill>
                <a:latin typeface="Arial" charset="0"/>
                <a:ea typeface="ＭＳ Ｐゴシック" charset="0"/>
              </a:defRPr>
            </a:lvl4pPr>
            <a:lvl5pPr marL="2057400" indent="-228600" eaLnBrk="0" hangingPunct="0">
              <a:defRPr>
                <a:solidFill>
                  <a:schemeClr val="tx1"/>
                </a:solidFill>
                <a:latin typeface="Arial" charset="0"/>
                <a:ea typeface="ＭＳ Ｐゴシック" charset="0"/>
              </a:defRPr>
            </a:lvl5pPr>
            <a:lvl6pPr marL="2514600" indent="-228600" eaLnBrk="0" fontAlgn="base" hangingPunct="0">
              <a:spcBef>
                <a:spcPct val="0"/>
              </a:spcBef>
              <a:spcAft>
                <a:spcPct val="0"/>
              </a:spcAft>
              <a:defRPr>
                <a:solidFill>
                  <a:schemeClr val="tx1"/>
                </a:solidFill>
                <a:latin typeface="Arial" charset="0"/>
                <a:ea typeface="ＭＳ Ｐゴシック" charset="0"/>
              </a:defRPr>
            </a:lvl6pPr>
            <a:lvl7pPr marL="2971800" indent="-228600" eaLnBrk="0" fontAlgn="base" hangingPunct="0">
              <a:spcBef>
                <a:spcPct val="0"/>
              </a:spcBef>
              <a:spcAft>
                <a:spcPct val="0"/>
              </a:spcAft>
              <a:defRPr>
                <a:solidFill>
                  <a:schemeClr val="tx1"/>
                </a:solidFill>
                <a:latin typeface="Arial" charset="0"/>
                <a:ea typeface="ＭＳ Ｐゴシック" charset="0"/>
              </a:defRPr>
            </a:lvl7pPr>
            <a:lvl8pPr marL="3429000" indent="-228600" eaLnBrk="0" fontAlgn="base" hangingPunct="0">
              <a:spcBef>
                <a:spcPct val="0"/>
              </a:spcBef>
              <a:spcAft>
                <a:spcPct val="0"/>
              </a:spcAft>
              <a:defRPr>
                <a:solidFill>
                  <a:schemeClr val="tx1"/>
                </a:solidFill>
                <a:latin typeface="Arial" charset="0"/>
                <a:ea typeface="ＭＳ Ｐゴシック" charset="0"/>
              </a:defRPr>
            </a:lvl8pPr>
            <a:lvl9pPr marL="3886200" indent="-228600" eaLnBrk="0" fontAlgn="base" hangingPunct="0">
              <a:spcBef>
                <a:spcPct val="0"/>
              </a:spcBef>
              <a:spcAft>
                <a:spcPct val="0"/>
              </a:spcAft>
              <a:defRPr>
                <a:solidFill>
                  <a:schemeClr val="tx1"/>
                </a:solidFill>
                <a:latin typeface="Arial" charset="0"/>
                <a:ea typeface="ＭＳ Ｐゴシック" charset="0"/>
              </a:defRPr>
            </a:lvl9pPr>
          </a:lstStyle>
          <a:p>
            <a:pPr algn="ctr" eaLnBrk="1" hangingPunct="1"/>
            <a:r>
              <a:rPr lang="fi-FI" sz="1200" b="1">
                <a:latin typeface="Garamond" charset="0"/>
              </a:rPr>
              <a:t>Yhteinen jaettu visio</a:t>
            </a:r>
            <a:endParaRPr lang="en-US" sz="1200" b="1">
              <a:latin typeface="Garamond" charset="0"/>
            </a:endParaRPr>
          </a:p>
        </p:txBody>
      </p:sp>
      <p:sp>
        <p:nvSpPr>
          <p:cNvPr id="23" name="Oval 19"/>
          <p:cNvSpPr>
            <a:spLocks noChangeArrowheads="1"/>
          </p:cNvSpPr>
          <p:nvPr/>
        </p:nvSpPr>
        <p:spPr bwMode="auto">
          <a:xfrm>
            <a:off x="7072487" y="834535"/>
            <a:ext cx="5057775" cy="5057775"/>
          </a:xfrm>
          <a:prstGeom prst="ellipse">
            <a:avLst/>
          </a:prstGeom>
          <a:noFill/>
          <a:ln w="19050">
            <a:solidFill>
              <a:schemeClr val="tx1"/>
            </a:solidFill>
            <a:round/>
            <a:headEnd/>
            <a:tailEnd/>
          </a:ln>
          <a:extLst>
            <a:ext uri="{909E8E84-426E-40dd-AFC4-6F175D3DCCD1}">
              <a14:hiddenFill xmlns:a14="http://schemas.microsoft.com/office/drawing/2010/main">
                <a:solidFill>
                  <a:srgbClr val="FFFFFF"/>
                </a:solidFill>
              </a14:hiddenFill>
            </a:ext>
          </a:extLst>
        </p:spPr>
        <p:txBody>
          <a:bodyPr wrap="none" anchor="ctr"/>
          <a:lstStyle/>
          <a:p>
            <a:endParaRPr lang="fi-FI"/>
          </a:p>
        </p:txBody>
      </p:sp>
      <p:sp>
        <p:nvSpPr>
          <p:cNvPr id="25" name="AutoShape 21"/>
          <p:cNvSpPr>
            <a:spLocks noChangeArrowheads="1"/>
          </p:cNvSpPr>
          <p:nvPr/>
        </p:nvSpPr>
        <p:spPr bwMode="auto">
          <a:xfrm>
            <a:off x="9382299" y="3111010"/>
            <a:ext cx="506413" cy="506413"/>
          </a:xfrm>
          <a:custGeom>
            <a:avLst/>
            <a:gdLst>
              <a:gd name="T0" fmla="*/ 11590903 w 21600"/>
              <a:gd name="T1" fmla="*/ 4129681 h 21600"/>
              <a:gd name="T2" fmla="*/ 1924393 w 21600"/>
              <a:gd name="T3" fmla="*/ 4357778 h 21600"/>
              <a:gd name="T4" fmla="*/ 8494046 w 21600"/>
              <a:gd name="T5" fmla="*/ 5119085 h 21600"/>
              <a:gd name="T6" fmla="*/ 1884818 w 21600"/>
              <a:gd name="T7" fmla="*/ 12153209 h 21600"/>
              <a:gd name="T8" fmla="*/ 976768 w 21600"/>
              <a:gd name="T9" fmla="*/ 7850386 h 21600"/>
              <a:gd name="T10" fmla="*/ 5280692 w 21600"/>
              <a:gd name="T11" fmla="*/ 6942336 h 21600"/>
              <a:gd name="T12" fmla="*/ 0 60000 65536"/>
              <a:gd name="T13" fmla="*/ 0 60000 65536"/>
              <a:gd name="T14" fmla="*/ 0 60000 65536"/>
              <a:gd name="T15" fmla="*/ 0 60000 65536"/>
              <a:gd name="T16" fmla="*/ 0 60000 65536"/>
              <a:gd name="T17" fmla="*/ 0 60000 65536"/>
              <a:gd name="T18" fmla="*/ 3163 w 21600"/>
              <a:gd name="T19" fmla="*/ 3163 h 21600"/>
              <a:gd name="T20" fmla="*/ 18437 w 21600"/>
              <a:gd name="T21" fmla="*/ 18437 h 21600"/>
            </a:gdLst>
            <a:ahLst/>
            <a:cxnLst>
              <a:cxn ang="T12">
                <a:pos x="T0" y="T1"/>
              </a:cxn>
              <a:cxn ang="T13">
                <a:pos x="T2" y="T3"/>
              </a:cxn>
              <a:cxn ang="T14">
                <a:pos x="T4" y="T5"/>
              </a:cxn>
              <a:cxn ang="T15">
                <a:pos x="T6" y="T7"/>
              </a:cxn>
              <a:cxn ang="T16">
                <a:pos x="T8" y="T9"/>
              </a:cxn>
              <a:cxn ang="T17">
                <a:pos x="T10" y="T11"/>
              </a:cxn>
            </a:cxnLst>
            <a:rect l="T18" t="T19" r="T20" b="T21"/>
            <a:pathLst>
              <a:path w="21600" h="21600">
                <a:moveTo>
                  <a:pt x="8133" y="14892"/>
                </a:moveTo>
                <a:cubicBezTo>
                  <a:pt x="8926" y="15409"/>
                  <a:pt x="9853" y="15685"/>
                  <a:pt x="10800" y="15685"/>
                </a:cubicBezTo>
                <a:cubicBezTo>
                  <a:pt x="13497" y="15685"/>
                  <a:pt x="15685" y="13497"/>
                  <a:pt x="15685" y="10800"/>
                </a:cubicBezTo>
                <a:cubicBezTo>
                  <a:pt x="15685" y="8102"/>
                  <a:pt x="13497" y="5915"/>
                  <a:pt x="10800" y="5915"/>
                </a:cubicBezTo>
                <a:cubicBezTo>
                  <a:pt x="8792" y="5914"/>
                  <a:pt x="6989" y="7143"/>
                  <a:pt x="6254" y="9011"/>
                </a:cubicBezTo>
                <a:lnTo>
                  <a:pt x="749" y="6845"/>
                </a:lnTo>
                <a:cubicBezTo>
                  <a:pt x="2375" y="2715"/>
                  <a:pt x="6361" y="-1"/>
                  <a:pt x="10800" y="0"/>
                </a:cubicBezTo>
                <a:cubicBezTo>
                  <a:pt x="16764" y="0"/>
                  <a:pt x="21600" y="4835"/>
                  <a:pt x="21600" y="10800"/>
                </a:cubicBezTo>
                <a:cubicBezTo>
                  <a:pt x="21600" y="16764"/>
                  <a:pt x="16764" y="21600"/>
                  <a:pt x="10800" y="21600"/>
                </a:cubicBezTo>
                <a:cubicBezTo>
                  <a:pt x="8706" y="21600"/>
                  <a:pt x="6658" y="20991"/>
                  <a:pt x="4903" y="19848"/>
                </a:cubicBezTo>
                <a:lnTo>
                  <a:pt x="3429" y="22110"/>
                </a:lnTo>
                <a:lnTo>
                  <a:pt x="1777" y="14282"/>
                </a:lnTo>
                <a:lnTo>
                  <a:pt x="9607" y="12630"/>
                </a:lnTo>
                <a:lnTo>
                  <a:pt x="8133" y="14892"/>
                </a:lnTo>
                <a:close/>
              </a:path>
            </a:pathLst>
          </a:custGeom>
          <a:solidFill>
            <a:srgbClr val="FF0000"/>
          </a:solidFill>
          <a:ln w="9525">
            <a:solidFill>
              <a:schemeClr val="tx1"/>
            </a:solidFill>
            <a:miter lim="800000"/>
            <a:headEnd/>
            <a:tailEnd/>
          </a:ln>
        </p:spPr>
        <p:txBody>
          <a:bodyPr wrap="none" anchor="ctr"/>
          <a:lstStyle/>
          <a:p>
            <a:endParaRPr lang="fi-FI"/>
          </a:p>
        </p:txBody>
      </p:sp>
      <p:sp>
        <p:nvSpPr>
          <p:cNvPr id="28" name="Suorakulmio 27"/>
          <p:cNvSpPr/>
          <p:nvPr/>
        </p:nvSpPr>
        <p:spPr>
          <a:xfrm>
            <a:off x="10120848" y="6925813"/>
            <a:ext cx="1697901" cy="984885"/>
          </a:xfrm>
          <a:prstGeom prst="rect">
            <a:avLst/>
          </a:prstGeom>
        </p:spPr>
        <p:txBody>
          <a:bodyPr wrap="none">
            <a:spAutoFit/>
          </a:bodyPr>
          <a:lstStyle/>
          <a:p>
            <a:pPr>
              <a:spcBef>
                <a:spcPts val="300"/>
              </a:spcBef>
              <a:spcAft>
                <a:spcPts val="300"/>
              </a:spcAft>
            </a:pPr>
            <a:r>
              <a:rPr lang="fi-FI" sz="1600" b="1" dirty="0" smtClean="0">
                <a:ln w="10541" cmpd="sng">
                  <a:solidFill>
                    <a:srgbClr val="7D7D7D">
                      <a:tint val="100000"/>
                      <a:shade val="100000"/>
                      <a:satMod val="110000"/>
                    </a:srgbClr>
                  </a:solidFill>
                  <a:prstDash val="solid"/>
                </a:ln>
                <a:latin typeface="Marker Felt"/>
                <a:cs typeface="Marker Felt"/>
              </a:rPr>
              <a:t>A2 ASIAKAS-</a:t>
            </a:r>
          </a:p>
          <a:p>
            <a:pPr>
              <a:spcBef>
                <a:spcPts val="300"/>
              </a:spcBef>
              <a:spcAft>
                <a:spcPts val="300"/>
              </a:spcAft>
            </a:pPr>
            <a:r>
              <a:rPr lang="fi-FI" sz="1600" b="1" dirty="0" smtClean="0">
                <a:ln w="10541" cmpd="sng">
                  <a:solidFill>
                    <a:srgbClr val="7D7D7D">
                      <a:tint val="100000"/>
                      <a:shade val="100000"/>
                      <a:satMod val="110000"/>
                    </a:srgbClr>
                  </a:solidFill>
                  <a:prstDash val="solid"/>
                </a:ln>
                <a:latin typeface="Marker Felt"/>
                <a:cs typeface="Marker Felt"/>
              </a:rPr>
              <a:t>MARKKINOINTI-</a:t>
            </a:r>
          </a:p>
          <a:p>
            <a:pPr>
              <a:spcBef>
                <a:spcPts val="300"/>
              </a:spcBef>
              <a:spcAft>
                <a:spcPts val="300"/>
              </a:spcAft>
            </a:pPr>
            <a:r>
              <a:rPr lang="fi-FI" sz="1600" b="1" dirty="0" smtClean="0">
                <a:ln w="10541" cmpd="sng">
                  <a:solidFill>
                    <a:srgbClr val="7D7D7D">
                      <a:tint val="100000"/>
                      <a:shade val="100000"/>
                      <a:satMod val="110000"/>
                    </a:srgbClr>
                  </a:solidFill>
                  <a:prstDash val="solid"/>
                </a:ln>
                <a:latin typeface="Marker Felt"/>
                <a:cs typeface="Marker Felt"/>
              </a:rPr>
              <a:t>PROSESSI</a:t>
            </a:r>
          </a:p>
        </p:txBody>
      </p:sp>
      <p:cxnSp>
        <p:nvCxnSpPr>
          <p:cNvPr id="31" name="Suora yhdysviiva 30"/>
          <p:cNvCxnSpPr/>
          <p:nvPr/>
        </p:nvCxnSpPr>
        <p:spPr>
          <a:xfrm flipH="1">
            <a:off x="-120961" y="9183916"/>
            <a:ext cx="12964577" cy="0"/>
          </a:xfrm>
          <a:prstGeom prst="line">
            <a:avLst/>
          </a:prstGeom>
          <a:ln w="6350" cmpd="sng">
            <a:solidFill>
              <a:schemeClr val="tx1"/>
            </a:solidFill>
            <a:prstDash val="sysDash"/>
          </a:ln>
        </p:spPr>
        <p:style>
          <a:lnRef idx="2">
            <a:schemeClr val="accent1"/>
          </a:lnRef>
          <a:fillRef idx="0">
            <a:schemeClr val="accent1"/>
          </a:fillRef>
          <a:effectRef idx="1">
            <a:schemeClr val="accent1"/>
          </a:effectRef>
          <a:fontRef idx="minor">
            <a:schemeClr val="tx1"/>
          </a:fontRef>
        </p:style>
      </p:cxnSp>
      <p:cxnSp>
        <p:nvCxnSpPr>
          <p:cNvPr id="32" name="Suora yhdysviiva 31"/>
          <p:cNvCxnSpPr/>
          <p:nvPr/>
        </p:nvCxnSpPr>
        <p:spPr>
          <a:xfrm flipH="1">
            <a:off x="-99482" y="384569"/>
            <a:ext cx="12943098" cy="0"/>
          </a:xfrm>
          <a:prstGeom prst="line">
            <a:avLst/>
          </a:prstGeom>
          <a:ln w="6350" cmpd="sng">
            <a:solidFill>
              <a:schemeClr val="tx1"/>
            </a:solidFill>
            <a:prstDash val="sysDash"/>
          </a:ln>
        </p:spPr>
        <p:style>
          <a:lnRef idx="2">
            <a:schemeClr val="accent1"/>
          </a:lnRef>
          <a:fillRef idx="0">
            <a:schemeClr val="accent1"/>
          </a:fillRef>
          <a:effectRef idx="1">
            <a:schemeClr val="accent1"/>
          </a:effectRef>
          <a:fontRef idx="minor">
            <a:schemeClr val="tx1"/>
          </a:fontRef>
        </p:style>
      </p:cxnSp>
      <p:sp>
        <p:nvSpPr>
          <p:cNvPr id="24" name="Suorakulmio 23"/>
          <p:cNvSpPr/>
          <p:nvPr/>
        </p:nvSpPr>
        <p:spPr>
          <a:xfrm>
            <a:off x="923189" y="653491"/>
            <a:ext cx="4585887" cy="1969770"/>
          </a:xfrm>
          <a:prstGeom prst="rect">
            <a:avLst/>
          </a:prstGeom>
        </p:spPr>
        <p:txBody>
          <a:bodyPr wrap="square">
            <a:spAutoFit/>
          </a:bodyPr>
          <a:lstStyle/>
          <a:p>
            <a:r>
              <a:rPr lang="fi-FI" sz="1600" dirty="0" smtClean="0">
                <a:latin typeface="Marker Felt"/>
                <a:cs typeface="Marker Felt"/>
              </a:rPr>
              <a:t>A2 MARKKINOINTI/ASIAKASPALVELUPROSESSI </a:t>
            </a:r>
          </a:p>
          <a:p>
            <a:r>
              <a:rPr lang="fi-FI" sz="1600" dirty="0">
                <a:latin typeface="Marker Felt"/>
                <a:cs typeface="Marker Felt"/>
              </a:rPr>
              <a:t> </a:t>
            </a:r>
            <a:r>
              <a:rPr lang="fi-FI" sz="1600" dirty="0" smtClean="0">
                <a:latin typeface="Marker Felt"/>
                <a:cs typeface="Marker Felt"/>
              </a:rPr>
              <a:t>     1 TÄPPÄ</a:t>
            </a:r>
          </a:p>
          <a:p>
            <a:endParaRPr lang="fi-FI" sz="1100" dirty="0" smtClean="0"/>
          </a:p>
          <a:p>
            <a:pPr marL="171450" indent="-171450">
              <a:spcBef>
                <a:spcPts val="600"/>
              </a:spcBef>
              <a:spcAft>
                <a:spcPts val="600"/>
              </a:spcAft>
              <a:buClr>
                <a:schemeClr val="tx1"/>
              </a:buClr>
              <a:buSzPct val="150000"/>
              <a:buFont typeface="Wingdings" charset="2"/>
              <a:buChar char=""/>
            </a:pPr>
            <a:r>
              <a:rPr lang="fi-FI" sz="1100" dirty="0" smtClean="0">
                <a:solidFill>
                  <a:srgbClr val="000000"/>
                </a:solidFill>
              </a:rPr>
              <a:t>Viestimme kaikessa toiminnassamme Tiimiakatemian pääsanomaa</a:t>
            </a:r>
          </a:p>
          <a:p>
            <a:pPr marL="171450" indent="-171450">
              <a:spcBef>
                <a:spcPts val="600"/>
              </a:spcBef>
              <a:spcAft>
                <a:spcPts val="600"/>
              </a:spcAft>
              <a:buClr>
                <a:schemeClr val="tx1"/>
              </a:buClr>
              <a:buSzPct val="150000"/>
              <a:buFont typeface="Wingdings" charset="2"/>
              <a:buChar char=""/>
            </a:pPr>
            <a:r>
              <a:rPr lang="fi-FI" sz="1100" dirty="0" smtClean="0">
                <a:solidFill>
                  <a:srgbClr val="000000"/>
                </a:solidFill>
              </a:rPr>
              <a:t>Olemme tehneet kampanjan 20:lle potentiaaliselle asiakkaalle</a:t>
            </a:r>
          </a:p>
          <a:p>
            <a:pPr marL="171450" indent="-171450">
              <a:spcBef>
                <a:spcPts val="600"/>
              </a:spcBef>
              <a:spcAft>
                <a:spcPts val="600"/>
              </a:spcAft>
              <a:buClr>
                <a:schemeClr val="tx1"/>
              </a:buClr>
              <a:buSzPct val="150000"/>
              <a:buFont typeface="Wingdings" charset="2"/>
              <a:buChar char=""/>
            </a:pPr>
            <a:r>
              <a:rPr lang="fi-FI" sz="1100" dirty="0" smtClean="0">
                <a:solidFill>
                  <a:srgbClr val="000000"/>
                </a:solidFill>
              </a:rPr>
              <a:t>Olemme tehneet 10 </a:t>
            </a:r>
            <a:r>
              <a:rPr lang="fi-FI" sz="1100" dirty="0" err="1" smtClean="0">
                <a:solidFill>
                  <a:srgbClr val="000000"/>
                </a:solidFill>
              </a:rPr>
              <a:t>tarjpusta</a:t>
            </a:r>
            <a:r>
              <a:rPr lang="fi-FI" sz="1100" dirty="0" smtClean="0">
                <a:solidFill>
                  <a:srgbClr val="000000"/>
                </a:solidFill>
              </a:rPr>
              <a:t> ja saaneet 5 asiakasprojektia</a:t>
            </a:r>
          </a:p>
          <a:p>
            <a:pPr marL="171450" indent="-171450">
              <a:spcBef>
                <a:spcPts val="600"/>
              </a:spcBef>
              <a:spcAft>
                <a:spcPts val="600"/>
              </a:spcAft>
              <a:buClr>
                <a:schemeClr val="tx1"/>
              </a:buClr>
              <a:buSzPct val="150000"/>
              <a:buFont typeface="Wingdings" charset="2"/>
              <a:buChar char=""/>
            </a:pPr>
            <a:r>
              <a:rPr lang="fi-FI" sz="1100" dirty="0" smtClean="0">
                <a:solidFill>
                  <a:srgbClr val="000000"/>
                </a:solidFill>
              </a:rPr>
              <a:t>Meillä on käyntikortit ja olemme tehneet ensimmäisen esitteemme</a:t>
            </a:r>
          </a:p>
        </p:txBody>
      </p:sp>
      <p:sp>
        <p:nvSpPr>
          <p:cNvPr id="39" name="Suorakulmio 38"/>
          <p:cNvSpPr/>
          <p:nvPr/>
        </p:nvSpPr>
        <p:spPr>
          <a:xfrm>
            <a:off x="923189" y="2835409"/>
            <a:ext cx="4585887" cy="4124206"/>
          </a:xfrm>
          <a:prstGeom prst="rect">
            <a:avLst/>
          </a:prstGeom>
        </p:spPr>
        <p:txBody>
          <a:bodyPr wrap="square">
            <a:spAutoFit/>
          </a:bodyPr>
          <a:lstStyle/>
          <a:p>
            <a:r>
              <a:rPr lang="fi-FI" sz="1600" dirty="0" smtClean="0">
                <a:latin typeface="Marker Felt"/>
                <a:cs typeface="Marker Felt"/>
              </a:rPr>
              <a:t>A2 MARKKINOINTI/ASIAKASPALVELUPROSESSI </a:t>
            </a:r>
          </a:p>
          <a:p>
            <a:r>
              <a:rPr lang="fi-FI" sz="1600" dirty="0">
                <a:latin typeface="Marker Felt"/>
                <a:cs typeface="Marker Felt"/>
              </a:rPr>
              <a:t> </a:t>
            </a:r>
            <a:r>
              <a:rPr lang="fi-FI" sz="1600" dirty="0" smtClean="0">
                <a:latin typeface="Marker Felt"/>
                <a:cs typeface="Marker Felt"/>
              </a:rPr>
              <a:t>     2 TÄPPÄÄ</a:t>
            </a:r>
          </a:p>
          <a:p>
            <a:endParaRPr lang="fi-FI" sz="1100" dirty="0" smtClean="0"/>
          </a:p>
          <a:p>
            <a:pPr marL="171450" indent="-171450">
              <a:spcBef>
                <a:spcPts val="600"/>
              </a:spcBef>
              <a:spcAft>
                <a:spcPts val="600"/>
              </a:spcAft>
              <a:buClr>
                <a:schemeClr val="tx1"/>
              </a:buClr>
              <a:buSzPct val="150000"/>
              <a:buFont typeface="Wingdings" charset="2"/>
              <a:buChar char=""/>
            </a:pPr>
            <a:r>
              <a:rPr lang="fi-FI" sz="1100" dirty="0" smtClean="0">
                <a:solidFill>
                  <a:srgbClr val="000000"/>
                </a:solidFill>
              </a:rPr>
              <a:t>Käytämme toiminnassamme uusimpia markkinointimenetelmiä sekä ympäristöjä</a:t>
            </a:r>
          </a:p>
          <a:p>
            <a:pPr marL="171450" indent="-171450">
              <a:spcBef>
                <a:spcPts val="600"/>
              </a:spcBef>
              <a:spcAft>
                <a:spcPts val="600"/>
              </a:spcAft>
              <a:buClr>
                <a:schemeClr val="tx1"/>
              </a:buClr>
              <a:buSzPct val="150000"/>
              <a:buFont typeface="Wingdings" charset="2"/>
              <a:buChar char=""/>
            </a:pPr>
            <a:r>
              <a:rPr lang="fi-FI" sz="1100" dirty="0" smtClean="0">
                <a:solidFill>
                  <a:srgbClr val="000000"/>
                </a:solidFill>
              </a:rPr>
              <a:t>Olemme tehneet vähintään yhden kokeilun soveltaa Tiimiakatemian markkinoinnin Taikakaavaa käytäntöön. Taikakaava on yhtälö                     4P+5E+6Y=15B. Kaavassa painopiste on 15xBrändi eli Tiimiakatemia sekä sähköisen ympäristön </a:t>
            </a:r>
            <a:r>
              <a:rPr lang="fi-FI" sz="1100" dirty="0" err="1" smtClean="0">
                <a:solidFill>
                  <a:srgbClr val="000000"/>
                </a:solidFill>
              </a:rPr>
              <a:t>CREF-kaava</a:t>
            </a:r>
            <a:endParaRPr lang="fi-FI" sz="1100" dirty="0" smtClean="0">
              <a:solidFill>
                <a:srgbClr val="000000"/>
              </a:solidFill>
            </a:endParaRPr>
          </a:p>
          <a:p>
            <a:pPr marL="171450" indent="-171450">
              <a:spcBef>
                <a:spcPts val="600"/>
              </a:spcBef>
              <a:spcAft>
                <a:spcPts val="600"/>
              </a:spcAft>
              <a:buClr>
                <a:schemeClr val="tx1"/>
              </a:buClr>
              <a:buSzPct val="150000"/>
              <a:buFont typeface="Wingdings" charset="2"/>
              <a:buChar char=""/>
            </a:pPr>
            <a:r>
              <a:rPr lang="fi-FI" sz="1100" dirty="0" smtClean="0">
                <a:solidFill>
                  <a:srgbClr val="000000"/>
                </a:solidFill>
              </a:rPr>
              <a:t>Meillä on käyttökelpoiset </a:t>
            </a:r>
            <a:r>
              <a:rPr lang="fi-FI" sz="1100" dirty="0" err="1" smtClean="0">
                <a:solidFill>
                  <a:srgbClr val="000000"/>
                </a:solidFill>
              </a:rPr>
              <a:t>esite-ja</a:t>
            </a:r>
            <a:r>
              <a:rPr lang="fi-FI" sz="1100" dirty="0" smtClean="0">
                <a:solidFill>
                  <a:srgbClr val="000000"/>
                </a:solidFill>
              </a:rPr>
              <a:t> muut markkinointimateriaalit.</a:t>
            </a:r>
          </a:p>
          <a:p>
            <a:pPr marL="171450" indent="-171450">
              <a:spcBef>
                <a:spcPts val="600"/>
              </a:spcBef>
              <a:spcAft>
                <a:spcPts val="600"/>
              </a:spcAft>
              <a:buClr>
                <a:schemeClr val="tx1"/>
              </a:buClr>
              <a:buSzPct val="150000"/>
              <a:buFont typeface="Wingdings" charset="2"/>
              <a:buChar char=""/>
            </a:pPr>
            <a:r>
              <a:rPr lang="fi-FI" sz="1100" dirty="0" smtClean="0">
                <a:solidFill>
                  <a:srgbClr val="000000"/>
                </a:solidFill>
              </a:rPr>
              <a:t>Toimitilamme ovat siistit ja toimivat, meillä on mainiot markkinointimateriaalit asiakaskäyntejä ja esim. messuosaston rakentamista varten ja meidät löytää helposti </a:t>
            </a:r>
            <a:r>
              <a:rPr lang="fi-FI" sz="1100" dirty="0" err="1" smtClean="0">
                <a:solidFill>
                  <a:srgbClr val="000000"/>
                </a:solidFill>
              </a:rPr>
              <a:t>somesta</a:t>
            </a:r>
            <a:endParaRPr lang="fi-FI" sz="1100" dirty="0" smtClean="0">
              <a:solidFill>
                <a:srgbClr val="000000"/>
              </a:solidFill>
            </a:endParaRPr>
          </a:p>
          <a:p>
            <a:pPr marL="171450" indent="-171450">
              <a:spcBef>
                <a:spcPts val="600"/>
              </a:spcBef>
              <a:spcAft>
                <a:spcPts val="600"/>
              </a:spcAft>
              <a:buClr>
                <a:schemeClr val="tx1"/>
              </a:buClr>
              <a:buSzPct val="150000"/>
              <a:buFont typeface="Wingdings" charset="2"/>
              <a:buChar char=""/>
            </a:pPr>
            <a:r>
              <a:rPr lang="fi-FI" sz="1100" dirty="0" smtClean="0">
                <a:solidFill>
                  <a:srgbClr val="000000"/>
                </a:solidFill>
              </a:rPr>
              <a:t>Asiakaspostituksemme tavoittaa 4 kertaa vuodessa vähintään 30 asiakasta/postituskerta</a:t>
            </a:r>
          </a:p>
          <a:p>
            <a:pPr marL="171450" indent="-171450">
              <a:spcBef>
                <a:spcPts val="600"/>
              </a:spcBef>
              <a:spcAft>
                <a:spcPts val="600"/>
              </a:spcAft>
              <a:buClr>
                <a:schemeClr val="tx1"/>
              </a:buClr>
              <a:buSzPct val="150000"/>
              <a:buFont typeface="Wingdings" charset="2"/>
              <a:buChar char=""/>
            </a:pPr>
            <a:r>
              <a:rPr lang="fi-FI" sz="1100" dirty="0" smtClean="0">
                <a:solidFill>
                  <a:srgbClr val="000000"/>
                </a:solidFill>
              </a:rPr>
              <a:t>Olemme tehneet 20 uutta asiakasprojektia (kumulatiivisesti 5+20)</a:t>
            </a:r>
          </a:p>
          <a:p>
            <a:pPr marL="171450" indent="-171450">
              <a:spcBef>
                <a:spcPts val="600"/>
              </a:spcBef>
              <a:spcAft>
                <a:spcPts val="600"/>
              </a:spcAft>
              <a:buClr>
                <a:schemeClr val="tx1"/>
              </a:buClr>
              <a:buSzPct val="150000"/>
              <a:buFont typeface="Wingdings" charset="2"/>
              <a:buChar char=""/>
            </a:pPr>
            <a:endParaRPr lang="fi-FI" sz="1100" dirty="0" smtClean="0">
              <a:solidFill>
                <a:srgbClr val="000000"/>
              </a:solidFill>
            </a:endParaRPr>
          </a:p>
        </p:txBody>
      </p:sp>
      <p:sp>
        <p:nvSpPr>
          <p:cNvPr id="40" name="Suorakulmio 39"/>
          <p:cNvSpPr/>
          <p:nvPr/>
        </p:nvSpPr>
        <p:spPr>
          <a:xfrm>
            <a:off x="923189" y="6948204"/>
            <a:ext cx="4585887" cy="1815882"/>
          </a:xfrm>
          <a:prstGeom prst="rect">
            <a:avLst/>
          </a:prstGeom>
        </p:spPr>
        <p:txBody>
          <a:bodyPr wrap="square">
            <a:spAutoFit/>
          </a:bodyPr>
          <a:lstStyle/>
          <a:p>
            <a:r>
              <a:rPr lang="fi-FI" sz="1600" dirty="0" smtClean="0">
                <a:latin typeface="Marker Felt"/>
                <a:cs typeface="Marker Felt"/>
              </a:rPr>
              <a:t>A2 MARKKINOINTI/ASIAKASPALVELUPROSESSI </a:t>
            </a:r>
          </a:p>
          <a:p>
            <a:r>
              <a:rPr lang="fi-FI" sz="1600" dirty="0">
                <a:latin typeface="Marker Felt"/>
                <a:cs typeface="Marker Felt"/>
              </a:rPr>
              <a:t> </a:t>
            </a:r>
            <a:r>
              <a:rPr lang="fi-FI" sz="1600" dirty="0" smtClean="0">
                <a:latin typeface="Marker Felt"/>
                <a:cs typeface="Marker Felt"/>
              </a:rPr>
              <a:t>     3 TÄPPÄÄ</a:t>
            </a:r>
          </a:p>
          <a:p>
            <a:endParaRPr lang="fi-FI" sz="1100" dirty="0" smtClean="0"/>
          </a:p>
          <a:p>
            <a:pPr marL="171450" indent="-171450">
              <a:spcBef>
                <a:spcPts val="600"/>
              </a:spcBef>
              <a:spcAft>
                <a:spcPts val="600"/>
              </a:spcAft>
              <a:buClr>
                <a:schemeClr val="tx1"/>
              </a:buClr>
              <a:buSzPct val="150000"/>
              <a:buFont typeface="Wingdings" charset="2"/>
              <a:buChar char=""/>
            </a:pPr>
            <a:r>
              <a:rPr lang="fi-FI" sz="1100" dirty="0" smtClean="0">
                <a:solidFill>
                  <a:srgbClr val="000000"/>
                </a:solidFill>
              </a:rPr>
              <a:t>Ensimmäinen kauppa poikii jatkokauppoja. Meillä on 7 </a:t>
            </a:r>
            <a:r>
              <a:rPr lang="fi-FI" sz="1100" dirty="0" err="1" smtClean="0">
                <a:solidFill>
                  <a:srgbClr val="000000"/>
                </a:solidFill>
              </a:rPr>
              <a:t>asiaksta</a:t>
            </a:r>
            <a:r>
              <a:rPr lang="fi-FI" sz="1100" dirty="0" smtClean="0">
                <a:solidFill>
                  <a:srgbClr val="000000"/>
                </a:solidFill>
              </a:rPr>
              <a:t>, jotka ovat tilanneet meiltä toisen kerran. Toimimme selkeästi 2. asiakasportaalla.</a:t>
            </a:r>
          </a:p>
          <a:p>
            <a:pPr marL="171450" indent="-171450">
              <a:spcBef>
                <a:spcPts val="600"/>
              </a:spcBef>
              <a:spcAft>
                <a:spcPts val="600"/>
              </a:spcAft>
              <a:buClr>
                <a:schemeClr val="tx1"/>
              </a:buClr>
              <a:buSzPct val="150000"/>
              <a:buFont typeface="Wingdings" charset="2"/>
              <a:buChar char=""/>
            </a:pPr>
            <a:r>
              <a:rPr lang="fi-FI" sz="1100" dirty="0" smtClean="0">
                <a:solidFill>
                  <a:srgbClr val="000000"/>
                </a:solidFill>
              </a:rPr>
              <a:t>Olemme 4 kertaa vuodessa yhteydessä 50:een asiakkaaseemme</a:t>
            </a:r>
          </a:p>
          <a:p>
            <a:pPr marL="171450" indent="-171450">
              <a:spcBef>
                <a:spcPts val="600"/>
              </a:spcBef>
              <a:spcAft>
                <a:spcPts val="600"/>
              </a:spcAft>
              <a:buClr>
                <a:schemeClr val="tx1"/>
              </a:buClr>
              <a:buSzPct val="150000"/>
              <a:buFont typeface="Wingdings" charset="2"/>
              <a:buChar char=""/>
            </a:pPr>
            <a:r>
              <a:rPr lang="fi-FI" sz="1100" dirty="0" smtClean="0">
                <a:solidFill>
                  <a:srgbClr val="000000"/>
                </a:solidFill>
              </a:rPr>
              <a:t>Olemme tehneet 45 uutta asiakasprojektia (</a:t>
            </a:r>
            <a:r>
              <a:rPr lang="fi-FI" sz="1100" dirty="0" err="1" smtClean="0">
                <a:solidFill>
                  <a:srgbClr val="000000"/>
                </a:solidFill>
              </a:rPr>
              <a:t>kumulatiivisestii</a:t>
            </a:r>
            <a:r>
              <a:rPr lang="fi-FI" sz="1100" dirty="0" smtClean="0">
                <a:solidFill>
                  <a:srgbClr val="000000"/>
                </a:solidFill>
              </a:rPr>
              <a:t> 5+20+45) </a:t>
            </a:r>
          </a:p>
        </p:txBody>
      </p:sp>
      <p:pic>
        <p:nvPicPr>
          <p:cNvPr id="27" name="Kuva 26" descr="ruudukko_3.jpg"/>
          <p:cNvPicPr>
            <a:picLocks noChangeAspect="1"/>
          </p:cNvPicPr>
          <p:nvPr/>
        </p:nvPicPr>
        <p:blipFill>
          <a:blip r:embed="rId3">
            <a:alphaModFix amt="75000"/>
            <a:extLst>
              <a:ext uri="{28A0092B-C50C-407E-A947-70E740481C1C}">
                <a14:useLocalDpi xmlns:a14="http://schemas.microsoft.com/office/drawing/2010/main" val="0"/>
              </a:ext>
            </a:extLst>
          </a:blip>
          <a:stretch>
            <a:fillRect/>
          </a:stretch>
        </p:blipFill>
        <p:spPr>
          <a:xfrm>
            <a:off x="7051587" y="6312777"/>
            <a:ext cx="2596986" cy="2559195"/>
          </a:xfrm>
          <a:prstGeom prst="rect">
            <a:avLst/>
          </a:prstGeom>
        </p:spPr>
      </p:pic>
      <p:sp>
        <p:nvSpPr>
          <p:cNvPr id="26" name="Suorakulmio 25"/>
          <p:cNvSpPr/>
          <p:nvPr/>
        </p:nvSpPr>
        <p:spPr>
          <a:xfrm>
            <a:off x="7910187" y="7374117"/>
            <a:ext cx="913260" cy="461665"/>
          </a:xfrm>
          <a:prstGeom prst="rect">
            <a:avLst/>
          </a:prstGeom>
        </p:spPr>
        <p:txBody>
          <a:bodyPr wrap="square" anchor="ctr" anchorCtr="0">
            <a:spAutoFit/>
          </a:bodyPr>
          <a:lstStyle/>
          <a:p>
            <a:pPr algn="ctr">
              <a:spcBef>
                <a:spcPts val="600"/>
              </a:spcBef>
              <a:spcAft>
                <a:spcPts val="600"/>
              </a:spcAft>
              <a:buClr>
                <a:schemeClr val="tx1"/>
              </a:buClr>
              <a:buSzPct val="150000"/>
            </a:pPr>
            <a:r>
              <a:rPr lang="fi-FI" sz="800" dirty="0" smtClean="0">
                <a:solidFill>
                  <a:srgbClr val="000000"/>
                </a:solidFill>
              </a:rPr>
              <a:t>Asiakaspostitus 4krt/v 30:lle asiakkaalle</a:t>
            </a:r>
            <a:endParaRPr lang="fi-FI" sz="800" dirty="0">
              <a:solidFill>
                <a:srgbClr val="000000"/>
              </a:solidFill>
            </a:endParaRPr>
          </a:p>
        </p:txBody>
      </p:sp>
      <p:sp>
        <p:nvSpPr>
          <p:cNvPr id="30" name="Suorakulmio 29"/>
          <p:cNvSpPr/>
          <p:nvPr/>
        </p:nvSpPr>
        <p:spPr>
          <a:xfrm>
            <a:off x="7146143" y="7374117"/>
            <a:ext cx="751644" cy="461665"/>
          </a:xfrm>
          <a:prstGeom prst="rect">
            <a:avLst/>
          </a:prstGeom>
        </p:spPr>
        <p:txBody>
          <a:bodyPr wrap="square" anchor="ctr" anchorCtr="0">
            <a:spAutoFit/>
          </a:bodyPr>
          <a:lstStyle/>
          <a:p>
            <a:pPr algn="ctr">
              <a:spcBef>
                <a:spcPts val="600"/>
              </a:spcBef>
              <a:spcAft>
                <a:spcPts val="600"/>
              </a:spcAft>
              <a:buClr>
                <a:schemeClr val="tx1"/>
              </a:buClr>
              <a:buSzPct val="150000"/>
            </a:pPr>
            <a:r>
              <a:rPr lang="fi-FI" sz="800" dirty="0" smtClean="0">
                <a:solidFill>
                  <a:srgbClr val="000000"/>
                </a:solidFill>
              </a:rPr>
              <a:t>10 tarjousta ja 5 asiakas-projektia</a:t>
            </a:r>
            <a:endParaRPr lang="fi-FI" sz="800" dirty="0">
              <a:solidFill>
                <a:srgbClr val="000000"/>
              </a:solidFill>
            </a:endParaRPr>
          </a:p>
        </p:txBody>
      </p:sp>
      <p:sp>
        <p:nvSpPr>
          <p:cNvPr id="33" name="Suorakulmio 32"/>
          <p:cNvSpPr/>
          <p:nvPr/>
        </p:nvSpPr>
        <p:spPr>
          <a:xfrm>
            <a:off x="7980756" y="6469437"/>
            <a:ext cx="751644" cy="584776"/>
          </a:xfrm>
          <a:prstGeom prst="rect">
            <a:avLst/>
          </a:prstGeom>
        </p:spPr>
        <p:txBody>
          <a:bodyPr wrap="square" anchor="ctr" anchorCtr="0">
            <a:spAutoFit/>
          </a:bodyPr>
          <a:lstStyle/>
          <a:p>
            <a:pPr algn="ctr">
              <a:spcBef>
                <a:spcPts val="600"/>
              </a:spcBef>
              <a:spcAft>
                <a:spcPts val="600"/>
              </a:spcAft>
              <a:buClr>
                <a:schemeClr val="tx1"/>
              </a:buClr>
              <a:buSzPct val="150000"/>
            </a:pPr>
            <a:r>
              <a:rPr lang="fi-FI" sz="800" dirty="0" smtClean="0">
                <a:solidFill>
                  <a:srgbClr val="000000"/>
                </a:solidFill>
              </a:rPr>
              <a:t>1 </a:t>
            </a:r>
            <a:r>
              <a:rPr lang="fi-FI" sz="800" dirty="0" err="1" smtClean="0">
                <a:solidFill>
                  <a:srgbClr val="000000"/>
                </a:solidFill>
              </a:rPr>
              <a:t>Taikakaa-van</a:t>
            </a:r>
            <a:r>
              <a:rPr lang="fi-FI" sz="800" dirty="0" smtClean="0">
                <a:solidFill>
                  <a:srgbClr val="000000"/>
                </a:solidFill>
              </a:rPr>
              <a:t> </a:t>
            </a:r>
            <a:r>
              <a:rPr lang="fi-FI" sz="800" dirty="0" err="1" smtClean="0">
                <a:solidFill>
                  <a:srgbClr val="000000"/>
                </a:solidFill>
              </a:rPr>
              <a:t>sovel-tamiinen</a:t>
            </a:r>
            <a:r>
              <a:rPr lang="fi-FI" sz="800" dirty="0" smtClean="0">
                <a:solidFill>
                  <a:srgbClr val="000000"/>
                </a:solidFill>
              </a:rPr>
              <a:t> käytäntöön</a:t>
            </a:r>
            <a:endParaRPr lang="fi-FI" sz="800" dirty="0">
              <a:solidFill>
                <a:srgbClr val="000000"/>
              </a:solidFill>
            </a:endParaRPr>
          </a:p>
        </p:txBody>
      </p:sp>
      <p:sp>
        <p:nvSpPr>
          <p:cNvPr id="34" name="Suorakulmio 33"/>
          <p:cNvSpPr/>
          <p:nvPr/>
        </p:nvSpPr>
        <p:spPr>
          <a:xfrm>
            <a:off x="7158543" y="8130740"/>
            <a:ext cx="751644" cy="584776"/>
          </a:xfrm>
          <a:prstGeom prst="rect">
            <a:avLst/>
          </a:prstGeom>
        </p:spPr>
        <p:txBody>
          <a:bodyPr wrap="square" anchor="ctr" anchorCtr="0">
            <a:spAutoFit/>
          </a:bodyPr>
          <a:lstStyle/>
          <a:p>
            <a:pPr algn="ctr">
              <a:spcBef>
                <a:spcPts val="600"/>
              </a:spcBef>
              <a:spcAft>
                <a:spcPts val="600"/>
              </a:spcAft>
              <a:buClr>
                <a:schemeClr val="tx1"/>
              </a:buClr>
              <a:buSzPct val="150000"/>
            </a:pPr>
            <a:r>
              <a:rPr lang="fi-FI" sz="800" dirty="0" err="1" smtClean="0">
                <a:solidFill>
                  <a:srgbClr val="000000"/>
                </a:solidFill>
              </a:rPr>
              <a:t>Käyteämme</a:t>
            </a:r>
            <a:r>
              <a:rPr lang="fi-FI" sz="800" dirty="0" smtClean="0">
                <a:solidFill>
                  <a:srgbClr val="000000"/>
                </a:solidFill>
              </a:rPr>
              <a:t> </a:t>
            </a:r>
            <a:r>
              <a:rPr lang="fi-FI" sz="800" dirty="0" err="1" smtClean="0">
                <a:solidFill>
                  <a:srgbClr val="000000"/>
                </a:solidFill>
              </a:rPr>
              <a:t>markkinoin-nissamme</a:t>
            </a:r>
            <a:r>
              <a:rPr lang="fi-FI" sz="800" dirty="0" smtClean="0">
                <a:solidFill>
                  <a:srgbClr val="000000"/>
                </a:solidFill>
              </a:rPr>
              <a:t> hyppyukkoja</a:t>
            </a:r>
            <a:endParaRPr lang="fi-FI" sz="800" dirty="0">
              <a:solidFill>
                <a:srgbClr val="000000"/>
              </a:solidFill>
            </a:endParaRPr>
          </a:p>
        </p:txBody>
      </p:sp>
      <p:sp>
        <p:nvSpPr>
          <p:cNvPr id="35" name="Suorakulmio 34"/>
          <p:cNvSpPr/>
          <p:nvPr/>
        </p:nvSpPr>
        <p:spPr>
          <a:xfrm>
            <a:off x="7146143" y="6551375"/>
            <a:ext cx="751644" cy="461665"/>
          </a:xfrm>
          <a:prstGeom prst="rect">
            <a:avLst/>
          </a:prstGeom>
        </p:spPr>
        <p:txBody>
          <a:bodyPr wrap="square" anchor="ctr" anchorCtr="0">
            <a:spAutoFit/>
          </a:bodyPr>
          <a:lstStyle/>
          <a:p>
            <a:pPr algn="ctr">
              <a:spcBef>
                <a:spcPts val="600"/>
              </a:spcBef>
              <a:spcAft>
                <a:spcPts val="600"/>
              </a:spcAft>
              <a:buClr>
                <a:schemeClr val="tx1"/>
              </a:buClr>
              <a:buSzPct val="150000"/>
            </a:pPr>
            <a:r>
              <a:rPr lang="fi-FI" sz="800" dirty="0" smtClean="0">
                <a:solidFill>
                  <a:srgbClr val="000000"/>
                </a:solidFill>
              </a:rPr>
              <a:t>Kampanja 20:lle </a:t>
            </a:r>
            <a:r>
              <a:rPr lang="fi-FI" sz="800" dirty="0" err="1" smtClean="0">
                <a:solidFill>
                  <a:srgbClr val="000000"/>
                </a:solidFill>
              </a:rPr>
              <a:t>asiiakkaalle</a:t>
            </a:r>
            <a:endParaRPr lang="fi-FI" sz="800" dirty="0">
              <a:solidFill>
                <a:srgbClr val="000000"/>
              </a:solidFill>
            </a:endParaRPr>
          </a:p>
        </p:txBody>
      </p:sp>
      <p:sp>
        <p:nvSpPr>
          <p:cNvPr id="36" name="Suorakulmio 35"/>
          <p:cNvSpPr/>
          <p:nvPr/>
        </p:nvSpPr>
        <p:spPr>
          <a:xfrm>
            <a:off x="8798730" y="7329638"/>
            <a:ext cx="751644" cy="584776"/>
          </a:xfrm>
          <a:prstGeom prst="rect">
            <a:avLst/>
          </a:prstGeom>
        </p:spPr>
        <p:txBody>
          <a:bodyPr wrap="square" anchor="ctr" anchorCtr="0">
            <a:spAutoFit/>
          </a:bodyPr>
          <a:lstStyle/>
          <a:p>
            <a:pPr algn="ctr">
              <a:spcBef>
                <a:spcPts val="600"/>
              </a:spcBef>
              <a:spcAft>
                <a:spcPts val="600"/>
              </a:spcAft>
              <a:buClr>
                <a:schemeClr val="tx1"/>
              </a:buClr>
              <a:buSzPct val="150000"/>
            </a:pPr>
            <a:r>
              <a:rPr lang="fi-FI" sz="800" dirty="0" smtClean="0">
                <a:solidFill>
                  <a:srgbClr val="000000"/>
                </a:solidFill>
              </a:rPr>
              <a:t>40 </a:t>
            </a:r>
            <a:r>
              <a:rPr lang="fi-FI" sz="800" dirty="0" err="1" smtClean="0">
                <a:solidFill>
                  <a:srgbClr val="000000"/>
                </a:solidFill>
              </a:rPr>
              <a:t>krt/v</a:t>
            </a:r>
            <a:r>
              <a:rPr lang="fi-FI" sz="800" dirty="0" smtClean="0">
                <a:solidFill>
                  <a:srgbClr val="000000"/>
                </a:solidFill>
              </a:rPr>
              <a:t> yhteydessä 50:een asiakkaaseen</a:t>
            </a:r>
            <a:endParaRPr lang="fi-FI" sz="800" dirty="0">
              <a:solidFill>
                <a:srgbClr val="000000"/>
              </a:solidFill>
            </a:endParaRPr>
          </a:p>
        </p:txBody>
      </p:sp>
      <p:sp>
        <p:nvSpPr>
          <p:cNvPr id="37" name="Suorakulmio 36"/>
          <p:cNvSpPr/>
          <p:nvPr/>
        </p:nvSpPr>
        <p:spPr>
          <a:xfrm>
            <a:off x="7980756" y="8191199"/>
            <a:ext cx="751644" cy="461665"/>
          </a:xfrm>
          <a:prstGeom prst="rect">
            <a:avLst/>
          </a:prstGeom>
        </p:spPr>
        <p:txBody>
          <a:bodyPr wrap="square" anchor="ctr" anchorCtr="0">
            <a:spAutoFit/>
          </a:bodyPr>
          <a:lstStyle/>
          <a:p>
            <a:pPr algn="ctr">
              <a:spcBef>
                <a:spcPts val="600"/>
              </a:spcBef>
              <a:spcAft>
                <a:spcPts val="600"/>
              </a:spcAft>
              <a:buClr>
                <a:schemeClr val="tx1"/>
              </a:buClr>
              <a:buSzPct val="150000"/>
            </a:pPr>
            <a:r>
              <a:rPr lang="fi-FI" sz="800" dirty="0" smtClean="0">
                <a:solidFill>
                  <a:srgbClr val="000000"/>
                </a:solidFill>
              </a:rPr>
              <a:t>20 </a:t>
            </a:r>
            <a:r>
              <a:rPr lang="fi-FI" sz="800" dirty="0" err="1" smtClean="0">
                <a:solidFill>
                  <a:srgbClr val="000000"/>
                </a:solidFill>
              </a:rPr>
              <a:t>uutt</a:t>
            </a:r>
            <a:r>
              <a:rPr lang="fi-FI" sz="800" dirty="0" smtClean="0">
                <a:solidFill>
                  <a:srgbClr val="000000"/>
                </a:solidFill>
              </a:rPr>
              <a:t> asiakas-projektia</a:t>
            </a:r>
            <a:endParaRPr lang="fi-FI" sz="800" dirty="0">
              <a:solidFill>
                <a:srgbClr val="000000"/>
              </a:solidFill>
            </a:endParaRPr>
          </a:p>
        </p:txBody>
      </p:sp>
      <p:sp>
        <p:nvSpPr>
          <p:cNvPr id="38" name="Suorakulmio 37"/>
          <p:cNvSpPr/>
          <p:nvPr/>
        </p:nvSpPr>
        <p:spPr>
          <a:xfrm>
            <a:off x="8818573" y="6551375"/>
            <a:ext cx="751644" cy="461665"/>
          </a:xfrm>
          <a:prstGeom prst="rect">
            <a:avLst/>
          </a:prstGeom>
        </p:spPr>
        <p:txBody>
          <a:bodyPr wrap="square" anchor="ctr" anchorCtr="0">
            <a:spAutoFit/>
          </a:bodyPr>
          <a:lstStyle/>
          <a:p>
            <a:pPr algn="ctr">
              <a:spcBef>
                <a:spcPts val="600"/>
              </a:spcBef>
              <a:spcAft>
                <a:spcPts val="600"/>
              </a:spcAft>
              <a:buClr>
                <a:schemeClr val="tx1"/>
              </a:buClr>
              <a:buSzPct val="150000"/>
            </a:pPr>
            <a:r>
              <a:rPr lang="fi-FI" sz="800" dirty="0" smtClean="0">
                <a:solidFill>
                  <a:srgbClr val="000000"/>
                </a:solidFill>
              </a:rPr>
              <a:t>7 asiakasta ostanut toisen kerran</a:t>
            </a:r>
            <a:endParaRPr lang="fi-FI" sz="800" dirty="0">
              <a:solidFill>
                <a:srgbClr val="000000"/>
              </a:solidFill>
            </a:endParaRPr>
          </a:p>
        </p:txBody>
      </p:sp>
      <p:sp>
        <p:nvSpPr>
          <p:cNvPr id="41" name="Suorakulmio 40"/>
          <p:cNvSpPr/>
          <p:nvPr/>
        </p:nvSpPr>
        <p:spPr>
          <a:xfrm>
            <a:off x="8818573" y="8209874"/>
            <a:ext cx="751644" cy="461665"/>
          </a:xfrm>
          <a:prstGeom prst="rect">
            <a:avLst/>
          </a:prstGeom>
        </p:spPr>
        <p:txBody>
          <a:bodyPr wrap="square" anchor="ctr" anchorCtr="0">
            <a:spAutoFit/>
          </a:bodyPr>
          <a:lstStyle/>
          <a:p>
            <a:pPr algn="ctr">
              <a:spcBef>
                <a:spcPts val="600"/>
              </a:spcBef>
              <a:spcAft>
                <a:spcPts val="600"/>
              </a:spcAft>
              <a:buClr>
                <a:schemeClr val="tx1"/>
              </a:buClr>
              <a:buSzPct val="150000"/>
            </a:pPr>
            <a:r>
              <a:rPr lang="fi-FI" sz="800" dirty="0" smtClean="0">
                <a:solidFill>
                  <a:srgbClr val="000000"/>
                </a:solidFill>
              </a:rPr>
              <a:t>Kampanja 20:lle </a:t>
            </a:r>
            <a:r>
              <a:rPr lang="fi-FI" sz="800" dirty="0" err="1" smtClean="0">
                <a:solidFill>
                  <a:srgbClr val="000000"/>
                </a:solidFill>
              </a:rPr>
              <a:t>asiiakkaalle</a:t>
            </a:r>
            <a:endParaRPr lang="fi-FI" sz="800" dirty="0">
              <a:solidFill>
                <a:srgbClr val="000000"/>
              </a:solidFill>
            </a:endParaRPr>
          </a:p>
        </p:txBody>
      </p:sp>
    </p:spTree>
    <p:extLst>
      <p:ext uri="{BB962C8B-B14F-4D97-AF65-F5344CB8AC3E}">
        <p14:creationId xmlns:p14="http://schemas.microsoft.com/office/powerpoint/2010/main" val="15653608"/>
      </p:ext>
    </p:extLst>
  </p:cSld>
  <p:clrMapOvr>
    <a:masterClrMapping/>
  </p:clrMapOvr>
  <p:timing>
    <p:tnLst>
      <p:par>
        <p:cTn xmlns:p14="http://schemas.microsoft.com/office/powerpoint/2010/mai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1" name="Kuva 30" descr="SCN_0047.jpg"/>
          <p:cNvPicPr>
            <a:picLocks noChangeAspect="1"/>
          </p:cNvPicPr>
          <p:nvPr/>
        </p:nvPicPr>
        <p:blipFill rotWithShape="1">
          <a:blip r:embed="rId2" cstate="print">
            <a:extLst>
              <a:ext uri="{28A0092B-C50C-407E-A947-70E740481C1C}">
                <a14:useLocalDpi xmlns:a14="http://schemas.microsoft.com/office/drawing/2010/main"/>
              </a:ext>
            </a:extLst>
          </a:blip>
          <a:srcRect/>
          <a:stretch/>
        </p:blipFill>
        <p:spPr>
          <a:xfrm rot="16200000">
            <a:off x="1548075" y="-1655507"/>
            <a:ext cx="9606346" cy="12944416"/>
          </a:xfrm>
          <a:prstGeom prst="rect">
            <a:avLst/>
          </a:prstGeom>
        </p:spPr>
      </p:pic>
      <p:sp>
        <p:nvSpPr>
          <p:cNvPr id="16" name="Oval 2"/>
          <p:cNvSpPr>
            <a:spLocks noChangeArrowheads="1"/>
          </p:cNvSpPr>
          <p:nvPr/>
        </p:nvSpPr>
        <p:spPr bwMode="auto">
          <a:xfrm>
            <a:off x="7708812" y="1502308"/>
            <a:ext cx="3779837" cy="3779837"/>
          </a:xfrm>
          <a:prstGeom prst="ellipse">
            <a:avLst/>
          </a:prstGeom>
          <a:noFill/>
          <a:ln w="19050">
            <a:solidFill>
              <a:srgbClr val="FF0000"/>
            </a:solidFill>
            <a:round/>
            <a:headEnd/>
            <a:tailEnd/>
          </a:ln>
          <a:extLst>
            <a:ext uri="{909E8E84-426E-40dd-AFC4-6F175D3DCCD1}">
              <a14:hiddenFill xmlns:a14="http://schemas.microsoft.com/office/drawing/2010/main">
                <a:solidFill>
                  <a:srgbClr val="FFFFFF"/>
                </a:solidFill>
              </a14:hiddenFill>
            </a:ext>
          </a:extLst>
        </p:spPr>
        <p:txBody>
          <a:bodyPr wrap="none" anchor="ctr"/>
          <a:lstStyle/>
          <a:p>
            <a:endParaRPr lang="fi-FI"/>
          </a:p>
        </p:txBody>
      </p:sp>
      <p:sp>
        <p:nvSpPr>
          <p:cNvPr id="17" name="Text Box 3"/>
          <p:cNvSpPr txBox="1">
            <a:spLocks noChangeArrowheads="1"/>
          </p:cNvSpPr>
          <p:nvPr/>
        </p:nvSpPr>
        <p:spPr bwMode="auto">
          <a:xfrm>
            <a:off x="9277262" y="1865845"/>
            <a:ext cx="663575" cy="2746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charset="0"/>
                <a:ea typeface="ＭＳ Ｐゴシック" charset="0"/>
              </a:defRPr>
            </a:lvl1pPr>
            <a:lvl2pPr marL="742950" indent="-285750" eaLnBrk="0" hangingPunct="0">
              <a:defRPr>
                <a:solidFill>
                  <a:schemeClr val="tx1"/>
                </a:solidFill>
                <a:latin typeface="Arial" charset="0"/>
                <a:ea typeface="ＭＳ Ｐゴシック" charset="0"/>
              </a:defRPr>
            </a:lvl2pPr>
            <a:lvl3pPr marL="1143000" indent="-228600" eaLnBrk="0" hangingPunct="0">
              <a:defRPr>
                <a:solidFill>
                  <a:schemeClr val="tx1"/>
                </a:solidFill>
                <a:latin typeface="Arial" charset="0"/>
                <a:ea typeface="ＭＳ Ｐゴシック" charset="0"/>
              </a:defRPr>
            </a:lvl3pPr>
            <a:lvl4pPr marL="1600200" indent="-228600" eaLnBrk="0" hangingPunct="0">
              <a:defRPr>
                <a:solidFill>
                  <a:schemeClr val="tx1"/>
                </a:solidFill>
                <a:latin typeface="Arial" charset="0"/>
                <a:ea typeface="ＭＳ Ｐゴシック" charset="0"/>
              </a:defRPr>
            </a:lvl4pPr>
            <a:lvl5pPr marL="2057400" indent="-228600" eaLnBrk="0" hangingPunct="0">
              <a:defRPr>
                <a:solidFill>
                  <a:schemeClr val="tx1"/>
                </a:solidFill>
                <a:latin typeface="Arial" charset="0"/>
                <a:ea typeface="ＭＳ Ｐゴシック" charset="0"/>
              </a:defRPr>
            </a:lvl5pPr>
            <a:lvl6pPr marL="2514600" indent="-228600" eaLnBrk="0" fontAlgn="base" hangingPunct="0">
              <a:spcBef>
                <a:spcPct val="0"/>
              </a:spcBef>
              <a:spcAft>
                <a:spcPct val="0"/>
              </a:spcAft>
              <a:defRPr>
                <a:solidFill>
                  <a:schemeClr val="tx1"/>
                </a:solidFill>
                <a:latin typeface="Arial" charset="0"/>
                <a:ea typeface="ＭＳ Ｐゴシック" charset="0"/>
              </a:defRPr>
            </a:lvl6pPr>
            <a:lvl7pPr marL="2971800" indent="-228600" eaLnBrk="0" fontAlgn="base" hangingPunct="0">
              <a:spcBef>
                <a:spcPct val="0"/>
              </a:spcBef>
              <a:spcAft>
                <a:spcPct val="0"/>
              </a:spcAft>
              <a:defRPr>
                <a:solidFill>
                  <a:schemeClr val="tx1"/>
                </a:solidFill>
                <a:latin typeface="Arial" charset="0"/>
                <a:ea typeface="ＭＳ Ｐゴシック" charset="0"/>
              </a:defRPr>
            </a:lvl7pPr>
            <a:lvl8pPr marL="3429000" indent="-228600" eaLnBrk="0" fontAlgn="base" hangingPunct="0">
              <a:spcBef>
                <a:spcPct val="0"/>
              </a:spcBef>
              <a:spcAft>
                <a:spcPct val="0"/>
              </a:spcAft>
              <a:defRPr>
                <a:solidFill>
                  <a:schemeClr val="tx1"/>
                </a:solidFill>
                <a:latin typeface="Arial" charset="0"/>
                <a:ea typeface="ＭＳ Ｐゴシック" charset="0"/>
              </a:defRPr>
            </a:lvl8pPr>
            <a:lvl9pPr marL="3886200" indent="-228600" eaLnBrk="0" fontAlgn="base" hangingPunct="0">
              <a:spcBef>
                <a:spcPct val="0"/>
              </a:spcBef>
              <a:spcAft>
                <a:spcPct val="0"/>
              </a:spcAft>
              <a:defRPr>
                <a:solidFill>
                  <a:schemeClr val="tx1"/>
                </a:solidFill>
                <a:latin typeface="Arial" charset="0"/>
                <a:ea typeface="ＭＳ Ｐゴシック" charset="0"/>
              </a:defRPr>
            </a:lvl9pPr>
          </a:lstStyle>
          <a:p>
            <a:pPr eaLnBrk="1" hangingPunct="1"/>
            <a:r>
              <a:rPr lang="fi-FI" sz="1200" b="1" i="1">
                <a:latin typeface="Garamond" charset="0"/>
              </a:rPr>
              <a:t>Dialogi</a:t>
            </a:r>
            <a:endParaRPr lang="en-US" sz="1200" b="1" i="1">
              <a:latin typeface="Garamond" charset="0"/>
            </a:endParaRPr>
          </a:p>
        </p:txBody>
      </p:sp>
      <p:sp>
        <p:nvSpPr>
          <p:cNvPr id="18" name="Text Box 4"/>
          <p:cNvSpPr txBox="1">
            <a:spLocks noChangeArrowheads="1"/>
          </p:cNvSpPr>
          <p:nvPr/>
        </p:nvSpPr>
        <p:spPr bwMode="auto">
          <a:xfrm>
            <a:off x="8932774" y="4602695"/>
            <a:ext cx="1411288" cy="2746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charset="0"/>
                <a:ea typeface="ＭＳ Ｐゴシック" charset="0"/>
              </a:defRPr>
            </a:lvl1pPr>
            <a:lvl2pPr marL="742950" indent="-285750" eaLnBrk="0" hangingPunct="0">
              <a:defRPr>
                <a:solidFill>
                  <a:schemeClr val="tx1"/>
                </a:solidFill>
                <a:latin typeface="Arial" charset="0"/>
                <a:ea typeface="ＭＳ Ｐゴシック" charset="0"/>
              </a:defRPr>
            </a:lvl2pPr>
            <a:lvl3pPr marL="1143000" indent="-228600" eaLnBrk="0" hangingPunct="0">
              <a:defRPr>
                <a:solidFill>
                  <a:schemeClr val="tx1"/>
                </a:solidFill>
                <a:latin typeface="Arial" charset="0"/>
                <a:ea typeface="ＭＳ Ｐゴシック" charset="0"/>
              </a:defRPr>
            </a:lvl3pPr>
            <a:lvl4pPr marL="1600200" indent="-228600" eaLnBrk="0" hangingPunct="0">
              <a:defRPr>
                <a:solidFill>
                  <a:schemeClr val="tx1"/>
                </a:solidFill>
                <a:latin typeface="Arial" charset="0"/>
                <a:ea typeface="ＭＳ Ｐゴシック" charset="0"/>
              </a:defRPr>
            </a:lvl4pPr>
            <a:lvl5pPr marL="2057400" indent="-228600" eaLnBrk="0" hangingPunct="0">
              <a:defRPr>
                <a:solidFill>
                  <a:schemeClr val="tx1"/>
                </a:solidFill>
                <a:latin typeface="Arial" charset="0"/>
                <a:ea typeface="ＭＳ Ｐゴシック" charset="0"/>
              </a:defRPr>
            </a:lvl5pPr>
            <a:lvl6pPr marL="2514600" indent="-228600" eaLnBrk="0" fontAlgn="base" hangingPunct="0">
              <a:spcBef>
                <a:spcPct val="0"/>
              </a:spcBef>
              <a:spcAft>
                <a:spcPct val="0"/>
              </a:spcAft>
              <a:defRPr>
                <a:solidFill>
                  <a:schemeClr val="tx1"/>
                </a:solidFill>
                <a:latin typeface="Arial" charset="0"/>
                <a:ea typeface="ＭＳ Ｐゴシック" charset="0"/>
              </a:defRPr>
            </a:lvl6pPr>
            <a:lvl7pPr marL="2971800" indent="-228600" eaLnBrk="0" fontAlgn="base" hangingPunct="0">
              <a:spcBef>
                <a:spcPct val="0"/>
              </a:spcBef>
              <a:spcAft>
                <a:spcPct val="0"/>
              </a:spcAft>
              <a:defRPr>
                <a:solidFill>
                  <a:schemeClr val="tx1"/>
                </a:solidFill>
                <a:latin typeface="Arial" charset="0"/>
                <a:ea typeface="ＭＳ Ｐゴシック" charset="0"/>
              </a:defRPr>
            </a:lvl7pPr>
            <a:lvl8pPr marL="3429000" indent="-228600" eaLnBrk="0" fontAlgn="base" hangingPunct="0">
              <a:spcBef>
                <a:spcPct val="0"/>
              </a:spcBef>
              <a:spcAft>
                <a:spcPct val="0"/>
              </a:spcAft>
              <a:defRPr>
                <a:solidFill>
                  <a:schemeClr val="tx1"/>
                </a:solidFill>
                <a:latin typeface="Arial" charset="0"/>
                <a:ea typeface="ＭＳ Ｐゴシック" charset="0"/>
              </a:defRPr>
            </a:lvl8pPr>
            <a:lvl9pPr marL="3886200" indent="-228600" eaLnBrk="0" fontAlgn="base" hangingPunct="0">
              <a:spcBef>
                <a:spcPct val="0"/>
              </a:spcBef>
              <a:spcAft>
                <a:spcPct val="0"/>
              </a:spcAft>
              <a:defRPr>
                <a:solidFill>
                  <a:schemeClr val="tx1"/>
                </a:solidFill>
                <a:latin typeface="Arial" charset="0"/>
                <a:ea typeface="ＭＳ Ｐゴシック" charset="0"/>
              </a:defRPr>
            </a:lvl9pPr>
          </a:lstStyle>
          <a:p>
            <a:pPr eaLnBrk="1" hangingPunct="1"/>
            <a:r>
              <a:rPr lang="fi-FI" sz="1200" b="1" i="1">
                <a:latin typeface="Garamond" charset="0"/>
              </a:rPr>
              <a:t>Learning by Doing</a:t>
            </a:r>
            <a:endParaRPr lang="en-US" sz="1200" b="1" i="1">
              <a:latin typeface="Garamond" charset="0"/>
            </a:endParaRPr>
          </a:p>
        </p:txBody>
      </p:sp>
      <p:sp>
        <p:nvSpPr>
          <p:cNvPr id="19" name="Text Box 5"/>
          <p:cNvSpPr txBox="1">
            <a:spLocks noChangeArrowheads="1"/>
          </p:cNvSpPr>
          <p:nvPr/>
        </p:nvSpPr>
        <p:spPr bwMode="auto">
          <a:xfrm>
            <a:off x="9213762" y="1642008"/>
            <a:ext cx="889000" cy="2746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charset="0"/>
                <a:ea typeface="ＭＳ Ｐゴシック" charset="0"/>
              </a:defRPr>
            </a:lvl1pPr>
            <a:lvl2pPr marL="742950" indent="-285750" eaLnBrk="0" hangingPunct="0">
              <a:defRPr>
                <a:solidFill>
                  <a:schemeClr val="tx1"/>
                </a:solidFill>
                <a:latin typeface="Arial" charset="0"/>
                <a:ea typeface="ＭＳ Ｐゴシック" charset="0"/>
              </a:defRPr>
            </a:lvl2pPr>
            <a:lvl3pPr marL="1143000" indent="-228600" eaLnBrk="0" hangingPunct="0">
              <a:defRPr>
                <a:solidFill>
                  <a:schemeClr val="tx1"/>
                </a:solidFill>
                <a:latin typeface="Arial" charset="0"/>
                <a:ea typeface="ＭＳ Ｐゴシック" charset="0"/>
              </a:defRPr>
            </a:lvl3pPr>
            <a:lvl4pPr marL="1600200" indent="-228600" eaLnBrk="0" hangingPunct="0">
              <a:defRPr>
                <a:solidFill>
                  <a:schemeClr val="tx1"/>
                </a:solidFill>
                <a:latin typeface="Arial" charset="0"/>
                <a:ea typeface="ＭＳ Ｐゴシック" charset="0"/>
              </a:defRPr>
            </a:lvl4pPr>
            <a:lvl5pPr marL="2057400" indent="-228600" eaLnBrk="0" hangingPunct="0">
              <a:defRPr>
                <a:solidFill>
                  <a:schemeClr val="tx1"/>
                </a:solidFill>
                <a:latin typeface="Arial" charset="0"/>
                <a:ea typeface="ＭＳ Ｐゴシック" charset="0"/>
              </a:defRPr>
            </a:lvl5pPr>
            <a:lvl6pPr marL="2514600" indent="-228600" eaLnBrk="0" fontAlgn="base" hangingPunct="0">
              <a:spcBef>
                <a:spcPct val="0"/>
              </a:spcBef>
              <a:spcAft>
                <a:spcPct val="0"/>
              </a:spcAft>
              <a:defRPr>
                <a:solidFill>
                  <a:schemeClr val="tx1"/>
                </a:solidFill>
                <a:latin typeface="Arial" charset="0"/>
                <a:ea typeface="ＭＳ Ｐゴシック" charset="0"/>
              </a:defRPr>
            </a:lvl6pPr>
            <a:lvl7pPr marL="2971800" indent="-228600" eaLnBrk="0" fontAlgn="base" hangingPunct="0">
              <a:spcBef>
                <a:spcPct val="0"/>
              </a:spcBef>
              <a:spcAft>
                <a:spcPct val="0"/>
              </a:spcAft>
              <a:defRPr>
                <a:solidFill>
                  <a:schemeClr val="tx1"/>
                </a:solidFill>
                <a:latin typeface="Arial" charset="0"/>
                <a:ea typeface="ＭＳ Ｐゴシック" charset="0"/>
              </a:defRPr>
            </a:lvl7pPr>
            <a:lvl8pPr marL="3429000" indent="-228600" eaLnBrk="0" fontAlgn="base" hangingPunct="0">
              <a:spcBef>
                <a:spcPct val="0"/>
              </a:spcBef>
              <a:spcAft>
                <a:spcPct val="0"/>
              </a:spcAft>
              <a:defRPr>
                <a:solidFill>
                  <a:schemeClr val="tx1"/>
                </a:solidFill>
                <a:latin typeface="Arial" charset="0"/>
                <a:ea typeface="ＭＳ Ｐゴシック" charset="0"/>
              </a:defRPr>
            </a:lvl8pPr>
            <a:lvl9pPr marL="3886200" indent="-228600" eaLnBrk="0" fontAlgn="base" hangingPunct="0">
              <a:spcBef>
                <a:spcPct val="0"/>
              </a:spcBef>
              <a:spcAft>
                <a:spcPct val="0"/>
              </a:spcAft>
              <a:defRPr>
                <a:solidFill>
                  <a:schemeClr val="tx1"/>
                </a:solidFill>
                <a:latin typeface="Arial" charset="0"/>
                <a:ea typeface="ＭＳ Ｐゴシック" charset="0"/>
              </a:defRPr>
            </a:lvl9pPr>
          </a:lstStyle>
          <a:p>
            <a:pPr algn="ctr" eaLnBrk="1" hangingPunct="1"/>
            <a:r>
              <a:rPr lang="fi-FI" sz="1200" b="1">
                <a:latin typeface="Garamond" charset="0"/>
              </a:rPr>
              <a:t>Luottamus</a:t>
            </a:r>
            <a:endParaRPr lang="en-US" sz="1200" b="1">
              <a:latin typeface="Garamond" charset="0"/>
            </a:endParaRPr>
          </a:p>
        </p:txBody>
      </p:sp>
      <p:graphicFrame>
        <p:nvGraphicFramePr>
          <p:cNvPr id="20" name="Group 6"/>
          <p:cNvGraphicFramePr>
            <a:graphicFrameLocks noGrp="1"/>
          </p:cNvGraphicFramePr>
          <p:nvPr>
            <p:extLst>
              <p:ext uri="{D42A27DB-BD31-4B8C-83A1-F6EECF244321}">
                <p14:modId xmlns:p14="http://schemas.microsoft.com/office/powerpoint/2010/main" val="1373856849"/>
              </p:ext>
            </p:extLst>
          </p:nvPr>
        </p:nvGraphicFramePr>
        <p:xfrm>
          <a:off x="8285074" y="2075395"/>
          <a:ext cx="2663825" cy="2592388"/>
        </p:xfrm>
        <a:graphic>
          <a:graphicData uri="http://schemas.openxmlformats.org/drawingml/2006/table">
            <a:tbl>
              <a:tblPr/>
              <a:tblGrid>
                <a:gridCol w="1331913"/>
                <a:gridCol w="1331912"/>
              </a:tblGrid>
              <a:tr h="1296988">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fi-FI" sz="1200" b="0" i="0" u="none" strike="noStrike" cap="none" normalizeH="0" baseline="0">
                          <a:ln>
                            <a:noFill/>
                          </a:ln>
                          <a:solidFill>
                            <a:schemeClr val="tx1"/>
                          </a:solidFill>
                          <a:effectLst/>
                          <a:latin typeface="Garamond" charset="0"/>
                          <a:ea typeface="ＭＳ Ｐゴシック" charset="0"/>
                        </a:rPr>
                        <a:t>Tarinat sähköistävät mielikuvitusta</a:t>
                      </a:r>
                      <a:endParaRPr kumimoji="0" lang="en-US" sz="1200" b="0" i="0" u="none" strike="noStrike" cap="none" normalizeH="0" baseline="0">
                        <a:ln>
                          <a:noFill/>
                        </a:ln>
                        <a:solidFill>
                          <a:schemeClr val="tx1"/>
                        </a:solidFill>
                        <a:effectLst/>
                        <a:latin typeface="Garamond" charset="0"/>
                        <a:ea typeface="ＭＳ Ｐゴシック" charset="0"/>
                      </a:endParaRPr>
                    </a:p>
                  </a:txBody>
                  <a:tcPr marL="90000" marR="90000" marT="46800" marB="46800" anchor="ctr" anchorCtr="1" horzOverflow="overflow">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fi-FI" sz="1200" b="0" i="0" u="none" strike="noStrike" cap="none" normalizeH="0" baseline="0">
                          <a:ln>
                            <a:noFill/>
                          </a:ln>
                          <a:solidFill>
                            <a:schemeClr val="tx1"/>
                          </a:solidFill>
                          <a:effectLst/>
                          <a:latin typeface="Garamond" charset="0"/>
                          <a:ea typeface="ＭＳ Ｐゴシック" charset="0"/>
                        </a:rPr>
                        <a:t>Asiakkaan oppimissopimus: mitä haluamme tehdä yhdessä </a:t>
                      </a:r>
                      <a:endParaRPr kumimoji="0" lang="en-US" sz="1200" b="0" i="0" u="none" strike="noStrike" cap="none" normalizeH="0" baseline="0">
                        <a:ln>
                          <a:noFill/>
                        </a:ln>
                        <a:solidFill>
                          <a:schemeClr val="tx1"/>
                        </a:solidFill>
                        <a:effectLst/>
                        <a:latin typeface="Garamond" charset="0"/>
                        <a:ea typeface="ＭＳ Ｐゴシック" charset="0"/>
                      </a:endParaRPr>
                    </a:p>
                  </a:txBody>
                  <a:tcPr marL="90000" marR="90000" marT="46800" marB="46800" anchor="ctr" anchorCtr="1" horzOverflow="overflow">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lnTlToBr>
                      <a:noFill/>
                    </a:lnTlToBr>
                    <a:lnBlToTr>
                      <a:noFill/>
                    </a:lnBlToTr>
                    <a:noFill/>
                  </a:tcPr>
                </a:tc>
              </a:tr>
              <a:tr h="1295400">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fi-FI" sz="1200" b="0" i="0" u="none" strike="noStrike" cap="none" normalizeH="0" baseline="0">
                          <a:ln>
                            <a:noFill/>
                          </a:ln>
                          <a:solidFill>
                            <a:schemeClr val="tx1"/>
                          </a:solidFill>
                          <a:effectLst/>
                          <a:latin typeface="Garamond" charset="0"/>
                          <a:ea typeface="ＭＳ Ｐゴシック" charset="0"/>
                        </a:rPr>
                        <a:t>Asiakas kanssa- tuottajana (=yhteinen tekeminen ja kokeileminen)</a:t>
                      </a:r>
                      <a:endParaRPr kumimoji="0" lang="en-US" sz="1200" b="0" i="0" u="none" strike="noStrike" cap="none" normalizeH="0" baseline="0">
                        <a:ln>
                          <a:noFill/>
                        </a:ln>
                        <a:solidFill>
                          <a:schemeClr val="tx1"/>
                        </a:solidFill>
                        <a:effectLst/>
                        <a:latin typeface="Garamond" charset="0"/>
                        <a:ea typeface="ＭＳ Ｐゴシック" charset="0"/>
                      </a:endParaRPr>
                    </a:p>
                  </a:txBody>
                  <a:tcPr marL="90000" marR="90000" marT="46800" marB="46800" anchor="ctr" anchorCtr="1" horzOverflow="overflow">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fi-FI" sz="1200" b="0" i="0" u="none" strike="noStrike" cap="none" normalizeH="0" baseline="0">
                          <a:ln>
                            <a:noFill/>
                          </a:ln>
                          <a:solidFill>
                            <a:schemeClr val="tx1"/>
                          </a:solidFill>
                          <a:effectLst/>
                          <a:latin typeface="Garamond" charset="0"/>
                          <a:ea typeface="ＭＳ Ｐゴシック" charset="0"/>
                        </a:rPr>
                        <a:t>Asiakas kanssa-suunnittelijana (=arvoa tuottavien järjestelmien uudelleenjärjestely)</a:t>
                      </a:r>
                      <a:endParaRPr kumimoji="0" lang="en-US" sz="1200" b="0" i="0" u="none" strike="noStrike" cap="none" normalizeH="0" baseline="0">
                        <a:ln>
                          <a:noFill/>
                        </a:ln>
                        <a:solidFill>
                          <a:schemeClr val="tx1"/>
                        </a:solidFill>
                        <a:effectLst/>
                        <a:latin typeface="Garamond" charset="0"/>
                        <a:ea typeface="ＭＳ Ｐゴシック" charset="0"/>
                      </a:endParaRPr>
                    </a:p>
                  </a:txBody>
                  <a:tcPr marL="90000" marR="90000" marT="46800" marB="46800" anchor="ctr" anchorCtr="1" horzOverflow="overflow">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lnTlToBr>
                      <a:noFill/>
                    </a:lnTlToBr>
                    <a:lnBlToTr>
                      <a:noFill/>
                    </a:lnBlToTr>
                    <a:noFill/>
                  </a:tcPr>
                </a:tc>
              </a:tr>
            </a:tbl>
          </a:graphicData>
        </a:graphic>
      </p:graphicFrame>
      <p:sp>
        <p:nvSpPr>
          <p:cNvPr id="21" name="Text Box 17"/>
          <p:cNvSpPr txBox="1">
            <a:spLocks noChangeArrowheads="1"/>
          </p:cNvSpPr>
          <p:nvPr/>
        </p:nvSpPr>
        <p:spPr bwMode="auto">
          <a:xfrm>
            <a:off x="8745449" y="1138770"/>
            <a:ext cx="1833563" cy="2746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charset="0"/>
                <a:ea typeface="ＭＳ Ｐゴシック" charset="0"/>
              </a:defRPr>
            </a:lvl1pPr>
            <a:lvl2pPr marL="742950" indent="-285750" eaLnBrk="0" hangingPunct="0">
              <a:defRPr>
                <a:solidFill>
                  <a:schemeClr val="tx1"/>
                </a:solidFill>
                <a:latin typeface="Arial" charset="0"/>
                <a:ea typeface="ＭＳ Ｐゴシック" charset="0"/>
              </a:defRPr>
            </a:lvl2pPr>
            <a:lvl3pPr marL="1143000" indent="-228600" eaLnBrk="0" hangingPunct="0">
              <a:defRPr>
                <a:solidFill>
                  <a:schemeClr val="tx1"/>
                </a:solidFill>
                <a:latin typeface="Arial" charset="0"/>
                <a:ea typeface="ＭＳ Ｐゴシック" charset="0"/>
              </a:defRPr>
            </a:lvl3pPr>
            <a:lvl4pPr marL="1600200" indent="-228600" eaLnBrk="0" hangingPunct="0">
              <a:defRPr>
                <a:solidFill>
                  <a:schemeClr val="tx1"/>
                </a:solidFill>
                <a:latin typeface="Arial" charset="0"/>
                <a:ea typeface="ＭＳ Ｐゴシック" charset="0"/>
              </a:defRPr>
            </a:lvl4pPr>
            <a:lvl5pPr marL="2057400" indent="-228600" eaLnBrk="0" hangingPunct="0">
              <a:defRPr>
                <a:solidFill>
                  <a:schemeClr val="tx1"/>
                </a:solidFill>
                <a:latin typeface="Arial" charset="0"/>
                <a:ea typeface="ＭＳ Ｐゴシック" charset="0"/>
              </a:defRPr>
            </a:lvl5pPr>
            <a:lvl6pPr marL="2514600" indent="-228600" eaLnBrk="0" fontAlgn="base" hangingPunct="0">
              <a:spcBef>
                <a:spcPct val="0"/>
              </a:spcBef>
              <a:spcAft>
                <a:spcPct val="0"/>
              </a:spcAft>
              <a:defRPr>
                <a:solidFill>
                  <a:schemeClr val="tx1"/>
                </a:solidFill>
                <a:latin typeface="Arial" charset="0"/>
                <a:ea typeface="ＭＳ Ｐゴシック" charset="0"/>
              </a:defRPr>
            </a:lvl6pPr>
            <a:lvl7pPr marL="2971800" indent="-228600" eaLnBrk="0" fontAlgn="base" hangingPunct="0">
              <a:spcBef>
                <a:spcPct val="0"/>
              </a:spcBef>
              <a:spcAft>
                <a:spcPct val="0"/>
              </a:spcAft>
              <a:defRPr>
                <a:solidFill>
                  <a:schemeClr val="tx1"/>
                </a:solidFill>
                <a:latin typeface="Arial" charset="0"/>
                <a:ea typeface="ＭＳ Ｐゴシック" charset="0"/>
              </a:defRPr>
            </a:lvl7pPr>
            <a:lvl8pPr marL="3429000" indent="-228600" eaLnBrk="0" fontAlgn="base" hangingPunct="0">
              <a:spcBef>
                <a:spcPct val="0"/>
              </a:spcBef>
              <a:spcAft>
                <a:spcPct val="0"/>
              </a:spcAft>
              <a:defRPr>
                <a:solidFill>
                  <a:schemeClr val="tx1"/>
                </a:solidFill>
                <a:latin typeface="Arial" charset="0"/>
                <a:ea typeface="ＭＳ Ｐゴシック" charset="0"/>
              </a:defRPr>
            </a:lvl8pPr>
            <a:lvl9pPr marL="3886200" indent="-228600" eaLnBrk="0" fontAlgn="base" hangingPunct="0">
              <a:spcBef>
                <a:spcPct val="0"/>
              </a:spcBef>
              <a:spcAft>
                <a:spcPct val="0"/>
              </a:spcAft>
              <a:defRPr>
                <a:solidFill>
                  <a:schemeClr val="tx1"/>
                </a:solidFill>
                <a:latin typeface="Arial" charset="0"/>
                <a:ea typeface="ＭＳ Ｐゴシック" charset="0"/>
              </a:defRPr>
            </a:lvl9pPr>
          </a:lstStyle>
          <a:p>
            <a:pPr algn="ctr" eaLnBrk="1" hangingPunct="1"/>
            <a:r>
              <a:rPr lang="fi-FI" sz="1200" b="1">
                <a:latin typeface="Garamond" charset="0"/>
              </a:rPr>
              <a:t>Elinikäinen asiakassuhde</a:t>
            </a:r>
            <a:endParaRPr lang="en-US" sz="1200" b="1">
              <a:latin typeface="Garamond" charset="0"/>
            </a:endParaRPr>
          </a:p>
        </p:txBody>
      </p:sp>
      <p:sp>
        <p:nvSpPr>
          <p:cNvPr id="22" name="Text Box 18"/>
          <p:cNvSpPr txBox="1">
            <a:spLocks noChangeArrowheads="1"/>
          </p:cNvSpPr>
          <p:nvPr/>
        </p:nvSpPr>
        <p:spPr bwMode="auto">
          <a:xfrm>
            <a:off x="8645437" y="392645"/>
            <a:ext cx="2017712"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charset="0"/>
                <a:ea typeface="ＭＳ Ｐゴシック" charset="0"/>
              </a:defRPr>
            </a:lvl1pPr>
            <a:lvl2pPr marL="742950" indent="-285750" eaLnBrk="0" hangingPunct="0">
              <a:defRPr>
                <a:solidFill>
                  <a:schemeClr val="tx1"/>
                </a:solidFill>
                <a:latin typeface="Arial" charset="0"/>
                <a:ea typeface="ＭＳ Ｐゴシック" charset="0"/>
              </a:defRPr>
            </a:lvl2pPr>
            <a:lvl3pPr marL="1143000" indent="-228600" eaLnBrk="0" hangingPunct="0">
              <a:defRPr>
                <a:solidFill>
                  <a:schemeClr val="tx1"/>
                </a:solidFill>
                <a:latin typeface="Arial" charset="0"/>
                <a:ea typeface="ＭＳ Ｐゴシック" charset="0"/>
              </a:defRPr>
            </a:lvl3pPr>
            <a:lvl4pPr marL="1600200" indent="-228600" eaLnBrk="0" hangingPunct="0">
              <a:defRPr>
                <a:solidFill>
                  <a:schemeClr val="tx1"/>
                </a:solidFill>
                <a:latin typeface="Arial" charset="0"/>
                <a:ea typeface="ＭＳ Ｐゴシック" charset="0"/>
              </a:defRPr>
            </a:lvl4pPr>
            <a:lvl5pPr marL="2057400" indent="-228600" eaLnBrk="0" hangingPunct="0">
              <a:defRPr>
                <a:solidFill>
                  <a:schemeClr val="tx1"/>
                </a:solidFill>
                <a:latin typeface="Arial" charset="0"/>
                <a:ea typeface="ＭＳ Ｐゴシック" charset="0"/>
              </a:defRPr>
            </a:lvl5pPr>
            <a:lvl6pPr marL="2514600" indent="-228600" eaLnBrk="0" fontAlgn="base" hangingPunct="0">
              <a:spcBef>
                <a:spcPct val="0"/>
              </a:spcBef>
              <a:spcAft>
                <a:spcPct val="0"/>
              </a:spcAft>
              <a:defRPr>
                <a:solidFill>
                  <a:schemeClr val="tx1"/>
                </a:solidFill>
                <a:latin typeface="Arial" charset="0"/>
                <a:ea typeface="ＭＳ Ｐゴシック" charset="0"/>
              </a:defRPr>
            </a:lvl6pPr>
            <a:lvl7pPr marL="2971800" indent="-228600" eaLnBrk="0" fontAlgn="base" hangingPunct="0">
              <a:spcBef>
                <a:spcPct val="0"/>
              </a:spcBef>
              <a:spcAft>
                <a:spcPct val="0"/>
              </a:spcAft>
              <a:defRPr>
                <a:solidFill>
                  <a:schemeClr val="tx1"/>
                </a:solidFill>
                <a:latin typeface="Arial" charset="0"/>
                <a:ea typeface="ＭＳ Ｐゴシック" charset="0"/>
              </a:defRPr>
            </a:lvl7pPr>
            <a:lvl8pPr marL="3429000" indent="-228600" eaLnBrk="0" fontAlgn="base" hangingPunct="0">
              <a:spcBef>
                <a:spcPct val="0"/>
              </a:spcBef>
              <a:spcAft>
                <a:spcPct val="0"/>
              </a:spcAft>
              <a:defRPr>
                <a:solidFill>
                  <a:schemeClr val="tx1"/>
                </a:solidFill>
                <a:latin typeface="Arial" charset="0"/>
                <a:ea typeface="ＭＳ Ｐゴシック" charset="0"/>
              </a:defRPr>
            </a:lvl8pPr>
            <a:lvl9pPr marL="3886200" indent="-228600" eaLnBrk="0" fontAlgn="base" hangingPunct="0">
              <a:spcBef>
                <a:spcPct val="0"/>
              </a:spcBef>
              <a:spcAft>
                <a:spcPct val="0"/>
              </a:spcAft>
              <a:defRPr>
                <a:solidFill>
                  <a:schemeClr val="tx1"/>
                </a:solidFill>
                <a:latin typeface="Arial" charset="0"/>
                <a:ea typeface="ＭＳ Ｐゴシック" charset="0"/>
              </a:defRPr>
            </a:lvl9pPr>
          </a:lstStyle>
          <a:p>
            <a:pPr algn="ctr" eaLnBrk="1" hangingPunct="1"/>
            <a:r>
              <a:rPr lang="fi-FI" sz="1200" b="1">
                <a:latin typeface="Garamond" charset="0"/>
              </a:rPr>
              <a:t>Asiakaspääoman lisääminen</a:t>
            </a:r>
          </a:p>
          <a:p>
            <a:pPr algn="ctr" eaLnBrk="1" hangingPunct="1"/>
            <a:r>
              <a:rPr lang="fi-FI" sz="1200" b="1">
                <a:latin typeface="Garamond" charset="0"/>
              </a:rPr>
              <a:t>ekogeneesin avulla</a:t>
            </a:r>
            <a:endParaRPr lang="en-US" sz="1200" b="1">
              <a:latin typeface="Garamond" charset="0"/>
            </a:endParaRPr>
          </a:p>
        </p:txBody>
      </p:sp>
      <p:sp>
        <p:nvSpPr>
          <p:cNvPr id="23" name="Oval 19"/>
          <p:cNvSpPr>
            <a:spLocks noChangeArrowheads="1"/>
          </p:cNvSpPr>
          <p:nvPr/>
        </p:nvSpPr>
        <p:spPr bwMode="auto">
          <a:xfrm>
            <a:off x="7051587" y="843495"/>
            <a:ext cx="5057775" cy="5057775"/>
          </a:xfrm>
          <a:prstGeom prst="ellipse">
            <a:avLst/>
          </a:prstGeom>
          <a:noFill/>
          <a:ln w="19050">
            <a:solidFill>
              <a:schemeClr val="tx1"/>
            </a:solidFill>
            <a:round/>
            <a:headEnd/>
            <a:tailEnd/>
          </a:ln>
          <a:extLst>
            <a:ext uri="{909E8E84-426E-40dd-AFC4-6F175D3DCCD1}">
              <a14:hiddenFill xmlns:a14="http://schemas.microsoft.com/office/drawing/2010/main">
                <a:solidFill>
                  <a:srgbClr val="FFFFFF"/>
                </a:solidFill>
              </a14:hiddenFill>
            </a:ext>
          </a:extLst>
        </p:spPr>
        <p:txBody>
          <a:bodyPr wrap="none" anchor="ctr"/>
          <a:lstStyle/>
          <a:p>
            <a:endParaRPr lang="fi-FI"/>
          </a:p>
        </p:txBody>
      </p:sp>
      <p:sp>
        <p:nvSpPr>
          <p:cNvPr id="25" name="AutoShape 21"/>
          <p:cNvSpPr>
            <a:spLocks noChangeArrowheads="1"/>
          </p:cNvSpPr>
          <p:nvPr/>
        </p:nvSpPr>
        <p:spPr bwMode="auto">
          <a:xfrm>
            <a:off x="9361399" y="3119970"/>
            <a:ext cx="506413" cy="506413"/>
          </a:xfrm>
          <a:custGeom>
            <a:avLst/>
            <a:gdLst>
              <a:gd name="T0" fmla="*/ 11590903 w 21600"/>
              <a:gd name="T1" fmla="*/ 4129681 h 21600"/>
              <a:gd name="T2" fmla="*/ 1924393 w 21600"/>
              <a:gd name="T3" fmla="*/ 4357778 h 21600"/>
              <a:gd name="T4" fmla="*/ 8494046 w 21600"/>
              <a:gd name="T5" fmla="*/ 5119085 h 21600"/>
              <a:gd name="T6" fmla="*/ 1884818 w 21600"/>
              <a:gd name="T7" fmla="*/ 12153209 h 21600"/>
              <a:gd name="T8" fmla="*/ 976768 w 21600"/>
              <a:gd name="T9" fmla="*/ 7850386 h 21600"/>
              <a:gd name="T10" fmla="*/ 5280692 w 21600"/>
              <a:gd name="T11" fmla="*/ 6942336 h 21600"/>
              <a:gd name="T12" fmla="*/ 0 60000 65536"/>
              <a:gd name="T13" fmla="*/ 0 60000 65536"/>
              <a:gd name="T14" fmla="*/ 0 60000 65536"/>
              <a:gd name="T15" fmla="*/ 0 60000 65536"/>
              <a:gd name="T16" fmla="*/ 0 60000 65536"/>
              <a:gd name="T17" fmla="*/ 0 60000 65536"/>
              <a:gd name="T18" fmla="*/ 3163 w 21600"/>
              <a:gd name="T19" fmla="*/ 3163 h 21600"/>
              <a:gd name="T20" fmla="*/ 18437 w 21600"/>
              <a:gd name="T21" fmla="*/ 18437 h 21600"/>
            </a:gdLst>
            <a:ahLst/>
            <a:cxnLst>
              <a:cxn ang="T12">
                <a:pos x="T0" y="T1"/>
              </a:cxn>
              <a:cxn ang="T13">
                <a:pos x="T2" y="T3"/>
              </a:cxn>
              <a:cxn ang="T14">
                <a:pos x="T4" y="T5"/>
              </a:cxn>
              <a:cxn ang="T15">
                <a:pos x="T6" y="T7"/>
              </a:cxn>
              <a:cxn ang="T16">
                <a:pos x="T8" y="T9"/>
              </a:cxn>
              <a:cxn ang="T17">
                <a:pos x="T10" y="T11"/>
              </a:cxn>
            </a:cxnLst>
            <a:rect l="T18" t="T19" r="T20" b="T21"/>
            <a:pathLst>
              <a:path w="21600" h="21600">
                <a:moveTo>
                  <a:pt x="8133" y="14892"/>
                </a:moveTo>
                <a:cubicBezTo>
                  <a:pt x="8926" y="15409"/>
                  <a:pt x="9853" y="15685"/>
                  <a:pt x="10800" y="15685"/>
                </a:cubicBezTo>
                <a:cubicBezTo>
                  <a:pt x="13497" y="15685"/>
                  <a:pt x="15685" y="13497"/>
                  <a:pt x="15685" y="10800"/>
                </a:cubicBezTo>
                <a:cubicBezTo>
                  <a:pt x="15685" y="8102"/>
                  <a:pt x="13497" y="5915"/>
                  <a:pt x="10800" y="5915"/>
                </a:cubicBezTo>
                <a:cubicBezTo>
                  <a:pt x="8792" y="5914"/>
                  <a:pt x="6989" y="7143"/>
                  <a:pt x="6254" y="9011"/>
                </a:cubicBezTo>
                <a:lnTo>
                  <a:pt x="749" y="6845"/>
                </a:lnTo>
                <a:cubicBezTo>
                  <a:pt x="2375" y="2715"/>
                  <a:pt x="6361" y="-1"/>
                  <a:pt x="10800" y="0"/>
                </a:cubicBezTo>
                <a:cubicBezTo>
                  <a:pt x="16764" y="0"/>
                  <a:pt x="21600" y="4835"/>
                  <a:pt x="21600" y="10800"/>
                </a:cubicBezTo>
                <a:cubicBezTo>
                  <a:pt x="21600" y="16764"/>
                  <a:pt x="16764" y="21600"/>
                  <a:pt x="10800" y="21600"/>
                </a:cubicBezTo>
                <a:cubicBezTo>
                  <a:pt x="8706" y="21600"/>
                  <a:pt x="6658" y="20991"/>
                  <a:pt x="4903" y="19848"/>
                </a:cubicBezTo>
                <a:lnTo>
                  <a:pt x="3429" y="22110"/>
                </a:lnTo>
                <a:lnTo>
                  <a:pt x="1777" y="14282"/>
                </a:lnTo>
                <a:lnTo>
                  <a:pt x="9607" y="12630"/>
                </a:lnTo>
                <a:lnTo>
                  <a:pt x="8133" y="14892"/>
                </a:lnTo>
                <a:close/>
              </a:path>
            </a:pathLst>
          </a:custGeom>
          <a:solidFill>
            <a:srgbClr val="FF0000"/>
          </a:solidFill>
          <a:ln w="9525">
            <a:solidFill>
              <a:schemeClr val="tx1"/>
            </a:solidFill>
            <a:miter lim="800000"/>
            <a:headEnd/>
            <a:tailEnd/>
          </a:ln>
        </p:spPr>
        <p:txBody>
          <a:bodyPr wrap="none" anchor="ctr"/>
          <a:lstStyle/>
          <a:p>
            <a:endParaRPr lang="fi-FI"/>
          </a:p>
        </p:txBody>
      </p:sp>
      <p:sp>
        <p:nvSpPr>
          <p:cNvPr id="27" name="Suorakulmio 26"/>
          <p:cNvSpPr/>
          <p:nvPr/>
        </p:nvSpPr>
        <p:spPr>
          <a:xfrm>
            <a:off x="9867812" y="6357366"/>
            <a:ext cx="2339102" cy="907941"/>
          </a:xfrm>
          <a:prstGeom prst="rect">
            <a:avLst/>
          </a:prstGeom>
        </p:spPr>
        <p:txBody>
          <a:bodyPr wrap="none">
            <a:spAutoFit/>
          </a:bodyPr>
          <a:lstStyle/>
          <a:p>
            <a:pPr>
              <a:spcBef>
                <a:spcPts val="300"/>
              </a:spcBef>
              <a:spcAft>
                <a:spcPts val="300"/>
              </a:spcAft>
            </a:pPr>
            <a:r>
              <a:rPr lang="fi-FI" b="1" dirty="0" smtClean="0">
                <a:ln w="10541" cmpd="sng">
                  <a:solidFill>
                    <a:srgbClr val="7D7D7D">
                      <a:tint val="100000"/>
                      <a:shade val="100000"/>
                      <a:satMod val="110000"/>
                    </a:srgbClr>
                  </a:solidFill>
                  <a:prstDash val="solid"/>
                </a:ln>
                <a:latin typeface="Marker Felt"/>
                <a:cs typeface="Marker Felt"/>
              </a:rPr>
              <a:t>A1 ASIAKAS-</a:t>
            </a:r>
          </a:p>
          <a:p>
            <a:pPr>
              <a:spcBef>
                <a:spcPts val="300"/>
              </a:spcBef>
              <a:spcAft>
                <a:spcPts val="300"/>
              </a:spcAft>
            </a:pPr>
            <a:r>
              <a:rPr lang="fi-FI" b="1" dirty="0" smtClean="0">
                <a:ln w="10541" cmpd="sng">
                  <a:solidFill>
                    <a:srgbClr val="7D7D7D">
                      <a:tint val="100000"/>
                      <a:shade val="100000"/>
                      <a:satMod val="110000"/>
                    </a:srgbClr>
                  </a:solidFill>
                  <a:prstDash val="solid"/>
                </a:ln>
                <a:latin typeface="Marker Felt"/>
                <a:cs typeface="Marker Felt"/>
              </a:rPr>
              <a:t>SUHDEPROSESSI</a:t>
            </a:r>
          </a:p>
        </p:txBody>
      </p:sp>
      <p:cxnSp>
        <p:nvCxnSpPr>
          <p:cNvPr id="26" name="Suora yhdysviiva 25"/>
          <p:cNvCxnSpPr/>
          <p:nvPr/>
        </p:nvCxnSpPr>
        <p:spPr>
          <a:xfrm flipH="1">
            <a:off x="-120961" y="9183916"/>
            <a:ext cx="12964577" cy="0"/>
          </a:xfrm>
          <a:prstGeom prst="line">
            <a:avLst/>
          </a:prstGeom>
          <a:ln w="6350" cmpd="sng">
            <a:solidFill>
              <a:schemeClr val="tx1"/>
            </a:solidFill>
            <a:prstDash val="sysDash"/>
          </a:ln>
        </p:spPr>
        <p:style>
          <a:lnRef idx="2">
            <a:schemeClr val="accent1"/>
          </a:lnRef>
          <a:fillRef idx="0">
            <a:schemeClr val="accent1"/>
          </a:fillRef>
          <a:effectRef idx="1">
            <a:schemeClr val="accent1"/>
          </a:effectRef>
          <a:fontRef idx="minor">
            <a:schemeClr val="tx1"/>
          </a:fontRef>
        </p:style>
      </p:cxnSp>
      <p:cxnSp>
        <p:nvCxnSpPr>
          <p:cNvPr id="28" name="Suora yhdysviiva 27"/>
          <p:cNvCxnSpPr/>
          <p:nvPr/>
        </p:nvCxnSpPr>
        <p:spPr>
          <a:xfrm flipH="1">
            <a:off x="-99482" y="384569"/>
            <a:ext cx="12943098" cy="0"/>
          </a:xfrm>
          <a:prstGeom prst="line">
            <a:avLst/>
          </a:prstGeom>
          <a:ln w="6350" cmpd="sng">
            <a:solidFill>
              <a:schemeClr val="tx1"/>
            </a:solidFill>
            <a:prstDash val="sysDash"/>
          </a:ln>
        </p:spPr>
        <p:style>
          <a:lnRef idx="2">
            <a:schemeClr val="accent1"/>
          </a:lnRef>
          <a:fillRef idx="0">
            <a:schemeClr val="accent1"/>
          </a:fillRef>
          <a:effectRef idx="1">
            <a:schemeClr val="accent1"/>
          </a:effectRef>
          <a:fontRef idx="minor">
            <a:schemeClr val="tx1"/>
          </a:fontRef>
        </p:style>
      </p:cxnSp>
      <p:sp>
        <p:nvSpPr>
          <p:cNvPr id="24" name="Suorakulmio 23"/>
          <p:cNvSpPr/>
          <p:nvPr/>
        </p:nvSpPr>
        <p:spPr>
          <a:xfrm>
            <a:off x="923189" y="653491"/>
            <a:ext cx="4585887" cy="2077492"/>
          </a:xfrm>
          <a:prstGeom prst="rect">
            <a:avLst/>
          </a:prstGeom>
        </p:spPr>
        <p:txBody>
          <a:bodyPr wrap="square">
            <a:spAutoFit/>
          </a:bodyPr>
          <a:lstStyle/>
          <a:p>
            <a:r>
              <a:rPr lang="fi-FI" sz="1600" dirty="0" smtClean="0">
                <a:latin typeface="Marker Felt"/>
                <a:cs typeface="Marker Felt"/>
              </a:rPr>
              <a:t>A1 ASIAKASSUHDEPROSESSI 1 TÄPPÄ</a:t>
            </a:r>
          </a:p>
          <a:p>
            <a:endParaRPr lang="fi-FI" sz="1100" dirty="0" smtClean="0"/>
          </a:p>
          <a:p>
            <a:pPr marL="171450" indent="-171450">
              <a:spcBef>
                <a:spcPts val="600"/>
              </a:spcBef>
              <a:spcAft>
                <a:spcPts val="600"/>
              </a:spcAft>
              <a:buClr>
                <a:schemeClr val="tx1"/>
              </a:buClr>
              <a:buSzPct val="150000"/>
              <a:buFont typeface="Wingdings" charset="2"/>
              <a:buChar char=""/>
            </a:pPr>
            <a:r>
              <a:rPr lang="fi-FI" sz="1100" dirty="0" smtClean="0">
                <a:solidFill>
                  <a:srgbClr val="000000"/>
                </a:solidFill>
              </a:rPr>
              <a:t>Olemme lähettäneet asiakkaalle uuden tarjouksen tehdyn projektin jälkeen ja suunnitelleet uusia yhteistyökuvioita</a:t>
            </a:r>
          </a:p>
          <a:p>
            <a:pPr marL="171450" indent="-171450">
              <a:spcBef>
                <a:spcPts val="600"/>
              </a:spcBef>
              <a:spcAft>
                <a:spcPts val="600"/>
              </a:spcAft>
              <a:buClr>
                <a:schemeClr val="tx1"/>
              </a:buClr>
              <a:buSzPct val="150000"/>
              <a:buFont typeface="Wingdings" charset="2"/>
              <a:buChar char=""/>
            </a:pPr>
            <a:r>
              <a:rPr lang="fi-FI" sz="1100" dirty="0" smtClean="0">
                <a:solidFill>
                  <a:srgbClr val="000000"/>
                </a:solidFill>
              </a:rPr>
              <a:t>Teemme jatkuvaa yhteistyötä kolmen asiakkaan kanssa. Luomme yhteisiä konsepteja. Asiakkaat ovat käyneet useita kertoja Tiimiakatemialla vierailemassa.</a:t>
            </a:r>
          </a:p>
          <a:p>
            <a:pPr marL="171450" indent="-171450">
              <a:spcBef>
                <a:spcPts val="600"/>
              </a:spcBef>
              <a:spcAft>
                <a:spcPts val="600"/>
              </a:spcAft>
              <a:buClr>
                <a:schemeClr val="tx1"/>
              </a:buClr>
              <a:buSzPct val="150000"/>
              <a:buFont typeface="Wingdings" charset="2"/>
              <a:buChar char=""/>
            </a:pPr>
            <a:r>
              <a:rPr lang="fi-FI" sz="1100" dirty="0" smtClean="0">
                <a:solidFill>
                  <a:srgbClr val="000000"/>
                </a:solidFill>
              </a:rPr>
              <a:t>Asiakassuhteillamme alkaa olla taloudellista merkitystä, myyntiä syntyy ja seuraamme myynnin kehittymistä innokkaasti</a:t>
            </a:r>
          </a:p>
        </p:txBody>
      </p:sp>
      <p:sp>
        <p:nvSpPr>
          <p:cNvPr id="29" name="Suorakulmio 28"/>
          <p:cNvSpPr/>
          <p:nvPr/>
        </p:nvSpPr>
        <p:spPr>
          <a:xfrm>
            <a:off x="923189" y="2957271"/>
            <a:ext cx="4585887" cy="2246769"/>
          </a:xfrm>
          <a:prstGeom prst="rect">
            <a:avLst/>
          </a:prstGeom>
        </p:spPr>
        <p:txBody>
          <a:bodyPr wrap="square">
            <a:spAutoFit/>
          </a:bodyPr>
          <a:lstStyle/>
          <a:p>
            <a:r>
              <a:rPr lang="fi-FI" sz="1600" dirty="0" smtClean="0">
                <a:latin typeface="Marker Felt"/>
                <a:cs typeface="Marker Felt"/>
              </a:rPr>
              <a:t>A1 ASIAKASSUHDEPROSESSI </a:t>
            </a:r>
            <a:r>
              <a:rPr lang="fi-FI" sz="1600" dirty="0">
                <a:latin typeface="Marker Felt"/>
                <a:cs typeface="Marker Felt"/>
              </a:rPr>
              <a:t>2</a:t>
            </a:r>
            <a:r>
              <a:rPr lang="fi-FI" sz="1600" dirty="0" smtClean="0">
                <a:latin typeface="Marker Felt"/>
                <a:cs typeface="Marker Felt"/>
              </a:rPr>
              <a:t> TÄPPÄÄ</a:t>
            </a:r>
          </a:p>
          <a:p>
            <a:endParaRPr lang="fi-FI" sz="1100" dirty="0" smtClean="0"/>
          </a:p>
          <a:p>
            <a:pPr marL="171450" indent="-171450">
              <a:spcBef>
                <a:spcPts val="600"/>
              </a:spcBef>
              <a:spcAft>
                <a:spcPts val="600"/>
              </a:spcAft>
              <a:buClr>
                <a:schemeClr val="tx1"/>
              </a:buClr>
              <a:buSzPct val="150000"/>
              <a:buFont typeface="Wingdings" charset="2"/>
              <a:buChar char=""/>
            </a:pPr>
            <a:r>
              <a:rPr lang="fi-FI" sz="1100" dirty="0" smtClean="0">
                <a:solidFill>
                  <a:srgbClr val="000000"/>
                </a:solidFill>
              </a:rPr>
              <a:t>Teemme yhteistyötä kolmen asiakkaan kanssa ja olemme laatineet heidän kanssaan yhteisen oppimissopimuksen</a:t>
            </a:r>
          </a:p>
          <a:p>
            <a:pPr marL="171450" indent="-171450">
              <a:spcBef>
                <a:spcPts val="600"/>
              </a:spcBef>
              <a:spcAft>
                <a:spcPts val="600"/>
              </a:spcAft>
              <a:buClr>
                <a:schemeClr val="tx1"/>
              </a:buClr>
              <a:buSzPct val="150000"/>
              <a:buFont typeface="Wingdings" charset="2"/>
              <a:buChar char=""/>
            </a:pPr>
            <a:r>
              <a:rPr lang="fi-FI" sz="1100" dirty="0" smtClean="0">
                <a:solidFill>
                  <a:srgbClr val="000000"/>
                </a:solidFill>
              </a:rPr>
              <a:t>Laskutamme viittä asiakasta säännöllisesti ja olemme muodostaneet heistä oman asiakassalkun, josta on vastuussa nimetty henkilö. Asiakassalkkuun yritämme koota asiakkaita, jotka edustavat samaa heimoa ja segmenttiä. </a:t>
            </a:r>
            <a:endParaRPr lang="fi-FI" sz="1100" dirty="0">
              <a:solidFill>
                <a:srgbClr val="000000"/>
              </a:solidFill>
            </a:endParaRPr>
          </a:p>
          <a:p>
            <a:pPr marL="171450" indent="-171450">
              <a:spcBef>
                <a:spcPts val="600"/>
              </a:spcBef>
              <a:spcAft>
                <a:spcPts val="600"/>
              </a:spcAft>
              <a:buClr>
                <a:schemeClr val="tx1"/>
              </a:buClr>
              <a:buSzPct val="150000"/>
              <a:buFont typeface="Wingdings" charset="2"/>
              <a:buChar char=""/>
            </a:pPr>
            <a:r>
              <a:rPr lang="fi-FI" sz="1100" dirty="0" smtClean="0">
                <a:solidFill>
                  <a:srgbClr val="000000"/>
                </a:solidFill>
              </a:rPr>
              <a:t>Asiakassalkun myyntitulot muodostavat merkittävän osan liikevaihdostamme</a:t>
            </a:r>
          </a:p>
        </p:txBody>
      </p:sp>
      <p:sp>
        <p:nvSpPr>
          <p:cNvPr id="30" name="Suorakulmio 29"/>
          <p:cNvSpPr/>
          <p:nvPr/>
        </p:nvSpPr>
        <p:spPr>
          <a:xfrm>
            <a:off x="923189" y="5537397"/>
            <a:ext cx="4585887" cy="1908215"/>
          </a:xfrm>
          <a:prstGeom prst="rect">
            <a:avLst/>
          </a:prstGeom>
        </p:spPr>
        <p:txBody>
          <a:bodyPr wrap="square">
            <a:spAutoFit/>
          </a:bodyPr>
          <a:lstStyle/>
          <a:p>
            <a:r>
              <a:rPr lang="fi-FI" sz="1600" dirty="0" smtClean="0">
                <a:latin typeface="Marker Felt"/>
                <a:cs typeface="Marker Felt"/>
              </a:rPr>
              <a:t>A1 ASIAKASSUHDEPROSESSI 3 TÄPPÄÄ</a:t>
            </a:r>
          </a:p>
          <a:p>
            <a:endParaRPr lang="fi-FI" sz="1100" dirty="0" smtClean="0"/>
          </a:p>
          <a:p>
            <a:pPr marL="171450" indent="-171450">
              <a:spcBef>
                <a:spcPts val="600"/>
              </a:spcBef>
              <a:spcAft>
                <a:spcPts val="600"/>
              </a:spcAft>
              <a:buClr>
                <a:schemeClr val="tx1"/>
              </a:buClr>
              <a:buSzPct val="150000"/>
              <a:buFont typeface="Wingdings" charset="2"/>
              <a:buChar char=""/>
            </a:pPr>
            <a:r>
              <a:rPr lang="fi-FI" sz="1100" dirty="0" smtClean="0">
                <a:solidFill>
                  <a:srgbClr val="000000"/>
                </a:solidFill>
              </a:rPr>
              <a:t>Olemme mukana rakentamassa asiakkaidemme </a:t>
            </a:r>
            <a:r>
              <a:rPr lang="fi-FI" sz="1100" dirty="0" err="1" smtClean="0">
                <a:solidFill>
                  <a:srgbClr val="000000"/>
                </a:solidFill>
              </a:rPr>
              <a:t>brändejä</a:t>
            </a:r>
            <a:r>
              <a:rPr lang="fi-FI" sz="1100" dirty="0" smtClean="0">
                <a:solidFill>
                  <a:srgbClr val="000000"/>
                </a:solidFill>
              </a:rPr>
              <a:t>  ja tuottamassa niille lisäarvoa</a:t>
            </a:r>
          </a:p>
          <a:p>
            <a:pPr marL="171450" indent="-171450">
              <a:spcBef>
                <a:spcPts val="600"/>
              </a:spcBef>
              <a:spcAft>
                <a:spcPts val="600"/>
              </a:spcAft>
              <a:buClr>
                <a:schemeClr val="tx1"/>
              </a:buClr>
              <a:buSzPct val="150000"/>
              <a:buFont typeface="Wingdings" charset="2"/>
              <a:buChar char=""/>
            </a:pPr>
            <a:r>
              <a:rPr lang="fi-FI" sz="1100" dirty="0" smtClean="0">
                <a:solidFill>
                  <a:srgbClr val="000000"/>
                </a:solidFill>
              </a:rPr>
              <a:t>Osaamme periyttää asiakassuhteita ja olemme periyttäneet kaksi asiakassuhdetta/projektia</a:t>
            </a:r>
          </a:p>
          <a:p>
            <a:pPr marL="171450" indent="-171450">
              <a:spcBef>
                <a:spcPts val="600"/>
              </a:spcBef>
              <a:spcAft>
                <a:spcPts val="600"/>
              </a:spcAft>
              <a:buClr>
                <a:schemeClr val="tx1"/>
              </a:buClr>
              <a:buSzPct val="150000"/>
              <a:buFont typeface="Wingdings" charset="2"/>
              <a:buChar char=""/>
            </a:pPr>
            <a:r>
              <a:rPr lang="fi-FI" sz="1100" dirty="0" smtClean="0">
                <a:solidFill>
                  <a:srgbClr val="000000"/>
                </a:solidFill>
              </a:rPr>
              <a:t>Meillä on yhteistuotantoa, oppimista ja yhteiset oppimissopimukset viiden asiakkaan kanssa</a:t>
            </a:r>
          </a:p>
        </p:txBody>
      </p:sp>
      <p:pic>
        <p:nvPicPr>
          <p:cNvPr id="2" name="Kuva 1" descr="ruudukko_3.jpg"/>
          <p:cNvPicPr>
            <a:picLocks noChangeAspect="1"/>
          </p:cNvPicPr>
          <p:nvPr/>
        </p:nvPicPr>
        <p:blipFill>
          <a:blip r:embed="rId3">
            <a:alphaModFix amt="75000"/>
            <a:extLst>
              <a:ext uri="{28A0092B-C50C-407E-A947-70E740481C1C}">
                <a14:useLocalDpi xmlns:a14="http://schemas.microsoft.com/office/drawing/2010/main" val="0"/>
              </a:ext>
            </a:extLst>
          </a:blip>
          <a:stretch>
            <a:fillRect/>
          </a:stretch>
        </p:blipFill>
        <p:spPr>
          <a:xfrm>
            <a:off x="7051587" y="6312777"/>
            <a:ext cx="2596986" cy="2559195"/>
          </a:xfrm>
          <a:prstGeom prst="rect">
            <a:avLst/>
          </a:prstGeom>
        </p:spPr>
      </p:pic>
      <p:sp>
        <p:nvSpPr>
          <p:cNvPr id="32" name="Suorakulmio 31"/>
          <p:cNvSpPr/>
          <p:nvPr/>
        </p:nvSpPr>
        <p:spPr>
          <a:xfrm>
            <a:off x="7060511" y="6475187"/>
            <a:ext cx="913260" cy="584776"/>
          </a:xfrm>
          <a:prstGeom prst="rect">
            <a:avLst/>
          </a:prstGeom>
        </p:spPr>
        <p:txBody>
          <a:bodyPr wrap="square" anchor="ctr" anchorCtr="0">
            <a:spAutoFit/>
          </a:bodyPr>
          <a:lstStyle/>
          <a:p>
            <a:pPr algn="ctr">
              <a:spcBef>
                <a:spcPts val="600"/>
              </a:spcBef>
              <a:spcAft>
                <a:spcPts val="600"/>
              </a:spcAft>
              <a:buClr>
                <a:schemeClr val="tx1"/>
              </a:buClr>
              <a:buSzPct val="150000"/>
            </a:pPr>
            <a:r>
              <a:rPr lang="fi-FI" sz="800" dirty="0" smtClean="0">
                <a:solidFill>
                  <a:srgbClr val="000000"/>
                </a:solidFill>
              </a:rPr>
              <a:t>Jatkuva </a:t>
            </a:r>
            <a:r>
              <a:rPr lang="fi-FI" sz="800" dirty="0" err="1" smtClean="0">
                <a:solidFill>
                  <a:srgbClr val="000000"/>
                </a:solidFill>
              </a:rPr>
              <a:t>yhteisistyö</a:t>
            </a:r>
            <a:r>
              <a:rPr lang="fi-FI" sz="800" dirty="0" smtClean="0">
                <a:solidFill>
                  <a:srgbClr val="000000"/>
                </a:solidFill>
              </a:rPr>
              <a:t> 3 asiakkaan    kanssa</a:t>
            </a:r>
            <a:endParaRPr lang="fi-FI" sz="800" dirty="0">
              <a:solidFill>
                <a:srgbClr val="000000"/>
              </a:solidFill>
            </a:endParaRPr>
          </a:p>
        </p:txBody>
      </p:sp>
      <p:sp>
        <p:nvSpPr>
          <p:cNvPr id="33" name="Suorakulmio 32"/>
          <p:cNvSpPr/>
          <p:nvPr/>
        </p:nvSpPr>
        <p:spPr>
          <a:xfrm>
            <a:off x="7917746" y="7284858"/>
            <a:ext cx="913260" cy="584776"/>
          </a:xfrm>
          <a:prstGeom prst="rect">
            <a:avLst/>
          </a:prstGeom>
        </p:spPr>
        <p:txBody>
          <a:bodyPr wrap="square" anchor="ctr" anchorCtr="0">
            <a:spAutoFit/>
          </a:bodyPr>
          <a:lstStyle/>
          <a:p>
            <a:pPr algn="ctr">
              <a:spcBef>
                <a:spcPts val="600"/>
              </a:spcBef>
              <a:spcAft>
                <a:spcPts val="600"/>
              </a:spcAft>
              <a:buClr>
                <a:schemeClr val="tx1"/>
              </a:buClr>
              <a:buSzPct val="150000"/>
            </a:pPr>
            <a:r>
              <a:rPr lang="fi-FI" sz="800" dirty="0" smtClean="0">
                <a:solidFill>
                  <a:srgbClr val="000000"/>
                </a:solidFill>
              </a:rPr>
              <a:t>Seuraamme myynnin kehitystä    tarkasti</a:t>
            </a:r>
            <a:endParaRPr lang="fi-FI" sz="800" dirty="0">
              <a:solidFill>
                <a:srgbClr val="000000"/>
              </a:solidFill>
            </a:endParaRPr>
          </a:p>
        </p:txBody>
      </p:sp>
      <p:sp>
        <p:nvSpPr>
          <p:cNvPr id="35" name="Suorakulmio 34"/>
          <p:cNvSpPr/>
          <p:nvPr/>
        </p:nvSpPr>
        <p:spPr>
          <a:xfrm>
            <a:off x="8744570" y="8115587"/>
            <a:ext cx="913260" cy="584776"/>
          </a:xfrm>
          <a:prstGeom prst="rect">
            <a:avLst/>
          </a:prstGeom>
        </p:spPr>
        <p:txBody>
          <a:bodyPr wrap="square" anchor="ctr" anchorCtr="0">
            <a:spAutoFit/>
          </a:bodyPr>
          <a:lstStyle/>
          <a:p>
            <a:pPr algn="ctr">
              <a:spcBef>
                <a:spcPts val="600"/>
              </a:spcBef>
              <a:spcAft>
                <a:spcPts val="600"/>
              </a:spcAft>
              <a:buClr>
                <a:schemeClr val="tx1"/>
              </a:buClr>
              <a:buSzPct val="150000"/>
            </a:pPr>
            <a:r>
              <a:rPr lang="fi-FI" sz="800" dirty="0" smtClean="0">
                <a:solidFill>
                  <a:srgbClr val="000000"/>
                </a:solidFill>
              </a:rPr>
              <a:t>Olemme </a:t>
            </a:r>
            <a:r>
              <a:rPr lang="fi-FI" sz="800" dirty="0" err="1" smtClean="0">
                <a:solidFill>
                  <a:srgbClr val="000000"/>
                </a:solidFill>
              </a:rPr>
              <a:t>periyt-täneeet</a:t>
            </a:r>
            <a:r>
              <a:rPr lang="fi-FI" sz="800" dirty="0" smtClean="0">
                <a:solidFill>
                  <a:srgbClr val="000000"/>
                </a:solidFill>
              </a:rPr>
              <a:t> kaksi </a:t>
            </a:r>
            <a:r>
              <a:rPr lang="fi-FI" sz="800" dirty="0" err="1" smtClean="0">
                <a:solidFill>
                  <a:srgbClr val="000000"/>
                </a:solidFill>
              </a:rPr>
              <a:t>asiakassuh-</a:t>
            </a:r>
            <a:r>
              <a:rPr lang="fi-FI" sz="800" dirty="0" smtClean="0">
                <a:solidFill>
                  <a:srgbClr val="000000"/>
                </a:solidFill>
              </a:rPr>
              <a:t>     </a:t>
            </a:r>
            <a:r>
              <a:rPr lang="fi-FI" sz="800" dirty="0" err="1" smtClean="0">
                <a:solidFill>
                  <a:srgbClr val="000000"/>
                </a:solidFill>
              </a:rPr>
              <a:t>detta/projektia</a:t>
            </a:r>
            <a:endParaRPr lang="fi-FI" sz="800" dirty="0">
              <a:solidFill>
                <a:srgbClr val="000000"/>
              </a:solidFill>
            </a:endParaRPr>
          </a:p>
        </p:txBody>
      </p:sp>
      <p:sp>
        <p:nvSpPr>
          <p:cNvPr id="36" name="Suorakulmio 35"/>
          <p:cNvSpPr/>
          <p:nvPr/>
        </p:nvSpPr>
        <p:spPr>
          <a:xfrm>
            <a:off x="8725495" y="6481575"/>
            <a:ext cx="913260" cy="584776"/>
          </a:xfrm>
          <a:prstGeom prst="rect">
            <a:avLst/>
          </a:prstGeom>
        </p:spPr>
        <p:txBody>
          <a:bodyPr wrap="square" anchor="ctr" anchorCtr="0">
            <a:spAutoFit/>
          </a:bodyPr>
          <a:lstStyle/>
          <a:p>
            <a:pPr algn="ctr">
              <a:spcBef>
                <a:spcPts val="600"/>
              </a:spcBef>
              <a:spcAft>
                <a:spcPts val="600"/>
              </a:spcAft>
              <a:buClr>
                <a:schemeClr val="tx1"/>
              </a:buClr>
              <a:buSzPct val="150000"/>
            </a:pPr>
            <a:r>
              <a:rPr lang="fi-FI" sz="800" dirty="0" smtClean="0">
                <a:solidFill>
                  <a:srgbClr val="000000"/>
                </a:solidFill>
              </a:rPr>
              <a:t>Useat </a:t>
            </a:r>
            <a:r>
              <a:rPr lang="fi-FI" sz="800" dirty="0" err="1" smtClean="0">
                <a:solidFill>
                  <a:srgbClr val="000000"/>
                </a:solidFill>
              </a:rPr>
              <a:t>asiak-kaamme</a:t>
            </a:r>
            <a:r>
              <a:rPr lang="fi-FI" sz="800" dirty="0" smtClean="0">
                <a:solidFill>
                  <a:srgbClr val="000000"/>
                </a:solidFill>
              </a:rPr>
              <a:t> ovat vierailleet </a:t>
            </a:r>
            <a:r>
              <a:rPr lang="fi-FI" sz="800" dirty="0" err="1" smtClean="0">
                <a:solidFill>
                  <a:srgbClr val="000000"/>
                </a:solidFill>
              </a:rPr>
              <a:t>Tii-miakatemialla</a:t>
            </a:r>
            <a:endParaRPr lang="fi-FI" sz="800" dirty="0">
              <a:solidFill>
                <a:srgbClr val="000000"/>
              </a:solidFill>
            </a:endParaRPr>
          </a:p>
        </p:txBody>
      </p:sp>
      <p:sp>
        <p:nvSpPr>
          <p:cNvPr id="37" name="Suorakulmio 36"/>
          <p:cNvSpPr/>
          <p:nvPr/>
        </p:nvSpPr>
        <p:spPr>
          <a:xfrm>
            <a:off x="7047842" y="8189425"/>
            <a:ext cx="913260" cy="461665"/>
          </a:xfrm>
          <a:prstGeom prst="rect">
            <a:avLst/>
          </a:prstGeom>
        </p:spPr>
        <p:txBody>
          <a:bodyPr wrap="square" anchor="ctr" anchorCtr="0">
            <a:spAutoFit/>
          </a:bodyPr>
          <a:lstStyle/>
          <a:p>
            <a:pPr algn="ctr">
              <a:spcBef>
                <a:spcPts val="600"/>
              </a:spcBef>
              <a:spcAft>
                <a:spcPts val="600"/>
              </a:spcAft>
              <a:buClr>
                <a:schemeClr val="tx1"/>
              </a:buClr>
              <a:buSzPct val="150000"/>
            </a:pPr>
            <a:r>
              <a:rPr lang="fi-FI" sz="800" dirty="0" smtClean="0">
                <a:solidFill>
                  <a:srgbClr val="000000"/>
                </a:solidFill>
              </a:rPr>
              <a:t>Laskutamme 5 asiakasta säännöllisesti</a:t>
            </a:r>
            <a:endParaRPr lang="fi-FI" sz="800" dirty="0">
              <a:solidFill>
                <a:srgbClr val="000000"/>
              </a:solidFill>
            </a:endParaRPr>
          </a:p>
        </p:txBody>
      </p:sp>
      <p:sp>
        <p:nvSpPr>
          <p:cNvPr id="38" name="Suorakulmio 37"/>
          <p:cNvSpPr/>
          <p:nvPr/>
        </p:nvSpPr>
        <p:spPr>
          <a:xfrm>
            <a:off x="7925866" y="8112191"/>
            <a:ext cx="913260" cy="584776"/>
          </a:xfrm>
          <a:prstGeom prst="rect">
            <a:avLst/>
          </a:prstGeom>
        </p:spPr>
        <p:txBody>
          <a:bodyPr wrap="square" anchor="ctr" anchorCtr="0">
            <a:spAutoFit/>
          </a:bodyPr>
          <a:lstStyle/>
          <a:p>
            <a:pPr algn="ctr">
              <a:spcBef>
                <a:spcPts val="600"/>
              </a:spcBef>
              <a:spcAft>
                <a:spcPts val="600"/>
              </a:spcAft>
              <a:buClr>
                <a:schemeClr val="tx1"/>
              </a:buClr>
              <a:buSzPct val="150000"/>
            </a:pPr>
            <a:r>
              <a:rPr lang="fi-FI" sz="800" dirty="0" smtClean="0">
                <a:solidFill>
                  <a:srgbClr val="000000"/>
                </a:solidFill>
              </a:rPr>
              <a:t>Tehty uusi </a:t>
            </a:r>
            <a:r>
              <a:rPr lang="fi-FI" sz="800" dirty="0" err="1" smtClean="0">
                <a:solidFill>
                  <a:srgbClr val="000000"/>
                </a:solidFill>
              </a:rPr>
              <a:t>tar-jous</a:t>
            </a:r>
            <a:r>
              <a:rPr lang="fi-FI" sz="800" dirty="0" smtClean="0">
                <a:solidFill>
                  <a:srgbClr val="000000"/>
                </a:solidFill>
              </a:rPr>
              <a:t> asiakkaalle tehdyn </a:t>
            </a:r>
            <a:r>
              <a:rPr lang="fi-FI" sz="800" dirty="0" err="1" smtClean="0">
                <a:solidFill>
                  <a:srgbClr val="000000"/>
                </a:solidFill>
              </a:rPr>
              <a:t>projek-</a:t>
            </a:r>
            <a:r>
              <a:rPr lang="fi-FI" sz="800" dirty="0" smtClean="0">
                <a:solidFill>
                  <a:srgbClr val="000000"/>
                </a:solidFill>
              </a:rPr>
              <a:t>  </a:t>
            </a:r>
            <a:r>
              <a:rPr lang="fi-FI" sz="800" dirty="0" err="1" smtClean="0">
                <a:solidFill>
                  <a:srgbClr val="000000"/>
                </a:solidFill>
              </a:rPr>
              <a:t>tin</a:t>
            </a:r>
            <a:r>
              <a:rPr lang="fi-FI" sz="800" dirty="0" smtClean="0">
                <a:solidFill>
                  <a:srgbClr val="000000"/>
                </a:solidFill>
              </a:rPr>
              <a:t> jälkeen</a:t>
            </a:r>
            <a:endParaRPr lang="fi-FI" sz="800" dirty="0">
              <a:solidFill>
                <a:srgbClr val="000000"/>
              </a:solidFill>
            </a:endParaRPr>
          </a:p>
        </p:txBody>
      </p:sp>
      <p:sp>
        <p:nvSpPr>
          <p:cNvPr id="39" name="Suorakulmio 38"/>
          <p:cNvSpPr/>
          <p:nvPr/>
        </p:nvSpPr>
        <p:spPr>
          <a:xfrm>
            <a:off x="8741174" y="7251007"/>
            <a:ext cx="913260" cy="707886"/>
          </a:xfrm>
          <a:prstGeom prst="rect">
            <a:avLst/>
          </a:prstGeom>
        </p:spPr>
        <p:txBody>
          <a:bodyPr wrap="square" anchor="ctr" anchorCtr="0">
            <a:spAutoFit/>
          </a:bodyPr>
          <a:lstStyle/>
          <a:p>
            <a:pPr algn="ctr">
              <a:spcBef>
                <a:spcPts val="600"/>
              </a:spcBef>
              <a:spcAft>
                <a:spcPts val="600"/>
              </a:spcAft>
              <a:buClr>
                <a:schemeClr val="tx1"/>
              </a:buClr>
              <a:buSzPct val="150000"/>
            </a:pPr>
            <a:r>
              <a:rPr lang="fi-FI" sz="800" dirty="0" smtClean="0">
                <a:solidFill>
                  <a:srgbClr val="000000"/>
                </a:solidFill>
              </a:rPr>
              <a:t>Rakennamme asiakkaidemme </a:t>
            </a:r>
            <a:r>
              <a:rPr lang="fi-FI" sz="800" dirty="0" err="1" smtClean="0">
                <a:solidFill>
                  <a:srgbClr val="000000"/>
                </a:solidFill>
              </a:rPr>
              <a:t>brändejä</a:t>
            </a:r>
            <a:r>
              <a:rPr lang="fi-FI" sz="800" dirty="0" smtClean="0">
                <a:solidFill>
                  <a:srgbClr val="000000"/>
                </a:solidFill>
              </a:rPr>
              <a:t> ja tuotamme </a:t>
            </a:r>
            <a:r>
              <a:rPr lang="fi-FI" sz="800" dirty="0" err="1" smtClean="0">
                <a:solidFill>
                  <a:srgbClr val="000000"/>
                </a:solidFill>
              </a:rPr>
              <a:t>niil-</a:t>
            </a:r>
            <a:r>
              <a:rPr lang="fi-FI" sz="800" dirty="0" smtClean="0">
                <a:solidFill>
                  <a:srgbClr val="000000"/>
                </a:solidFill>
              </a:rPr>
              <a:t>   le lisäarvoa</a:t>
            </a:r>
            <a:endParaRPr lang="fi-FI" sz="800" dirty="0">
              <a:solidFill>
                <a:srgbClr val="000000"/>
              </a:solidFill>
            </a:endParaRPr>
          </a:p>
        </p:txBody>
      </p:sp>
      <p:sp>
        <p:nvSpPr>
          <p:cNvPr id="40" name="Suorakulmio 39"/>
          <p:cNvSpPr/>
          <p:nvPr/>
        </p:nvSpPr>
        <p:spPr>
          <a:xfrm>
            <a:off x="7925866" y="6481575"/>
            <a:ext cx="913260" cy="584776"/>
          </a:xfrm>
          <a:prstGeom prst="rect">
            <a:avLst/>
          </a:prstGeom>
        </p:spPr>
        <p:txBody>
          <a:bodyPr wrap="square" anchor="ctr" anchorCtr="0">
            <a:spAutoFit/>
          </a:bodyPr>
          <a:lstStyle/>
          <a:p>
            <a:pPr algn="ctr">
              <a:spcBef>
                <a:spcPts val="600"/>
              </a:spcBef>
              <a:spcAft>
                <a:spcPts val="600"/>
              </a:spcAft>
              <a:buClr>
                <a:schemeClr val="tx1"/>
              </a:buClr>
              <a:buSzPct val="150000"/>
            </a:pPr>
            <a:r>
              <a:rPr lang="fi-FI" sz="800" dirty="0" smtClean="0">
                <a:solidFill>
                  <a:srgbClr val="000000"/>
                </a:solidFill>
              </a:rPr>
              <a:t>Luomme asiakkaiden kanssa yhteisiä konsepteja</a:t>
            </a:r>
            <a:endParaRPr lang="fi-FI" sz="800" dirty="0">
              <a:solidFill>
                <a:srgbClr val="000000"/>
              </a:solidFill>
            </a:endParaRPr>
          </a:p>
        </p:txBody>
      </p:sp>
      <p:sp>
        <p:nvSpPr>
          <p:cNvPr id="41" name="Suorakulmio 40"/>
          <p:cNvSpPr/>
          <p:nvPr/>
        </p:nvSpPr>
        <p:spPr>
          <a:xfrm>
            <a:off x="7063521" y="7358438"/>
            <a:ext cx="913260" cy="461665"/>
          </a:xfrm>
          <a:prstGeom prst="rect">
            <a:avLst/>
          </a:prstGeom>
        </p:spPr>
        <p:txBody>
          <a:bodyPr wrap="square" anchor="ctr" anchorCtr="0">
            <a:spAutoFit/>
          </a:bodyPr>
          <a:lstStyle/>
          <a:p>
            <a:pPr algn="ctr">
              <a:spcBef>
                <a:spcPts val="600"/>
              </a:spcBef>
              <a:spcAft>
                <a:spcPts val="600"/>
              </a:spcAft>
              <a:buClr>
                <a:schemeClr val="tx1"/>
              </a:buClr>
              <a:buSzPct val="150000"/>
            </a:pPr>
            <a:r>
              <a:rPr lang="fi-FI" sz="800" dirty="0" smtClean="0">
                <a:solidFill>
                  <a:srgbClr val="000000"/>
                </a:solidFill>
              </a:rPr>
              <a:t>Olemme rakentaneet asiakassalkun</a:t>
            </a:r>
            <a:endParaRPr lang="fi-FI" sz="800" dirty="0">
              <a:solidFill>
                <a:srgbClr val="000000"/>
              </a:solidFill>
            </a:endParaRPr>
          </a:p>
        </p:txBody>
      </p:sp>
    </p:spTree>
    <p:extLst>
      <p:ext uri="{BB962C8B-B14F-4D97-AF65-F5344CB8AC3E}">
        <p14:creationId xmlns:p14="http://schemas.microsoft.com/office/powerpoint/2010/main" val="3801401776"/>
      </p:ext>
    </p:extLst>
  </p:cSld>
  <p:clrMapOvr>
    <a:masterClrMapping/>
  </p:clrMapOvr>
  <p:timing>
    <p:tnLst>
      <p:par>
        <p:cTn xmlns:p14="http://schemas.microsoft.com/office/powerpoint/2010/mai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5" name="Kuva 44" descr="SCN_0047.jpg"/>
          <p:cNvPicPr>
            <a:picLocks noChangeAspect="1"/>
          </p:cNvPicPr>
          <p:nvPr/>
        </p:nvPicPr>
        <p:blipFill rotWithShape="1">
          <a:blip r:embed="rId2" cstate="print">
            <a:extLst>
              <a:ext uri="{28A0092B-C50C-407E-A947-70E740481C1C}">
                <a14:useLocalDpi xmlns:a14="http://schemas.microsoft.com/office/drawing/2010/main"/>
              </a:ext>
            </a:extLst>
          </a:blip>
          <a:srcRect/>
          <a:stretch/>
        </p:blipFill>
        <p:spPr>
          <a:xfrm rot="16200000">
            <a:off x="1548075" y="-1674182"/>
            <a:ext cx="9606346" cy="12944416"/>
          </a:xfrm>
          <a:prstGeom prst="rect">
            <a:avLst/>
          </a:prstGeom>
        </p:spPr>
      </p:pic>
      <p:sp>
        <p:nvSpPr>
          <p:cNvPr id="42" name="Suorakulmio 41"/>
          <p:cNvSpPr/>
          <p:nvPr/>
        </p:nvSpPr>
        <p:spPr>
          <a:xfrm>
            <a:off x="610209" y="740118"/>
            <a:ext cx="4014982" cy="1713290"/>
          </a:xfrm>
          <a:prstGeom prst="rect">
            <a:avLst/>
          </a:prstGeom>
          <a:noFill/>
        </p:spPr>
        <p:txBody>
          <a:bodyPr wrap="square" lIns="91440" tIns="45720" rIns="91440" bIns="45720">
            <a:spAutoFit/>
          </a:bodyPr>
          <a:lstStyle/>
          <a:p>
            <a:pPr>
              <a:lnSpc>
                <a:spcPct val="90000"/>
              </a:lnSpc>
              <a:spcBef>
                <a:spcPts val="200"/>
              </a:spcBef>
              <a:spcAft>
                <a:spcPts val="200"/>
              </a:spcAft>
            </a:pPr>
            <a:r>
              <a:rPr lang="fi-FI" sz="4000" b="1" dirty="0" smtClean="0">
                <a:ln w="10541" cmpd="sng">
                  <a:solidFill>
                    <a:schemeClr val="accent1">
                      <a:shade val="88000"/>
                      <a:satMod val="110000"/>
                    </a:schemeClr>
                  </a:solidFill>
                  <a:prstDash val="solid"/>
                </a:ln>
                <a:solidFill>
                  <a:srgbClr val="FF0000"/>
                </a:solidFill>
                <a:latin typeface="Marker Felt"/>
                <a:cs typeface="Marker Felt"/>
              </a:rPr>
              <a:t>(III) VERKOSTOT</a:t>
            </a:r>
          </a:p>
          <a:p>
            <a:pPr marL="171450" indent="-171450">
              <a:spcBef>
                <a:spcPts val="200"/>
              </a:spcBef>
              <a:spcAft>
                <a:spcPts val="200"/>
              </a:spcAft>
              <a:buFont typeface="Arial"/>
              <a:buChar char="•"/>
            </a:pPr>
            <a:r>
              <a:rPr lang="fi-FI" sz="1400" b="1" dirty="0" smtClean="0">
                <a:ln w="10541" cmpd="sng">
                  <a:solidFill>
                    <a:schemeClr val="accent1">
                      <a:shade val="88000"/>
                      <a:satMod val="110000"/>
                    </a:schemeClr>
                  </a:solidFill>
                  <a:prstDash val="solid"/>
                </a:ln>
                <a:solidFill>
                  <a:srgbClr val="FF0000"/>
                </a:solidFill>
                <a:latin typeface="+mj-lt"/>
              </a:rPr>
              <a:t>Johtavat ajatukset,  </a:t>
            </a:r>
          </a:p>
          <a:p>
            <a:pPr marL="171450" indent="-171450">
              <a:spcBef>
                <a:spcPts val="200"/>
              </a:spcBef>
              <a:spcAft>
                <a:spcPts val="200"/>
              </a:spcAft>
              <a:buFont typeface="Arial"/>
              <a:buChar char="•"/>
            </a:pPr>
            <a:r>
              <a:rPr lang="fi-FI" sz="1400" b="1" dirty="0" smtClean="0">
                <a:ln w="10541" cmpd="sng">
                  <a:solidFill>
                    <a:schemeClr val="accent1">
                      <a:shade val="88000"/>
                      <a:satMod val="110000"/>
                    </a:schemeClr>
                  </a:solidFill>
                  <a:prstDash val="solid"/>
                </a:ln>
                <a:solidFill>
                  <a:srgbClr val="FF0000"/>
                </a:solidFill>
                <a:latin typeface="+mj-lt"/>
              </a:rPr>
              <a:t>Projekti- ja asiakkuusjohtaminen</a:t>
            </a:r>
          </a:p>
          <a:p>
            <a:pPr marL="171450" indent="-171450">
              <a:spcBef>
                <a:spcPts val="200"/>
              </a:spcBef>
              <a:spcAft>
                <a:spcPts val="200"/>
              </a:spcAft>
              <a:buFont typeface="Arial"/>
              <a:buChar char="•"/>
            </a:pPr>
            <a:r>
              <a:rPr lang="fi-FI" sz="1400" b="1" dirty="0" smtClean="0">
                <a:ln w="10541" cmpd="sng">
                  <a:solidFill>
                    <a:schemeClr val="accent1">
                      <a:shade val="88000"/>
                      <a:satMod val="110000"/>
                    </a:schemeClr>
                  </a:solidFill>
                  <a:prstDash val="solid"/>
                </a:ln>
                <a:solidFill>
                  <a:srgbClr val="FF0000"/>
                </a:solidFill>
                <a:latin typeface="+mj-lt"/>
              </a:rPr>
              <a:t>Esikuva: Ilkka Paananen</a:t>
            </a:r>
          </a:p>
          <a:p>
            <a:pPr marL="171450" indent="-171450">
              <a:spcBef>
                <a:spcPts val="200"/>
              </a:spcBef>
              <a:spcAft>
                <a:spcPts val="200"/>
              </a:spcAft>
              <a:buFont typeface="Arial"/>
              <a:buChar char="•"/>
            </a:pPr>
            <a:r>
              <a:rPr lang="fi-FI" sz="1400" b="1" dirty="0" smtClean="0">
                <a:ln w="10541" cmpd="sng">
                  <a:solidFill>
                    <a:schemeClr val="accent1">
                      <a:shade val="88000"/>
                      <a:satMod val="110000"/>
                    </a:schemeClr>
                  </a:solidFill>
                  <a:prstDash val="solid"/>
                </a:ln>
                <a:solidFill>
                  <a:srgbClr val="FF0000"/>
                </a:solidFill>
                <a:latin typeface="+mj-lt"/>
              </a:rPr>
              <a:t>VKOT 41-44</a:t>
            </a:r>
            <a:endParaRPr lang="fi-FI" sz="1400" b="1" dirty="0">
              <a:ln w="10541" cmpd="sng">
                <a:solidFill>
                  <a:schemeClr val="accent1">
                    <a:shade val="88000"/>
                    <a:satMod val="110000"/>
                  </a:schemeClr>
                </a:solidFill>
                <a:prstDash val="solid"/>
              </a:ln>
              <a:solidFill>
                <a:srgbClr val="FF0000"/>
              </a:solidFill>
              <a:latin typeface="+mj-lt"/>
            </a:endParaRPr>
          </a:p>
        </p:txBody>
      </p:sp>
      <p:pic>
        <p:nvPicPr>
          <p:cNvPr id="43" name="Kuva 42" descr="DvMdWSZV.jpg"/>
          <p:cNvPicPr>
            <a:picLocks noChangeAspect="1"/>
          </p:cNvPicPr>
          <p:nvPr/>
        </p:nvPicPr>
        <p:blipFill rotWithShape="1">
          <a:blip r:embed="rId3" cstate="print">
            <a:extLst>
              <a:ext uri="{BEBA8EAE-BF5A-486C-A8C5-ECC9F3942E4B}">
                <a14:imgProps xmlns:a14="http://schemas.microsoft.com/office/drawing/2010/main">
                  <a14:imgLayer r:embed="rId4">
                    <a14:imgEffect>
                      <a14:backgroundRemoval t="351" b="96313" l="9888" r="90000"/>
                    </a14:imgEffect>
                  </a14:imgLayer>
                </a14:imgProps>
              </a:ext>
              <a:ext uri="{28A0092B-C50C-407E-A947-70E740481C1C}">
                <a14:useLocalDpi xmlns:a14="http://schemas.microsoft.com/office/drawing/2010/main"/>
              </a:ext>
            </a:extLst>
          </a:blip>
          <a:srcRect/>
          <a:stretch/>
        </p:blipFill>
        <p:spPr>
          <a:xfrm>
            <a:off x="4078906" y="740118"/>
            <a:ext cx="1554218" cy="1987401"/>
          </a:xfrm>
          <a:prstGeom prst="rect">
            <a:avLst/>
          </a:prstGeom>
        </p:spPr>
      </p:pic>
      <p:sp>
        <p:nvSpPr>
          <p:cNvPr id="44" name="Suorakulmio 43"/>
          <p:cNvSpPr/>
          <p:nvPr/>
        </p:nvSpPr>
        <p:spPr>
          <a:xfrm>
            <a:off x="610209" y="2661554"/>
            <a:ext cx="4508195" cy="3308598"/>
          </a:xfrm>
          <a:prstGeom prst="rect">
            <a:avLst/>
          </a:prstGeom>
        </p:spPr>
        <p:txBody>
          <a:bodyPr wrap="square">
            <a:spAutoFit/>
          </a:bodyPr>
          <a:lstStyle/>
          <a:p>
            <a:pPr algn="just"/>
            <a:r>
              <a:rPr lang="fi-FI" sz="1100" dirty="0"/>
              <a:t>Peliyhtiö </a:t>
            </a:r>
            <a:r>
              <a:rPr lang="fi-FI" sz="1100" dirty="0" err="1"/>
              <a:t>Supercellin</a:t>
            </a:r>
            <a:r>
              <a:rPr lang="fi-FI" sz="1100" dirty="0"/>
              <a:t> toimitusjohtaja Ilkka Paananen kertoo olevansa "hirveän ylpeä" yhtiön tekemästä tuloksesta, vaikkei </a:t>
            </a:r>
            <a:r>
              <a:rPr lang="fi-FI" sz="1100" dirty="0" err="1"/>
              <a:t>Supercelliä</a:t>
            </a:r>
            <a:r>
              <a:rPr lang="fi-FI" sz="1100" dirty="0"/>
              <a:t> koskaan rahan takia perustettukaan</a:t>
            </a:r>
            <a:r>
              <a:rPr lang="fi-FI" sz="1100" dirty="0" smtClean="0"/>
              <a:t>.</a:t>
            </a:r>
          </a:p>
          <a:p>
            <a:pPr algn="just"/>
            <a:endParaRPr lang="fi-FI" sz="1100" dirty="0"/>
          </a:p>
          <a:p>
            <a:pPr algn="just"/>
            <a:r>
              <a:rPr lang="fi-FI" sz="1100" dirty="0"/>
              <a:t>– Taloudellinen tulos ei ole meidän </a:t>
            </a:r>
            <a:r>
              <a:rPr lang="fi-FI" sz="1100" dirty="0" err="1"/>
              <a:t>päämotivaattorimme</a:t>
            </a:r>
            <a:r>
              <a:rPr lang="fi-FI" sz="1100" dirty="0"/>
              <a:t>, joka toimintaa ohjaa. Sen sijaan me halusimme luoda ihan toisenlaisen yrityksen ja uudenlaisen tavan tehdä pelejä, oikeastaan vain koota parhaat ihmiset saman katon alle tekemään pelejä, Paananen kertoo Yle Uutisten haastattelussa</a:t>
            </a:r>
            <a:r>
              <a:rPr lang="fi-FI" sz="1100" dirty="0" smtClean="0"/>
              <a:t>.</a:t>
            </a:r>
          </a:p>
          <a:p>
            <a:pPr algn="just"/>
            <a:endParaRPr lang="fi-FI" sz="1100" dirty="0"/>
          </a:p>
          <a:p>
            <a:pPr algn="just"/>
            <a:r>
              <a:rPr lang="fi-FI" sz="1100" dirty="0"/>
              <a:t>Viime vuoden lopussa </a:t>
            </a:r>
            <a:r>
              <a:rPr lang="fi-FI" sz="1100" dirty="0" err="1"/>
              <a:t>Supercellistä</a:t>
            </a:r>
            <a:r>
              <a:rPr lang="fi-FI" sz="1100" dirty="0"/>
              <a:t> myytiin 51 prosenttia </a:t>
            </a:r>
            <a:r>
              <a:rPr lang="fi-FI" sz="1100" dirty="0" err="1" smtClean="0"/>
              <a:t>japanilaisomis-tukseen</a:t>
            </a:r>
            <a:r>
              <a:rPr lang="fi-FI" sz="1100" dirty="0"/>
              <a:t>. Paananen kertoo, että kaupan jälkeen elo on sujunut loistavasti</a:t>
            </a:r>
            <a:r>
              <a:rPr lang="fi-FI" sz="1100" dirty="0" smtClean="0"/>
              <a:t>.</a:t>
            </a:r>
          </a:p>
          <a:p>
            <a:pPr algn="just"/>
            <a:endParaRPr lang="fi-FI" sz="1100" dirty="0"/>
          </a:p>
          <a:p>
            <a:pPr algn="just"/>
            <a:r>
              <a:rPr lang="fi-FI" sz="1100" dirty="0"/>
              <a:t>– Kaikki ne periaatteet, joista me alussa sovimme –  joista tärkeimpänä se, että yhtiö pysyy täysin itsenäisenä ja suomalaisena – ovat pysyneet hienosti. Täällä ollaan jatkettu toimintaa ihan kuten ennenkin, oikeastaan mikään ei ole muuttunut</a:t>
            </a:r>
            <a:r>
              <a:rPr lang="fi-FI" sz="1100" dirty="0" smtClean="0"/>
              <a:t>.</a:t>
            </a:r>
          </a:p>
          <a:p>
            <a:pPr algn="just"/>
            <a:endParaRPr lang="fi-FI" sz="1100" dirty="0" smtClean="0"/>
          </a:p>
          <a:p>
            <a:pPr algn="just"/>
            <a:r>
              <a:rPr lang="fi-FI" sz="1100" dirty="0" smtClean="0"/>
              <a:t>(Lähde: Yle uutiset 12.2.2014)</a:t>
            </a:r>
            <a:endParaRPr lang="fi-FI" sz="1100" dirty="0"/>
          </a:p>
        </p:txBody>
      </p:sp>
      <p:cxnSp>
        <p:nvCxnSpPr>
          <p:cNvPr id="19" name="Suora yhdysviiva 18"/>
          <p:cNvCxnSpPr/>
          <p:nvPr/>
        </p:nvCxnSpPr>
        <p:spPr>
          <a:xfrm flipH="1">
            <a:off x="-120961" y="9183916"/>
            <a:ext cx="12964577" cy="0"/>
          </a:xfrm>
          <a:prstGeom prst="line">
            <a:avLst/>
          </a:prstGeom>
          <a:ln w="6350" cmpd="sng">
            <a:solidFill>
              <a:schemeClr val="tx1"/>
            </a:solidFill>
            <a:prstDash val="sysDash"/>
          </a:ln>
        </p:spPr>
        <p:style>
          <a:lnRef idx="2">
            <a:schemeClr val="accent1"/>
          </a:lnRef>
          <a:fillRef idx="0">
            <a:schemeClr val="accent1"/>
          </a:fillRef>
          <a:effectRef idx="1">
            <a:schemeClr val="accent1"/>
          </a:effectRef>
          <a:fontRef idx="minor">
            <a:schemeClr val="tx1"/>
          </a:fontRef>
        </p:style>
      </p:cxnSp>
      <p:cxnSp>
        <p:nvCxnSpPr>
          <p:cNvPr id="20" name="Suora yhdysviiva 19"/>
          <p:cNvCxnSpPr/>
          <p:nvPr/>
        </p:nvCxnSpPr>
        <p:spPr>
          <a:xfrm flipH="1">
            <a:off x="-99482" y="384569"/>
            <a:ext cx="12943098" cy="0"/>
          </a:xfrm>
          <a:prstGeom prst="line">
            <a:avLst/>
          </a:prstGeom>
          <a:ln w="6350" cmpd="sng">
            <a:solidFill>
              <a:schemeClr val="tx1"/>
            </a:solidFill>
            <a:prstDash val="sysDash"/>
          </a:ln>
        </p:spPr>
        <p:style>
          <a:lnRef idx="2">
            <a:schemeClr val="accent1"/>
          </a:lnRef>
          <a:fillRef idx="0">
            <a:schemeClr val="accent1"/>
          </a:fillRef>
          <a:effectRef idx="1">
            <a:schemeClr val="accent1"/>
          </a:effectRef>
          <a:fontRef idx="minor">
            <a:schemeClr val="tx1"/>
          </a:fontRef>
        </p:style>
      </p:cxnSp>
      <p:sp>
        <p:nvSpPr>
          <p:cNvPr id="22" name="Tekstiruutu 21"/>
          <p:cNvSpPr txBox="1"/>
          <p:nvPr/>
        </p:nvSpPr>
        <p:spPr>
          <a:xfrm>
            <a:off x="4518141" y="6498089"/>
            <a:ext cx="1051126" cy="738664"/>
          </a:xfrm>
          <a:prstGeom prst="rect">
            <a:avLst/>
          </a:prstGeom>
          <a:solidFill>
            <a:srgbClr val="FFFF00"/>
          </a:solidFill>
        </p:spPr>
        <p:txBody>
          <a:bodyPr wrap="square" rtlCol="0">
            <a:spAutoFit/>
          </a:bodyPr>
          <a:lstStyle/>
          <a:p>
            <a:pPr algn="ctr"/>
            <a:r>
              <a:rPr lang="fi-FI" sz="1400" dirty="0" err="1" smtClean="0"/>
              <a:t>Hands</a:t>
            </a:r>
            <a:r>
              <a:rPr lang="fi-FI" sz="1400" dirty="0" smtClean="0"/>
              <a:t> on Budapest 5.-9.10</a:t>
            </a:r>
          </a:p>
        </p:txBody>
      </p:sp>
      <p:sp>
        <p:nvSpPr>
          <p:cNvPr id="23" name="Tekstiruutu 22"/>
          <p:cNvSpPr txBox="1"/>
          <p:nvPr/>
        </p:nvSpPr>
        <p:spPr>
          <a:xfrm>
            <a:off x="7021739" y="2773396"/>
            <a:ext cx="1051126" cy="523220"/>
          </a:xfrm>
          <a:prstGeom prst="rect">
            <a:avLst/>
          </a:prstGeom>
          <a:solidFill>
            <a:srgbClr val="FFFF00"/>
          </a:solidFill>
        </p:spPr>
        <p:txBody>
          <a:bodyPr wrap="square" rtlCol="0">
            <a:spAutoFit/>
          </a:bodyPr>
          <a:lstStyle/>
          <a:p>
            <a:pPr algn="ctr"/>
            <a:r>
              <a:rPr lang="fi-FI" sz="1400" dirty="0" smtClean="0"/>
              <a:t>RT 21.-23.10</a:t>
            </a:r>
            <a:r>
              <a:rPr lang="fi-FI" sz="800" dirty="0" smtClean="0"/>
              <a:t>.</a:t>
            </a:r>
          </a:p>
        </p:txBody>
      </p:sp>
      <p:sp>
        <p:nvSpPr>
          <p:cNvPr id="24" name="Tekstiruutu 23"/>
          <p:cNvSpPr txBox="1"/>
          <p:nvPr/>
        </p:nvSpPr>
        <p:spPr>
          <a:xfrm>
            <a:off x="7322064" y="4064543"/>
            <a:ext cx="782539" cy="338554"/>
          </a:xfrm>
          <a:prstGeom prst="rect">
            <a:avLst/>
          </a:prstGeom>
          <a:solidFill>
            <a:srgbClr val="FFFF00"/>
          </a:solidFill>
        </p:spPr>
        <p:txBody>
          <a:bodyPr wrap="square" rtlCol="0">
            <a:spAutoFit/>
          </a:bodyPr>
          <a:lstStyle/>
          <a:p>
            <a:pPr algn="ctr"/>
            <a:r>
              <a:rPr lang="fi-FI" sz="800" dirty="0" smtClean="0"/>
              <a:t>KASVU OPEN 22.-23.10.</a:t>
            </a:r>
          </a:p>
        </p:txBody>
      </p:sp>
      <p:sp>
        <p:nvSpPr>
          <p:cNvPr id="25" name="Tekstiruutu 24"/>
          <p:cNvSpPr txBox="1"/>
          <p:nvPr/>
        </p:nvSpPr>
        <p:spPr>
          <a:xfrm>
            <a:off x="7322064" y="5751355"/>
            <a:ext cx="810553" cy="461665"/>
          </a:xfrm>
          <a:prstGeom prst="rect">
            <a:avLst/>
          </a:prstGeom>
          <a:solidFill>
            <a:srgbClr val="FFFF00"/>
          </a:solidFill>
        </p:spPr>
        <p:txBody>
          <a:bodyPr wrap="square" rtlCol="0">
            <a:spAutoFit/>
          </a:bodyPr>
          <a:lstStyle/>
          <a:p>
            <a:pPr algn="ctr"/>
            <a:r>
              <a:rPr lang="fi-FI" sz="800" dirty="0" err="1" smtClean="0"/>
              <a:t>Vahvari</a:t>
            </a:r>
            <a:r>
              <a:rPr lang="fi-FI" sz="800" dirty="0" smtClean="0"/>
              <a:t> ja </a:t>
            </a:r>
            <a:r>
              <a:rPr lang="fi-FI" sz="800" dirty="0" err="1" smtClean="0"/>
              <a:t>Talking</a:t>
            </a:r>
            <a:r>
              <a:rPr lang="fi-FI" sz="800" dirty="0" smtClean="0"/>
              <a:t> </a:t>
            </a:r>
            <a:r>
              <a:rPr lang="fi-FI" sz="800" dirty="0" err="1" smtClean="0"/>
              <a:t>Heads</a:t>
            </a:r>
            <a:r>
              <a:rPr lang="fi-FI" sz="800" dirty="0" smtClean="0"/>
              <a:t> 27.10.</a:t>
            </a:r>
          </a:p>
        </p:txBody>
      </p:sp>
      <p:sp>
        <p:nvSpPr>
          <p:cNvPr id="26" name="Tekstiruutu 25"/>
          <p:cNvSpPr txBox="1"/>
          <p:nvPr/>
        </p:nvSpPr>
        <p:spPr>
          <a:xfrm>
            <a:off x="7322064" y="7228627"/>
            <a:ext cx="810553" cy="461665"/>
          </a:xfrm>
          <a:prstGeom prst="rect">
            <a:avLst/>
          </a:prstGeom>
          <a:solidFill>
            <a:srgbClr val="FFFF00"/>
          </a:solidFill>
        </p:spPr>
        <p:txBody>
          <a:bodyPr wrap="square" rtlCol="0">
            <a:spAutoFit/>
          </a:bodyPr>
          <a:lstStyle/>
          <a:p>
            <a:pPr algn="ctr"/>
            <a:r>
              <a:rPr lang="fi-FI" sz="800" dirty="0" smtClean="0"/>
              <a:t>Rakettipäivät ja TA risteily</a:t>
            </a:r>
          </a:p>
          <a:p>
            <a:pPr algn="ctr"/>
            <a:r>
              <a:rPr lang="fi-FI" sz="800" dirty="0" smtClean="0"/>
              <a:t>29.-30.10.</a:t>
            </a:r>
          </a:p>
        </p:txBody>
      </p:sp>
      <p:sp>
        <p:nvSpPr>
          <p:cNvPr id="27" name="Suorakulmio 26"/>
          <p:cNvSpPr/>
          <p:nvPr/>
        </p:nvSpPr>
        <p:spPr>
          <a:xfrm>
            <a:off x="610209" y="6382297"/>
            <a:ext cx="3546960" cy="2446823"/>
          </a:xfrm>
          <a:prstGeom prst="rect">
            <a:avLst/>
          </a:prstGeom>
        </p:spPr>
        <p:txBody>
          <a:bodyPr wrap="square">
            <a:spAutoFit/>
          </a:bodyPr>
          <a:lstStyle/>
          <a:p>
            <a:r>
              <a:rPr lang="fi-FI" sz="1600" dirty="0" smtClean="0">
                <a:latin typeface="Marker Felt"/>
                <a:cs typeface="Marker Felt"/>
              </a:rPr>
              <a:t>HANDS ON </a:t>
            </a:r>
          </a:p>
          <a:p>
            <a:r>
              <a:rPr lang="fi-FI" sz="1600" dirty="0" smtClean="0">
                <a:latin typeface="Marker Felt"/>
                <a:cs typeface="Marker Felt"/>
              </a:rPr>
              <a:t>Budapest 5.-9.10.</a:t>
            </a:r>
            <a:endParaRPr lang="fi-FI" sz="1600" u="sng" dirty="0" smtClean="0">
              <a:latin typeface="Marker Felt"/>
              <a:cs typeface="Marker Felt"/>
            </a:endParaRPr>
          </a:p>
          <a:p>
            <a:endParaRPr lang="fi-FI" sz="1100" dirty="0" smtClean="0"/>
          </a:p>
          <a:p>
            <a:r>
              <a:rPr lang="fi-FI" sz="1100" dirty="0" smtClean="0"/>
              <a:t>The </a:t>
            </a:r>
            <a:r>
              <a:rPr lang="fi-FI" sz="1100" dirty="0"/>
              <a:t>EU 2020 </a:t>
            </a:r>
            <a:r>
              <a:rPr lang="fi-FI" sz="1100" dirty="0" err="1"/>
              <a:t>strategy</a:t>
            </a:r>
            <a:r>
              <a:rPr lang="fi-FI" sz="1100" dirty="0"/>
              <a:t> </a:t>
            </a:r>
            <a:r>
              <a:rPr lang="fi-FI" sz="1100" dirty="0" err="1"/>
              <a:t>highlights</a:t>
            </a:r>
            <a:r>
              <a:rPr lang="fi-FI" sz="1100" dirty="0"/>
              <a:t> the </a:t>
            </a:r>
            <a:r>
              <a:rPr lang="fi-FI" sz="1100" dirty="0" err="1"/>
              <a:t>need</a:t>
            </a:r>
            <a:r>
              <a:rPr lang="fi-FI" sz="1100" dirty="0"/>
              <a:t> to </a:t>
            </a:r>
            <a:r>
              <a:rPr lang="fi-FI" sz="1100" dirty="0" err="1"/>
              <a:t>embed</a:t>
            </a:r>
            <a:r>
              <a:rPr lang="fi-FI" sz="1100" dirty="0"/>
              <a:t> </a:t>
            </a:r>
            <a:r>
              <a:rPr lang="fi-FI" sz="1100" dirty="0" err="1"/>
              <a:t>creativity</a:t>
            </a:r>
            <a:r>
              <a:rPr lang="fi-FI" sz="1100" dirty="0"/>
              <a:t>, </a:t>
            </a:r>
            <a:r>
              <a:rPr lang="fi-FI" sz="1100" dirty="0" err="1"/>
              <a:t>innovation</a:t>
            </a:r>
            <a:r>
              <a:rPr lang="fi-FI" sz="1100" dirty="0"/>
              <a:t> and </a:t>
            </a:r>
            <a:r>
              <a:rPr lang="fi-FI" sz="1100" dirty="0" err="1"/>
              <a:t>entrepreneurship</a:t>
            </a:r>
            <a:r>
              <a:rPr lang="fi-FI" sz="1100" dirty="0"/>
              <a:t> into </a:t>
            </a:r>
            <a:r>
              <a:rPr lang="fi-FI" sz="1100" dirty="0" err="1"/>
              <a:t>education</a:t>
            </a:r>
            <a:r>
              <a:rPr lang="fi-FI" sz="1100" dirty="0"/>
              <a:t> and </a:t>
            </a:r>
            <a:r>
              <a:rPr lang="fi-FI" sz="1100" dirty="0" err="1"/>
              <a:t>proposes</a:t>
            </a:r>
            <a:r>
              <a:rPr lang="fi-FI" sz="1100" dirty="0"/>
              <a:t> a </a:t>
            </a:r>
            <a:r>
              <a:rPr lang="fi-FI" sz="1100" dirty="0" err="1"/>
              <a:t>number</a:t>
            </a:r>
            <a:r>
              <a:rPr lang="fi-FI" sz="1100" dirty="0"/>
              <a:t> of </a:t>
            </a:r>
            <a:r>
              <a:rPr lang="fi-FI" sz="1100" dirty="0" err="1"/>
              <a:t>actions</a:t>
            </a:r>
            <a:r>
              <a:rPr lang="fi-FI" sz="1100" dirty="0"/>
              <a:t> to </a:t>
            </a:r>
            <a:r>
              <a:rPr lang="fi-FI" sz="1100" dirty="0" err="1"/>
              <a:t>unleash</a:t>
            </a:r>
            <a:r>
              <a:rPr lang="fi-FI" sz="1100" dirty="0"/>
              <a:t> </a:t>
            </a:r>
            <a:r>
              <a:rPr lang="fi-FI" sz="1100" dirty="0" err="1"/>
              <a:t>Europe's</a:t>
            </a:r>
            <a:r>
              <a:rPr lang="fi-FI" sz="1100" dirty="0"/>
              <a:t> </a:t>
            </a:r>
            <a:r>
              <a:rPr lang="fi-FI" sz="1100" dirty="0" err="1"/>
              <a:t>entrepreneurial</a:t>
            </a:r>
            <a:r>
              <a:rPr lang="fi-FI" sz="1100" dirty="0"/>
              <a:t> and </a:t>
            </a:r>
            <a:r>
              <a:rPr lang="fi-FI" sz="1100" dirty="0" err="1"/>
              <a:t>innovative</a:t>
            </a:r>
            <a:r>
              <a:rPr lang="fi-FI" sz="1100" dirty="0"/>
              <a:t> </a:t>
            </a:r>
            <a:r>
              <a:rPr lang="fi-FI" sz="1100" dirty="0" err="1"/>
              <a:t>capabilities</a:t>
            </a:r>
            <a:r>
              <a:rPr lang="fi-FI" sz="1100" dirty="0"/>
              <a:t>. </a:t>
            </a:r>
            <a:r>
              <a:rPr lang="fi-FI" sz="1100" dirty="0" err="1"/>
              <a:t>There</a:t>
            </a:r>
            <a:r>
              <a:rPr lang="fi-FI" sz="1100" dirty="0"/>
              <a:t> is a </a:t>
            </a:r>
            <a:r>
              <a:rPr lang="fi-FI" sz="1100" dirty="0" err="1"/>
              <a:t>need</a:t>
            </a:r>
            <a:r>
              <a:rPr lang="fi-FI" sz="1100" dirty="0"/>
              <a:t> to </a:t>
            </a:r>
            <a:r>
              <a:rPr lang="fi-FI" sz="1100" dirty="0" err="1"/>
              <a:t>stimulate</a:t>
            </a:r>
            <a:r>
              <a:rPr lang="fi-FI" sz="1100" dirty="0"/>
              <a:t> the </a:t>
            </a:r>
            <a:r>
              <a:rPr lang="fi-FI" sz="1100" dirty="0" err="1"/>
              <a:t>entrepreneurial</a:t>
            </a:r>
            <a:r>
              <a:rPr lang="fi-FI" sz="1100" dirty="0"/>
              <a:t> </a:t>
            </a:r>
            <a:r>
              <a:rPr lang="fi-FI" sz="1100" dirty="0" err="1"/>
              <a:t>mindsets</a:t>
            </a:r>
            <a:r>
              <a:rPr lang="fi-FI" sz="1100" dirty="0"/>
              <a:t> of </a:t>
            </a:r>
            <a:r>
              <a:rPr lang="fi-FI" sz="1100" dirty="0" err="1"/>
              <a:t>young</a:t>
            </a:r>
            <a:r>
              <a:rPr lang="fi-FI" sz="1100" dirty="0"/>
              <a:t> </a:t>
            </a:r>
            <a:r>
              <a:rPr lang="fi-FI" sz="1100" dirty="0" err="1"/>
              <a:t>people</a:t>
            </a:r>
            <a:r>
              <a:rPr lang="fi-FI" sz="1100" dirty="0"/>
              <a:t> and to </a:t>
            </a:r>
            <a:r>
              <a:rPr lang="fi-FI" sz="1100" dirty="0" err="1"/>
              <a:t>create</a:t>
            </a:r>
            <a:r>
              <a:rPr lang="fi-FI" sz="1100" dirty="0"/>
              <a:t> a </a:t>
            </a:r>
            <a:r>
              <a:rPr lang="fi-FI" sz="1100" dirty="0" err="1"/>
              <a:t>more</a:t>
            </a:r>
            <a:r>
              <a:rPr lang="fi-FI" sz="1100" dirty="0"/>
              <a:t> </a:t>
            </a:r>
            <a:r>
              <a:rPr lang="fi-FI" sz="1100" dirty="0" err="1"/>
              <a:t>favourable</a:t>
            </a:r>
            <a:r>
              <a:rPr lang="fi-FI" sz="1100" dirty="0"/>
              <a:t> </a:t>
            </a:r>
            <a:r>
              <a:rPr lang="fi-FI" sz="1100" dirty="0" err="1"/>
              <a:t>societal</a:t>
            </a:r>
            <a:r>
              <a:rPr lang="fi-FI" sz="1100" dirty="0"/>
              <a:t> </a:t>
            </a:r>
            <a:r>
              <a:rPr lang="fi-FI" sz="1100" dirty="0" err="1"/>
              <a:t>climate</a:t>
            </a:r>
            <a:r>
              <a:rPr lang="fi-FI" sz="1100" dirty="0"/>
              <a:t> for </a:t>
            </a:r>
            <a:r>
              <a:rPr lang="fi-FI" sz="1100" dirty="0" err="1"/>
              <a:t>entrepreneurship</a:t>
            </a:r>
            <a:r>
              <a:rPr lang="fi-FI" sz="1100" dirty="0"/>
              <a:t>, as the EU is </a:t>
            </a:r>
            <a:r>
              <a:rPr lang="fi-FI" sz="1100" dirty="0" err="1"/>
              <a:t>not</a:t>
            </a:r>
            <a:r>
              <a:rPr lang="fi-FI" sz="1100" dirty="0"/>
              <a:t> </a:t>
            </a:r>
            <a:r>
              <a:rPr lang="fi-FI" sz="1100" dirty="0" err="1"/>
              <a:t>fully</a:t>
            </a:r>
            <a:r>
              <a:rPr lang="fi-FI" sz="1100" dirty="0"/>
              <a:t> </a:t>
            </a:r>
            <a:r>
              <a:rPr lang="fi-FI" sz="1100" dirty="0" err="1"/>
              <a:t>exploiting</a:t>
            </a:r>
            <a:r>
              <a:rPr lang="fi-FI" sz="1100" dirty="0"/>
              <a:t> </a:t>
            </a:r>
            <a:r>
              <a:rPr lang="fi-FI" sz="1100" dirty="0" err="1"/>
              <a:t>its</a:t>
            </a:r>
            <a:r>
              <a:rPr lang="fi-FI" sz="1100" dirty="0"/>
              <a:t> </a:t>
            </a:r>
            <a:r>
              <a:rPr lang="fi-FI" sz="1100" dirty="0" err="1"/>
              <a:t>entrepreneurial</a:t>
            </a:r>
            <a:r>
              <a:rPr lang="fi-FI" sz="1100" dirty="0"/>
              <a:t> </a:t>
            </a:r>
            <a:r>
              <a:rPr lang="fi-FI" sz="1100" dirty="0" err="1"/>
              <a:t>potential</a:t>
            </a:r>
            <a:r>
              <a:rPr lang="fi-FI" sz="1100" dirty="0"/>
              <a:t>. </a:t>
            </a:r>
            <a:r>
              <a:rPr lang="fi-FI" sz="1100" dirty="0" err="1"/>
              <a:t>Education</a:t>
            </a:r>
            <a:r>
              <a:rPr lang="fi-FI" sz="1100" dirty="0"/>
              <a:t> </a:t>
            </a:r>
            <a:r>
              <a:rPr lang="fi-FI" sz="1100" dirty="0" err="1"/>
              <a:t>has</a:t>
            </a:r>
            <a:r>
              <a:rPr lang="fi-FI" sz="1100" dirty="0"/>
              <a:t> an </a:t>
            </a:r>
            <a:r>
              <a:rPr lang="fi-FI" sz="1100" dirty="0" err="1"/>
              <a:t>important</a:t>
            </a:r>
            <a:r>
              <a:rPr lang="fi-FI" sz="1100" dirty="0"/>
              <a:t> </a:t>
            </a:r>
            <a:r>
              <a:rPr lang="fi-FI" sz="1100" dirty="0" err="1"/>
              <a:t>role</a:t>
            </a:r>
            <a:r>
              <a:rPr lang="fi-FI" sz="1100" dirty="0"/>
              <a:t> to play in </a:t>
            </a:r>
            <a:r>
              <a:rPr lang="fi-FI" sz="1100" dirty="0" err="1"/>
              <a:t>improving</a:t>
            </a:r>
            <a:r>
              <a:rPr lang="fi-FI" sz="1100" dirty="0"/>
              <a:t> the </a:t>
            </a:r>
            <a:r>
              <a:rPr lang="fi-FI" sz="1100" dirty="0" err="1"/>
              <a:t>entrepreneurial</a:t>
            </a:r>
            <a:r>
              <a:rPr lang="fi-FI" sz="1100" dirty="0"/>
              <a:t> </a:t>
            </a:r>
            <a:r>
              <a:rPr lang="fi-FI" sz="1100" dirty="0" err="1"/>
              <a:t>key</a:t>
            </a:r>
            <a:r>
              <a:rPr lang="fi-FI" sz="1100" dirty="0"/>
              <a:t> </a:t>
            </a:r>
            <a:r>
              <a:rPr lang="fi-FI" sz="1100" dirty="0" err="1"/>
              <a:t>competence</a:t>
            </a:r>
            <a:r>
              <a:rPr lang="fi-FI" sz="1100" dirty="0"/>
              <a:t> of </a:t>
            </a:r>
            <a:r>
              <a:rPr lang="fi-FI" sz="1100" dirty="0" err="1"/>
              <a:t>European</a:t>
            </a:r>
            <a:r>
              <a:rPr lang="fi-FI" sz="1100" dirty="0"/>
              <a:t> </a:t>
            </a:r>
            <a:r>
              <a:rPr lang="fi-FI" sz="1100" dirty="0" err="1"/>
              <a:t>individuals</a:t>
            </a:r>
            <a:endParaRPr lang="fi-FI" sz="1100" dirty="0" smtClean="0"/>
          </a:p>
        </p:txBody>
      </p:sp>
      <p:sp>
        <p:nvSpPr>
          <p:cNvPr id="28" name="Suorakulmio 27"/>
          <p:cNvSpPr/>
          <p:nvPr/>
        </p:nvSpPr>
        <p:spPr>
          <a:xfrm>
            <a:off x="8614560" y="2754633"/>
            <a:ext cx="3250800" cy="1261884"/>
          </a:xfrm>
          <a:prstGeom prst="rect">
            <a:avLst/>
          </a:prstGeom>
        </p:spPr>
        <p:txBody>
          <a:bodyPr wrap="square">
            <a:spAutoFit/>
          </a:bodyPr>
          <a:lstStyle/>
          <a:p>
            <a:r>
              <a:rPr lang="fi-FI" sz="1600" dirty="0" smtClean="0">
                <a:latin typeface="Marker Felt"/>
                <a:cs typeface="Marker Felt"/>
              </a:rPr>
              <a:t>RT ROHKEAT TEKIJÄT</a:t>
            </a:r>
          </a:p>
          <a:p>
            <a:r>
              <a:rPr lang="fi-FI" sz="1600" dirty="0" smtClean="0">
                <a:latin typeface="Marker Felt"/>
                <a:cs typeface="Marker Felt"/>
              </a:rPr>
              <a:t>21.-23.10.</a:t>
            </a:r>
            <a:endParaRPr lang="fi-FI" sz="1600" u="sng" dirty="0" smtClean="0">
              <a:latin typeface="Marker Felt"/>
              <a:cs typeface="Marker Felt"/>
            </a:endParaRPr>
          </a:p>
          <a:p>
            <a:endParaRPr lang="fi-FI" sz="1100" dirty="0" smtClean="0"/>
          </a:p>
          <a:p>
            <a:r>
              <a:rPr lang="fi-FI" sz="1100" dirty="0" smtClean="0"/>
              <a:t>Tästä se alkaa, koko Tiimiakatemian väki potkaisee toiminnan maata kiertävälle radalle ja ehkä kauemmaksikin. </a:t>
            </a:r>
          </a:p>
        </p:txBody>
      </p:sp>
      <p:sp>
        <p:nvSpPr>
          <p:cNvPr id="29" name="Suorakulmio 28"/>
          <p:cNvSpPr/>
          <p:nvPr/>
        </p:nvSpPr>
        <p:spPr>
          <a:xfrm>
            <a:off x="8614560" y="4064543"/>
            <a:ext cx="3250800" cy="1261884"/>
          </a:xfrm>
          <a:prstGeom prst="rect">
            <a:avLst/>
          </a:prstGeom>
        </p:spPr>
        <p:txBody>
          <a:bodyPr wrap="square">
            <a:spAutoFit/>
          </a:bodyPr>
          <a:lstStyle/>
          <a:p>
            <a:r>
              <a:rPr lang="fi-FI" sz="1600" dirty="0" smtClean="0">
                <a:latin typeface="Marker Felt"/>
                <a:cs typeface="Marker Felt"/>
              </a:rPr>
              <a:t>KASVU OPEN</a:t>
            </a:r>
          </a:p>
          <a:p>
            <a:r>
              <a:rPr lang="fi-FI" sz="1600" dirty="0" smtClean="0">
                <a:latin typeface="Marker Felt"/>
                <a:cs typeface="Marker Felt"/>
              </a:rPr>
              <a:t>22.-23.10.</a:t>
            </a:r>
            <a:endParaRPr lang="fi-FI" sz="1600" u="sng" dirty="0" smtClean="0">
              <a:latin typeface="Marker Felt"/>
              <a:cs typeface="Marker Felt"/>
            </a:endParaRPr>
          </a:p>
          <a:p>
            <a:endParaRPr lang="fi-FI" sz="1100" dirty="0" smtClean="0"/>
          </a:p>
          <a:p>
            <a:r>
              <a:rPr lang="fi-FI" sz="1100" dirty="0" smtClean="0"/>
              <a:t>Tästä se alkaa, koko Tiimiakatemian väki potkaisee toiminnan maata kiertävälle radalle ja ehkä kauemmaksikin. </a:t>
            </a:r>
          </a:p>
        </p:txBody>
      </p:sp>
      <p:sp>
        <p:nvSpPr>
          <p:cNvPr id="30" name="Suorakulmio 29"/>
          <p:cNvSpPr/>
          <p:nvPr/>
        </p:nvSpPr>
        <p:spPr>
          <a:xfrm>
            <a:off x="8614560" y="5751355"/>
            <a:ext cx="3250800" cy="1261884"/>
          </a:xfrm>
          <a:prstGeom prst="rect">
            <a:avLst/>
          </a:prstGeom>
        </p:spPr>
        <p:txBody>
          <a:bodyPr wrap="square">
            <a:spAutoFit/>
          </a:bodyPr>
          <a:lstStyle/>
          <a:p>
            <a:r>
              <a:rPr lang="fi-FI" sz="1600" dirty="0" smtClean="0">
                <a:latin typeface="Marker Felt"/>
                <a:cs typeface="Marker Felt"/>
              </a:rPr>
              <a:t>VAHVARI JA TALKING HEADS</a:t>
            </a:r>
          </a:p>
          <a:p>
            <a:r>
              <a:rPr lang="fi-FI" sz="1600" dirty="0" smtClean="0">
                <a:latin typeface="Marker Felt"/>
                <a:cs typeface="Marker Felt"/>
              </a:rPr>
              <a:t>27.10.</a:t>
            </a:r>
            <a:endParaRPr lang="fi-FI" sz="1600" u="sng" dirty="0" smtClean="0">
              <a:latin typeface="Marker Felt"/>
              <a:cs typeface="Marker Felt"/>
            </a:endParaRPr>
          </a:p>
          <a:p>
            <a:endParaRPr lang="fi-FI" sz="1100" dirty="0" smtClean="0"/>
          </a:p>
          <a:p>
            <a:r>
              <a:rPr lang="fi-FI" sz="1100" dirty="0" smtClean="0"/>
              <a:t>Tästä se alkaa, koko Tiimiakatemian väki potkaisee toiminnan maata kiertävälle radalle ja ehkä kauemmaksikin. </a:t>
            </a:r>
          </a:p>
        </p:txBody>
      </p:sp>
      <p:sp>
        <p:nvSpPr>
          <p:cNvPr id="31" name="Suorakulmio 30"/>
          <p:cNvSpPr/>
          <p:nvPr/>
        </p:nvSpPr>
        <p:spPr>
          <a:xfrm>
            <a:off x="8614560" y="7240778"/>
            <a:ext cx="3250800" cy="923330"/>
          </a:xfrm>
          <a:prstGeom prst="rect">
            <a:avLst/>
          </a:prstGeom>
        </p:spPr>
        <p:txBody>
          <a:bodyPr wrap="square">
            <a:spAutoFit/>
          </a:bodyPr>
          <a:lstStyle/>
          <a:p>
            <a:r>
              <a:rPr lang="fi-FI" sz="1600" dirty="0" smtClean="0">
                <a:latin typeface="Marker Felt"/>
                <a:cs typeface="Marker Felt"/>
              </a:rPr>
              <a:t>RAKETTIPÄIVÄT</a:t>
            </a:r>
          </a:p>
          <a:p>
            <a:r>
              <a:rPr lang="fi-FI" sz="1600" dirty="0" smtClean="0">
                <a:latin typeface="Marker Felt"/>
                <a:cs typeface="Marker Felt"/>
              </a:rPr>
              <a:t>5.-6.11.</a:t>
            </a:r>
            <a:endParaRPr lang="fi-FI" sz="1600" u="sng" dirty="0" smtClean="0">
              <a:latin typeface="Marker Felt"/>
              <a:cs typeface="Marker Felt"/>
            </a:endParaRPr>
          </a:p>
          <a:p>
            <a:endParaRPr lang="fi-FI" sz="1100" dirty="0" smtClean="0"/>
          </a:p>
          <a:p>
            <a:r>
              <a:rPr lang="fi-FI" sz="1100" dirty="0" smtClean="0"/>
              <a:t>Tämän tietävät kaikki, ei </a:t>
            </a:r>
            <a:r>
              <a:rPr lang="fi-FI" sz="1100" dirty="0" err="1" smtClean="0"/>
              <a:t>tarvii</a:t>
            </a:r>
            <a:r>
              <a:rPr lang="fi-FI" sz="1100" dirty="0" smtClean="0"/>
              <a:t> selittää!</a:t>
            </a:r>
          </a:p>
        </p:txBody>
      </p:sp>
    </p:spTree>
    <p:extLst>
      <p:ext uri="{BB962C8B-B14F-4D97-AF65-F5344CB8AC3E}">
        <p14:creationId xmlns:p14="http://schemas.microsoft.com/office/powerpoint/2010/main" val="3486702245"/>
      </p:ext>
    </p:extLst>
  </p:cSld>
  <p:clrMapOvr>
    <a:masterClrMapping/>
  </p:clrMapOvr>
  <p:timing>
    <p:tnLst>
      <p:par>
        <p:cTn xmlns:p14="http://schemas.microsoft.com/office/powerpoint/2010/mai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5" name="Kuva 44" descr="SCN_0047.jpg"/>
          <p:cNvPicPr>
            <a:picLocks noChangeAspect="1"/>
          </p:cNvPicPr>
          <p:nvPr/>
        </p:nvPicPr>
        <p:blipFill rotWithShape="1">
          <a:blip r:embed="rId2" cstate="print">
            <a:extLst>
              <a:ext uri="{28A0092B-C50C-407E-A947-70E740481C1C}">
                <a14:useLocalDpi xmlns:a14="http://schemas.microsoft.com/office/drawing/2010/main"/>
              </a:ext>
            </a:extLst>
          </a:blip>
          <a:srcRect/>
          <a:stretch/>
        </p:blipFill>
        <p:spPr>
          <a:xfrm rot="16200000">
            <a:off x="1548075" y="-1674182"/>
            <a:ext cx="9606346" cy="12944416"/>
          </a:xfrm>
          <a:prstGeom prst="rect">
            <a:avLst/>
          </a:prstGeom>
        </p:spPr>
      </p:pic>
      <p:sp>
        <p:nvSpPr>
          <p:cNvPr id="15" name="Suorakulmio 14"/>
          <p:cNvSpPr/>
          <p:nvPr/>
        </p:nvSpPr>
        <p:spPr>
          <a:xfrm>
            <a:off x="8993571" y="7327366"/>
            <a:ext cx="2852063" cy="907941"/>
          </a:xfrm>
          <a:prstGeom prst="rect">
            <a:avLst/>
          </a:prstGeom>
        </p:spPr>
        <p:txBody>
          <a:bodyPr wrap="none">
            <a:spAutoFit/>
          </a:bodyPr>
          <a:lstStyle/>
          <a:p>
            <a:pPr>
              <a:spcBef>
                <a:spcPts val="300"/>
              </a:spcBef>
              <a:spcAft>
                <a:spcPts val="300"/>
              </a:spcAft>
            </a:pPr>
            <a:r>
              <a:rPr lang="fi-FI" b="1" dirty="0" smtClean="0">
                <a:ln w="10541" cmpd="sng">
                  <a:solidFill>
                    <a:srgbClr val="7D7D7D">
                      <a:tint val="100000"/>
                      <a:shade val="100000"/>
                      <a:satMod val="110000"/>
                    </a:srgbClr>
                  </a:solidFill>
                  <a:prstDash val="solid"/>
                </a:ln>
                <a:latin typeface="Marker Felt"/>
                <a:cs typeface="Marker Felt"/>
              </a:rPr>
              <a:t>Johtavien ajatusten</a:t>
            </a:r>
          </a:p>
          <a:p>
            <a:pPr>
              <a:spcBef>
                <a:spcPts val="300"/>
              </a:spcBef>
              <a:spcAft>
                <a:spcPts val="300"/>
              </a:spcAft>
            </a:pPr>
            <a:r>
              <a:rPr lang="fi-FI" b="1" dirty="0" smtClean="0">
                <a:ln w="10541" cmpd="sng">
                  <a:solidFill>
                    <a:srgbClr val="7D7D7D">
                      <a:tint val="100000"/>
                      <a:shade val="100000"/>
                      <a:satMod val="110000"/>
                    </a:srgbClr>
                  </a:solidFill>
                  <a:prstDash val="solid"/>
                </a:ln>
                <a:latin typeface="Marker Felt"/>
                <a:cs typeface="Marker Felt"/>
              </a:rPr>
              <a:t>synnytysprosessi</a:t>
            </a:r>
          </a:p>
        </p:txBody>
      </p:sp>
      <p:sp>
        <p:nvSpPr>
          <p:cNvPr id="32" name="Oval 2"/>
          <p:cNvSpPr>
            <a:spLocks noChangeArrowheads="1"/>
          </p:cNvSpPr>
          <p:nvPr/>
        </p:nvSpPr>
        <p:spPr bwMode="auto">
          <a:xfrm>
            <a:off x="7811612" y="2217360"/>
            <a:ext cx="3779837" cy="3779837"/>
          </a:xfrm>
          <a:prstGeom prst="ellipse">
            <a:avLst/>
          </a:prstGeom>
          <a:noFill/>
          <a:ln w="19050">
            <a:solidFill>
              <a:srgbClr val="FF0000"/>
            </a:solidFill>
            <a:round/>
            <a:headEnd/>
            <a:tailEnd/>
          </a:ln>
          <a:extLst>
            <a:ext uri="{909E8E84-426E-40dd-AFC4-6F175D3DCCD1}">
              <a14:hiddenFill xmlns:a14="http://schemas.microsoft.com/office/drawing/2010/main">
                <a:solidFill>
                  <a:srgbClr val="FFFFFF"/>
                </a:solidFill>
              </a14:hiddenFill>
            </a:ext>
          </a:extLst>
        </p:spPr>
        <p:txBody>
          <a:bodyPr wrap="none" anchor="ctr"/>
          <a:lstStyle/>
          <a:p>
            <a:endParaRPr lang="fi-FI"/>
          </a:p>
        </p:txBody>
      </p:sp>
      <p:sp>
        <p:nvSpPr>
          <p:cNvPr id="33" name="Text Box 3"/>
          <p:cNvSpPr txBox="1">
            <a:spLocks noChangeArrowheads="1"/>
          </p:cNvSpPr>
          <p:nvPr/>
        </p:nvSpPr>
        <p:spPr bwMode="auto">
          <a:xfrm>
            <a:off x="9380062" y="2580897"/>
            <a:ext cx="663575" cy="2746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charset="0"/>
                <a:ea typeface="ＭＳ Ｐゴシック" charset="0"/>
              </a:defRPr>
            </a:lvl1pPr>
            <a:lvl2pPr marL="742950" indent="-285750" eaLnBrk="0" hangingPunct="0">
              <a:defRPr>
                <a:solidFill>
                  <a:schemeClr val="tx1"/>
                </a:solidFill>
                <a:latin typeface="Arial" charset="0"/>
                <a:ea typeface="ＭＳ Ｐゴシック" charset="0"/>
              </a:defRPr>
            </a:lvl2pPr>
            <a:lvl3pPr marL="1143000" indent="-228600" eaLnBrk="0" hangingPunct="0">
              <a:defRPr>
                <a:solidFill>
                  <a:schemeClr val="tx1"/>
                </a:solidFill>
                <a:latin typeface="Arial" charset="0"/>
                <a:ea typeface="ＭＳ Ｐゴシック" charset="0"/>
              </a:defRPr>
            </a:lvl3pPr>
            <a:lvl4pPr marL="1600200" indent="-228600" eaLnBrk="0" hangingPunct="0">
              <a:defRPr>
                <a:solidFill>
                  <a:schemeClr val="tx1"/>
                </a:solidFill>
                <a:latin typeface="Arial" charset="0"/>
                <a:ea typeface="ＭＳ Ｐゴシック" charset="0"/>
              </a:defRPr>
            </a:lvl4pPr>
            <a:lvl5pPr marL="2057400" indent="-228600" eaLnBrk="0" hangingPunct="0">
              <a:defRPr>
                <a:solidFill>
                  <a:schemeClr val="tx1"/>
                </a:solidFill>
                <a:latin typeface="Arial" charset="0"/>
                <a:ea typeface="ＭＳ Ｐゴシック" charset="0"/>
              </a:defRPr>
            </a:lvl5pPr>
            <a:lvl6pPr marL="2514600" indent="-228600" eaLnBrk="0" fontAlgn="base" hangingPunct="0">
              <a:spcBef>
                <a:spcPct val="0"/>
              </a:spcBef>
              <a:spcAft>
                <a:spcPct val="0"/>
              </a:spcAft>
              <a:defRPr>
                <a:solidFill>
                  <a:schemeClr val="tx1"/>
                </a:solidFill>
                <a:latin typeface="Arial" charset="0"/>
                <a:ea typeface="ＭＳ Ｐゴシック" charset="0"/>
              </a:defRPr>
            </a:lvl6pPr>
            <a:lvl7pPr marL="2971800" indent="-228600" eaLnBrk="0" fontAlgn="base" hangingPunct="0">
              <a:spcBef>
                <a:spcPct val="0"/>
              </a:spcBef>
              <a:spcAft>
                <a:spcPct val="0"/>
              </a:spcAft>
              <a:defRPr>
                <a:solidFill>
                  <a:schemeClr val="tx1"/>
                </a:solidFill>
                <a:latin typeface="Arial" charset="0"/>
                <a:ea typeface="ＭＳ Ｐゴシック" charset="0"/>
              </a:defRPr>
            </a:lvl7pPr>
            <a:lvl8pPr marL="3429000" indent="-228600" eaLnBrk="0" fontAlgn="base" hangingPunct="0">
              <a:spcBef>
                <a:spcPct val="0"/>
              </a:spcBef>
              <a:spcAft>
                <a:spcPct val="0"/>
              </a:spcAft>
              <a:defRPr>
                <a:solidFill>
                  <a:schemeClr val="tx1"/>
                </a:solidFill>
                <a:latin typeface="Arial" charset="0"/>
                <a:ea typeface="ＭＳ Ｐゴシック" charset="0"/>
              </a:defRPr>
            </a:lvl8pPr>
            <a:lvl9pPr marL="3886200" indent="-228600" eaLnBrk="0" fontAlgn="base" hangingPunct="0">
              <a:spcBef>
                <a:spcPct val="0"/>
              </a:spcBef>
              <a:spcAft>
                <a:spcPct val="0"/>
              </a:spcAft>
              <a:defRPr>
                <a:solidFill>
                  <a:schemeClr val="tx1"/>
                </a:solidFill>
                <a:latin typeface="Arial" charset="0"/>
                <a:ea typeface="ＭＳ Ｐゴシック" charset="0"/>
              </a:defRPr>
            </a:lvl9pPr>
          </a:lstStyle>
          <a:p>
            <a:pPr eaLnBrk="1" hangingPunct="1"/>
            <a:r>
              <a:rPr lang="fi-FI" sz="1200" b="1" i="1">
                <a:latin typeface="Garamond" charset="0"/>
              </a:rPr>
              <a:t>Dialogi</a:t>
            </a:r>
            <a:endParaRPr lang="en-US" sz="1200" b="1" i="1">
              <a:latin typeface="Garamond" charset="0"/>
            </a:endParaRPr>
          </a:p>
        </p:txBody>
      </p:sp>
      <p:sp>
        <p:nvSpPr>
          <p:cNvPr id="34" name="Text Box 4"/>
          <p:cNvSpPr txBox="1">
            <a:spLocks noChangeArrowheads="1"/>
          </p:cNvSpPr>
          <p:nvPr/>
        </p:nvSpPr>
        <p:spPr bwMode="auto">
          <a:xfrm>
            <a:off x="9035574" y="5317747"/>
            <a:ext cx="1411288" cy="2746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charset="0"/>
                <a:ea typeface="ＭＳ Ｐゴシック" charset="0"/>
              </a:defRPr>
            </a:lvl1pPr>
            <a:lvl2pPr marL="742950" indent="-285750" eaLnBrk="0" hangingPunct="0">
              <a:defRPr>
                <a:solidFill>
                  <a:schemeClr val="tx1"/>
                </a:solidFill>
                <a:latin typeface="Arial" charset="0"/>
                <a:ea typeface="ＭＳ Ｐゴシック" charset="0"/>
              </a:defRPr>
            </a:lvl2pPr>
            <a:lvl3pPr marL="1143000" indent="-228600" eaLnBrk="0" hangingPunct="0">
              <a:defRPr>
                <a:solidFill>
                  <a:schemeClr val="tx1"/>
                </a:solidFill>
                <a:latin typeface="Arial" charset="0"/>
                <a:ea typeface="ＭＳ Ｐゴシック" charset="0"/>
              </a:defRPr>
            </a:lvl3pPr>
            <a:lvl4pPr marL="1600200" indent="-228600" eaLnBrk="0" hangingPunct="0">
              <a:defRPr>
                <a:solidFill>
                  <a:schemeClr val="tx1"/>
                </a:solidFill>
                <a:latin typeface="Arial" charset="0"/>
                <a:ea typeface="ＭＳ Ｐゴシック" charset="0"/>
              </a:defRPr>
            </a:lvl4pPr>
            <a:lvl5pPr marL="2057400" indent="-228600" eaLnBrk="0" hangingPunct="0">
              <a:defRPr>
                <a:solidFill>
                  <a:schemeClr val="tx1"/>
                </a:solidFill>
                <a:latin typeface="Arial" charset="0"/>
                <a:ea typeface="ＭＳ Ｐゴシック" charset="0"/>
              </a:defRPr>
            </a:lvl5pPr>
            <a:lvl6pPr marL="2514600" indent="-228600" eaLnBrk="0" fontAlgn="base" hangingPunct="0">
              <a:spcBef>
                <a:spcPct val="0"/>
              </a:spcBef>
              <a:spcAft>
                <a:spcPct val="0"/>
              </a:spcAft>
              <a:defRPr>
                <a:solidFill>
                  <a:schemeClr val="tx1"/>
                </a:solidFill>
                <a:latin typeface="Arial" charset="0"/>
                <a:ea typeface="ＭＳ Ｐゴシック" charset="0"/>
              </a:defRPr>
            </a:lvl6pPr>
            <a:lvl7pPr marL="2971800" indent="-228600" eaLnBrk="0" fontAlgn="base" hangingPunct="0">
              <a:spcBef>
                <a:spcPct val="0"/>
              </a:spcBef>
              <a:spcAft>
                <a:spcPct val="0"/>
              </a:spcAft>
              <a:defRPr>
                <a:solidFill>
                  <a:schemeClr val="tx1"/>
                </a:solidFill>
                <a:latin typeface="Arial" charset="0"/>
                <a:ea typeface="ＭＳ Ｐゴシック" charset="0"/>
              </a:defRPr>
            </a:lvl7pPr>
            <a:lvl8pPr marL="3429000" indent="-228600" eaLnBrk="0" fontAlgn="base" hangingPunct="0">
              <a:spcBef>
                <a:spcPct val="0"/>
              </a:spcBef>
              <a:spcAft>
                <a:spcPct val="0"/>
              </a:spcAft>
              <a:defRPr>
                <a:solidFill>
                  <a:schemeClr val="tx1"/>
                </a:solidFill>
                <a:latin typeface="Arial" charset="0"/>
                <a:ea typeface="ＭＳ Ｐゴシック" charset="0"/>
              </a:defRPr>
            </a:lvl8pPr>
            <a:lvl9pPr marL="3886200" indent="-228600" eaLnBrk="0" fontAlgn="base" hangingPunct="0">
              <a:spcBef>
                <a:spcPct val="0"/>
              </a:spcBef>
              <a:spcAft>
                <a:spcPct val="0"/>
              </a:spcAft>
              <a:defRPr>
                <a:solidFill>
                  <a:schemeClr val="tx1"/>
                </a:solidFill>
                <a:latin typeface="Arial" charset="0"/>
                <a:ea typeface="ＭＳ Ｐゴシック" charset="0"/>
              </a:defRPr>
            </a:lvl9pPr>
          </a:lstStyle>
          <a:p>
            <a:pPr eaLnBrk="1" hangingPunct="1"/>
            <a:r>
              <a:rPr lang="fi-FI" sz="1200" b="1" i="1">
                <a:latin typeface="Garamond" charset="0"/>
              </a:rPr>
              <a:t>Learning by Doing</a:t>
            </a:r>
            <a:endParaRPr lang="en-US" sz="1200" b="1" i="1">
              <a:latin typeface="Garamond" charset="0"/>
            </a:endParaRPr>
          </a:p>
        </p:txBody>
      </p:sp>
      <p:sp>
        <p:nvSpPr>
          <p:cNvPr id="35" name="Text Box 5"/>
          <p:cNvSpPr txBox="1">
            <a:spLocks noChangeArrowheads="1"/>
          </p:cNvSpPr>
          <p:nvPr/>
        </p:nvSpPr>
        <p:spPr bwMode="auto">
          <a:xfrm>
            <a:off x="8968899" y="2357060"/>
            <a:ext cx="1474788" cy="2746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charset="0"/>
                <a:ea typeface="ＭＳ Ｐゴシック" charset="0"/>
              </a:defRPr>
            </a:lvl1pPr>
            <a:lvl2pPr marL="742950" indent="-285750" eaLnBrk="0" hangingPunct="0">
              <a:defRPr>
                <a:solidFill>
                  <a:schemeClr val="tx1"/>
                </a:solidFill>
                <a:latin typeface="Arial" charset="0"/>
                <a:ea typeface="ＭＳ Ｐゴシック" charset="0"/>
              </a:defRPr>
            </a:lvl2pPr>
            <a:lvl3pPr marL="1143000" indent="-228600" eaLnBrk="0" hangingPunct="0">
              <a:defRPr>
                <a:solidFill>
                  <a:schemeClr val="tx1"/>
                </a:solidFill>
                <a:latin typeface="Arial" charset="0"/>
                <a:ea typeface="ＭＳ Ｐゴシック" charset="0"/>
              </a:defRPr>
            </a:lvl3pPr>
            <a:lvl4pPr marL="1600200" indent="-228600" eaLnBrk="0" hangingPunct="0">
              <a:defRPr>
                <a:solidFill>
                  <a:schemeClr val="tx1"/>
                </a:solidFill>
                <a:latin typeface="Arial" charset="0"/>
                <a:ea typeface="ＭＳ Ｐゴシック" charset="0"/>
              </a:defRPr>
            </a:lvl4pPr>
            <a:lvl5pPr marL="2057400" indent="-228600" eaLnBrk="0" hangingPunct="0">
              <a:defRPr>
                <a:solidFill>
                  <a:schemeClr val="tx1"/>
                </a:solidFill>
                <a:latin typeface="Arial" charset="0"/>
                <a:ea typeface="ＭＳ Ｐゴシック" charset="0"/>
              </a:defRPr>
            </a:lvl5pPr>
            <a:lvl6pPr marL="2514600" indent="-228600" eaLnBrk="0" fontAlgn="base" hangingPunct="0">
              <a:spcBef>
                <a:spcPct val="0"/>
              </a:spcBef>
              <a:spcAft>
                <a:spcPct val="0"/>
              </a:spcAft>
              <a:defRPr>
                <a:solidFill>
                  <a:schemeClr val="tx1"/>
                </a:solidFill>
                <a:latin typeface="Arial" charset="0"/>
                <a:ea typeface="ＭＳ Ｐゴシック" charset="0"/>
              </a:defRPr>
            </a:lvl6pPr>
            <a:lvl7pPr marL="2971800" indent="-228600" eaLnBrk="0" fontAlgn="base" hangingPunct="0">
              <a:spcBef>
                <a:spcPct val="0"/>
              </a:spcBef>
              <a:spcAft>
                <a:spcPct val="0"/>
              </a:spcAft>
              <a:defRPr>
                <a:solidFill>
                  <a:schemeClr val="tx1"/>
                </a:solidFill>
                <a:latin typeface="Arial" charset="0"/>
                <a:ea typeface="ＭＳ Ｐゴシック" charset="0"/>
              </a:defRPr>
            </a:lvl7pPr>
            <a:lvl8pPr marL="3429000" indent="-228600" eaLnBrk="0" fontAlgn="base" hangingPunct="0">
              <a:spcBef>
                <a:spcPct val="0"/>
              </a:spcBef>
              <a:spcAft>
                <a:spcPct val="0"/>
              </a:spcAft>
              <a:defRPr>
                <a:solidFill>
                  <a:schemeClr val="tx1"/>
                </a:solidFill>
                <a:latin typeface="Arial" charset="0"/>
                <a:ea typeface="ＭＳ Ｐゴシック" charset="0"/>
              </a:defRPr>
            </a:lvl8pPr>
            <a:lvl9pPr marL="3886200" indent="-228600" eaLnBrk="0" fontAlgn="base" hangingPunct="0">
              <a:spcBef>
                <a:spcPct val="0"/>
              </a:spcBef>
              <a:spcAft>
                <a:spcPct val="0"/>
              </a:spcAft>
              <a:defRPr>
                <a:solidFill>
                  <a:schemeClr val="tx1"/>
                </a:solidFill>
                <a:latin typeface="Arial" charset="0"/>
                <a:ea typeface="ＭＳ Ｐゴシック" charset="0"/>
              </a:defRPr>
            </a:lvl9pPr>
          </a:lstStyle>
          <a:p>
            <a:pPr algn="ctr" eaLnBrk="1" hangingPunct="1"/>
            <a:r>
              <a:rPr lang="fi-FI" sz="1200" b="1">
                <a:latin typeface="Garamond" charset="0"/>
              </a:rPr>
              <a:t>Yhteiset jaetut arvot</a:t>
            </a:r>
            <a:endParaRPr lang="en-US" sz="1200" b="1">
              <a:latin typeface="Garamond" charset="0"/>
            </a:endParaRPr>
          </a:p>
        </p:txBody>
      </p:sp>
      <p:graphicFrame>
        <p:nvGraphicFramePr>
          <p:cNvPr id="36" name="Group 6"/>
          <p:cNvGraphicFramePr>
            <a:graphicFrameLocks noGrp="1"/>
          </p:cNvGraphicFramePr>
          <p:nvPr>
            <p:extLst>
              <p:ext uri="{D42A27DB-BD31-4B8C-83A1-F6EECF244321}">
                <p14:modId xmlns:p14="http://schemas.microsoft.com/office/powerpoint/2010/main" val="3218494220"/>
              </p:ext>
            </p:extLst>
          </p:nvPr>
        </p:nvGraphicFramePr>
        <p:xfrm>
          <a:off x="8387874" y="2790447"/>
          <a:ext cx="2663825" cy="2592388"/>
        </p:xfrm>
        <a:graphic>
          <a:graphicData uri="http://schemas.openxmlformats.org/drawingml/2006/table">
            <a:tbl>
              <a:tblPr/>
              <a:tblGrid>
                <a:gridCol w="1331913"/>
                <a:gridCol w="1331912"/>
              </a:tblGrid>
              <a:tr h="1296988">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1200" b="0" i="0" u="none" strike="noStrike" cap="none" normalizeH="0" baseline="0">
                          <a:ln>
                            <a:noFill/>
                          </a:ln>
                          <a:solidFill>
                            <a:schemeClr val="tx1"/>
                          </a:solidFill>
                          <a:effectLst/>
                          <a:latin typeface="Garamond" charset="0"/>
                          <a:ea typeface="ＭＳ Ｐゴシック" charset="0"/>
                        </a:rPr>
                        <a:t>Keskustelu johtavista ajatuksista</a:t>
                      </a:r>
                    </a:p>
                  </a:txBody>
                  <a:tcPr marL="90000" marR="90000" marT="46800" marB="46800" anchor="ctr" anchorCtr="1" horzOverflow="overflow">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fi-FI" sz="1200" b="0" i="0" u="none" strike="noStrike" cap="none" normalizeH="0" baseline="0">
                          <a:ln>
                            <a:noFill/>
                          </a:ln>
                          <a:solidFill>
                            <a:schemeClr val="tx1"/>
                          </a:solidFill>
                          <a:effectLst/>
                          <a:latin typeface="Garamond" charset="0"/>
                          <a:ea typeface="ＭＳ Ｐゴシック" charset="0"/>
                        </a:rPr>
                        <a:t>Johtavien ajatusten synnyttäminen</a:t>
                      </a:r>
                      <a:endParaRPr kumimoji="0" lang="en-US" sz="1200" b="0" i="0" u="none" strike="noStrike" cap="none" normalizeH="0" baseline="0">
                        <a:ln>
                          <a:noFill/>
                        </a:ln>
                        <a:solidFill>
                          <a:schemeClr val="tx1"/>
                        </a:solidFill>
                        <a:effectLst/>
                        <a:latin typeface="Garamond" charset="0"/>
                        <a:ea typeface="ＭＳ Ｐゴシック" charset="0"/>
                      </a:endParaRPr>
                    </a:p>
                  </a:txBody>
                  <a:tcPr marL="90000" marR="90000" marT="46800" marB="46800" anchor="ctr" anchorCtr="1" horzOverflow="overflow">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lnTlToBr>
                      <a:noFill/>
                    </a:lnTlToBr>
                    <a:lnBlToTr>
                      <a:noFill/>
                    </a:lnBlToTr>
                    <a:noFill/>
                  </a:tcPr>
                </a:tc>
              </a:tr>
              <a:tr h="1295400">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fi-FI" sz="1200" b="0" i="0" u="none" strike="noStrike" cap="none" normalizeH="0" baseline="0">
                          <a:ln>
                            <a:noFill/>
                          </a:ln>
                          <a:solidFill>
                            <a:schemeClr val="tx1"/>
                          </a:solidFill>
                          <a:effectLst/>
                          <a:latin typeface="Garamond" charset="0"/>
                          <a:ea typeface="ＭＳ Ｐゴシック" charset="0"/>
                        </a:rPr>
                        <a:t>Yhdessä tekeminen johtavien ajatusten mukaisesti</a:t>
                      </a:r>
                      <a:endParaRPr kumimoji="0" lang="en-US" sz="1200" b="0" i="0" u="none" strike="noStrike" cap="none" normalizeH="0" baseline="0">
                        <a:ln>
                          <a:noFill/>
                        </a:ln>
                        <a:solidFill>
                          <a:schemeClr val="tx1"/>
                        </a:solidFill>
                        <a:effectLst/>
                        <a:latin typeface="Garamond" charset="0"/>
                        <a:ea typeface="ＭＳ Ｐゴシック" charset="0"/>
                      </a:endParaRPr>
                    </a:p>
                  </a:txBody>
                  <a:tcPr marL="90000" marR="90000" marT="46800" marB="46800" anchor="ctr" anchorCtr="1" horzOverflow="overflow">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1200" b="0" i="0" u="none" strike="noStrike" cap="none" normalizeH="0" baseline="0">
                          <a:ln>
                            <a:noFill/>
                          </a:ln>
                          <a:solidFill>
                            <a:schemeClr val="tx1"/>
                          </a:solidFill>
                          <a:effectLst/>
                          <a:latin typeface="Garamond" charset="0"/>
                          <a:ea typeface="ＭＳ Ｐゴシック" charset="0"/>
                        </a:rPr>
                        <a:t>Uuudistuneet ja vahvistuneet johtavat ajatukset</a:t>
                      </a:r>
                    </a:p>
                  </a:txBody>
                  <a:tcPr marL="90000" marR="90000" marT="46800" marB="46800" anchor="ctr" anchorCtr="1" horzOverflow="overflow">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lnTlToBr>
                      <a:noFill/>
                    </a:lnTlToBr>
                    <a:lnBlToTr>
                      <a:noFill/>
                    </a:lnBlToTr>
                    <a:noFill/>
                  </a:tcPr>
                </a:tc>
              </a:tr>
            </a:tbl>
          </a:graphicData>
        </a:graphic>
      </p:graphicFrame>
      <p:sp>
        <p:nvSpPr>
          <p:cNvPr id="37" name="Text Box 17"/>
          <p:cNvSpPr txBox="1">
            <a:spLocks noChangeArrowheads="1"/>
          </p:cNvSpPr>
          <p:nvPr/>
        </p:nvSpPr>
        <p:spPr bwMode="auto">
          <a:xfrm>
            <a:off x="8892699" y="1853822"/>
            <a:ext cx="1630363" cy="2746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charset="0"/>
                <a:ea typeface="ＭＳ Ｐゴシック" charset="0"/>
              </a:defRPr>
            </a:lvl1pPr>
            <a:lvl2pPr marL="742950" indent="-285750" eaLnBrk="0" hangingPunct="0">
              <a:defRPr>
                <a:solidFill>
                  <a:schemeClr val="tx1"/>
                </a:solidFill>
                <a:latin typeface="Arial" charset="0"/>
                <a:ea typeface="ＭＳ Ｐゴシック" charset="0"/>
              </a:defRPr>
            </a:lvl2pPr>
            <a:lvl3pPr marL="1143000" indent="-228600" eaLnBrk="0" hangingPunct="0">
              <a:defRPr>
                <a:solidFill>
                  <a:schemeClr val="tx1"/>
                </a:solidFill>
                <a:latin typeface="Arial" charset="0"/>
                <a:ea typeface="ＭＳ Ｐゴシック" charset="0"/>
              </a:defRPr>
            </a:lvl3pPr>
            <a:lvl4pPr marL="1600200" indent="-228600" eaLnBrk="0" hangingPunct="0">
              <a:defRPr>
                <a:solidFill>
                  <a:schemeClr val="tx1"/>
                </a:solidFill>
                <a:latin typeface="Arial" charset="0"/>
                <a:ea typeface="ＭＳ Ｐゴシック" charset="0"/>
              </a:defRPr>
            </a:lvl4pPr>
            <a:lvl5pPr marL="2057400" indent="-228600" eaLnBrk="0" hangingPunct="0">
              <a:defRPr>
                <a:solidFill>
                  <a:schemeClr val="tx1"/>
                </a:solidFill>
                <a:latin typeface="Arial" charset="0"/>
                <a:ea typeface="ＭＳ Ｐゴシック" charset="0"/>
              </a:defRPr>
            </a:lvl5pPr>
            <a:lvl6pPr marL="2514600" indent="-228600" eaLnBrk="0" fontAlgn="base" hangingPunct="0">
              <a:spcBef>
                <a:spcPct val="0"/>
              </a:spcBef>
              <a:spcAft>
                <a:spcPct val="0"/>
              </a:spcAft>
              <a:defRPr>
                <a:solidFill>
                  <a:schemeClr val="tx1"/>
                </a:solidFill>
                <a:latin typeface="Arial" charset="0"/>
                <a:ea typeface="ＭＳ Ｐゴシック" charset="0"/>
              </a:defRPr>
            </a:lvl6pPr>
            <a:lvl7pPr marL="2971800" indent="-228600" eaLnBrk="0" fontAlgn="base" hangingPunct="0">
              <a:spcBef>
                <a:spcPct val="0"/>
              </a:spcBef>
              <a:spcAft>
                <a:spcPct val="0"/>
              </a:spcAft>
              <a:defRPr>
                <a:solidFill>
                  <a:schemeClr val="tx1"/>
                </a:solidFill>
                <a:latin typeface="Arial" charset="0"/>
                <a:ea typeface="ＭＳ Ｐゴシック" charset="0"/>
              </a:defRPr>
            </a:lvl7pPr>
            <a:lvl8pPr marL="3429000" indent="-228600" eaLnBrk="0" fontAlgn="base" hangingPunct="0">
              <a:spcBef>
                <a:spcPct val="0"/>
              </a:spcBef>
              <a:spcAft>
                <a:spcPct val="0"/>
              </a:spcAft>
              <a:defRPr>
                <a:solidFill>
                  <a:schemeClr val="tx1"/>
                </a:solidFill>
                <a:latin typeface="Arial" charset="0"/>
                <a:ea typeface="ＭＳ Ｐゴシック" charset="0"/>
              </a:defRPr>
            </a:lvl8pPr>
            <a:lvl9pPr marL="3886200" indent="-228600" eaLnBrk="0" fontAlgn="base" hangingPunct="0">
              <a:spcBef>
                <a:spcPct val="0"/>
              </a:spcBef>
              <a:spcAft>
                <a:spcPct val="0"/>
              </a:spcAft>
              <a:defRPr>
                <a:solidFill>
                  <a:schemeClr val="tx1"/>
                </a:solidFill>
                <a:latin typeface="Arial" charset="0"/>
                <a:ea typeface="ＭＳ Ｐゴシック" charset="0"/>
              </a:defRPr>
            </a:lvl9pPr>
          </a:lstStyle>
          <a:p>
            <a:pPr algn="ctr" eaLnBrk="1" hangingPunct="1"/>
            <a:r>
              <a:rPr lang="fi-FI" sz="1200" b="1">
                <a:latin typeface="Garamond" charset="0"/>
              </a:rPr>
              <a:t>Yhteinen jaettu missio</a:t>
            </a:r>
            <a:endParaRPr lang="en-US" sz="1200" b="1">
              <a:latin typeface="Garamond" charset="0"/>
            </a:endParaRPr>
          </a:p>
        </p:txBody>
      </p:sp>
      <p:sp>
        <p:nvSpPr>
          <p:cNvPr id="38" name="Text Box 18"/>
          <p:cNvSpPr txBox="1">
            <a:spLocks noChangeArrowheads="1"/>
          </p:cNvSpPr>
          <p:nvPr/>
        </p:nvSpPr>
        <p:spPr bwMode="auto">
          <a:xfrm>
            <a:off x="8941912" y="1133097"/>
            <a:ext cx="1508125" cy="2746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charset="0"/>
                <a:ea typeface="ＭＳ Ｐゴシック" charset="0"/>
              </a:defRPr>
            </a:lvl1pPr>
            <a:lvl2pPr marL="742950" indent="-285750" eaLnBrk="0" hangingPunct="0">
              <a:defRPr>
                <a:solidFill>
                  <a:schemeClr val="tx1"/>
                </a:solidFill>
                <a:latin typeface="Arial" charset="0"/>
                <a:ea typeface="ＭＳ Ｐゴシック" charset="0"/>
              </a:defRPr>
            </a:lvl2pPr>
            <a:lvl3pPr marL="1143000" indent="-228600" eaLnBrk="0" hangingPunct="0">
              <a:defRPr>
                <a:solidFill>
                  <a:schemeClr val="tx1"/>
                </a:solidFill>
                <a:latin typeface="Arial" charset="0"/>
                <a:ea typeface="ＭＳ Ｐゴシック" charset="0"/>
              </a:defRPr>
            </a:lvl3pPr>
            <a:lvl4pPr marL="1600200" indent="-228600" eaLnBrk="0" hangingPunct="0">
              <a:defRPr>
                <a:solidFill>
                  <a:schemeClr val="tx1"/>
                </a:solidFill>
                <a:latin typeface="Arial" charset="0"/>
                <a:ea typeface="ＭＳ Ｐゴシック" charset="0"/>
              </a:defRPr>
            </a:lvl4pPr>
            <a:lvl5pPr marL="2057400" indent="-228600" eaLnBrk="0" hangingPunct="0">
              <a:defRPr>
                <a:solidFill>
                  <a:schemeClr val="tx1"/>
                </a:solidFill>
                <a:latin typeface="Arial" charset="0"/>
                <a:ea typeface="ＭＳ Ｐゴシック" charset="0"/>
              </a:defRPr>
            </a:lvl5pPr>
            <a:lvl6pPr marL="2514600" indent="-228600" eaLnBrk="0" fontAlgn="base" hangingPunct="0">
              <a:spcBef>
                <a:spcPct val="0"/>
              </a:spcBef>
              <a:spcAft>
                <a:spcPct val="0"/>
              </a:spcAft>
              <a:defRPr>
                <a:solidFill>
                  <a:schemeClr val="tx1"/>
                </a:solidFill>
                <a:latin typeface="Arial" charset="0"/>
                <a:ea typeface="ＭＳ Ｐゴシック" charset="0"/>
              </a:defRPr>
            </a:lvl6pPr>
            <a:lvl7pPr marL="2971800" indent="-228600" eaLnBrk="0" fontAlgn="base" hangingPunct="0">
              <a:spcBef>
                <a:spcPct val="0"/>
              </a:spcBef>
              <a:spcAft>
                <a:spcPct val="0"/>
              </a:spcAft>
              <a:defRPr>
                <a:solidFill>
                  <a:schemeClr val="tx1"/>
                </a:solidFill>
                <a:latin typeface="Arial" charset="0"/>
                <a:ea typeface="ＭＳ Ｐゴシック" charset="0"/>
              </a:defRPr>
            </a:lvl7pPr>
            <a:lvl8pPr marL="3429000" indent="-228600" eaLnBrk="0" fontAlgn="base" hangingPunct="0">
              <a:spcBef>
                <a:spcPct val="0"/>
              </a:spcBef>
              <a:spcAft>
                <a:spcPct val="0"/>
              </a:spcAft>
              <a:defRPr>
                <a:solidFill>
                  <a:schemeClr val="tx1"/>
                </a:solidFill>
                <a:latin typeface="Arial" charset="0"/>
                <a:ea typeface="ＭＳ Ｐゴシック" charset="0"/>
              </a:defRPr>
            </a:lvl8pPr>
            <a:lvl9pPr marL="3886200" indent="-228600" eaLnBrk="0" fontAlgn="base" hangingPunct="0">
              <a:spcBef>
                <a:spcPct val="0"/>
              </a:spcBef>
              <a:spcAft>
                <a:spcPct val="0"/>
              </a:spcAft>
              <a:defRPr>
                <a:solidFill>
                  <a:schemeClr val="tx1"/>
                </a:solidFill>
                <a:latin typeface="Arial" charset="0"/>
                <a:ea typeface="ＭＳ Ｐゴシック" charset="0"/>
              </a:defRPr>
            </a:lvl9pPr>
          </a:lstStyle>
          <a:p>
            <a:pPr algn="ctr" eaLnBrk="1" hangingPunct="1"/>
            <a:r>
              <a:rPr lang="fi-FI" sz="1200" b="1">
                <a:latin typeface="Garamond" charset="0"/>
              </a:rPr>
              <a:t>Yhteinen jaettu visio</a:t>
            </a:r>
            <a:endParaRPr lang="en-US" sz="1200" b="1">
              <a:latin typeface="Garamond" charset="0"/>
            </a:endParaRPr>
          </a:p>
        </p:txBody>
      </p:sp>
      <p:sp>
        <p:nvSpPr>
          <p:cNvPr id="41" name="AutoShape 21"/>
          <p:cNvSpPr>
            <a:spLocks noChangeArrowheads="1"/>
          </p:cNvSpPr>
          <p:nvPr/>
        </p:nvSpPr>
        <p:spPr bwMode="auto">
          <a:xfrm>
            <a:off x="9464199" y="3835022"/>
            <a:ext cx="506413" cy="506413"/>
          </a:xfrm>
          <a:custGeom>
            <a:avLst/>
            <a:gdLst>
              <a:gd name="T0" fmla="*/ 11590903 w 21600"/>
              <a:gd name="T1" fmla="*/ 4129681 h 21600"/>
              <a:gd name="T2" fmla="*/ 1924393 w 21600"/>
              <a:gd name="T3" fmla="*/ 4357778 h 21600"/>
              <a:gd name="T4" fmla="*/ 8494046 w 21600"/>
              <a:gd name="T5" fmla="*/ 5119085 h 21600"/>
              <a:gd name="T6" fmla="*/ 1884818 w 21600"/>
              <a:gd name="T7" fmla="*/ 12153209 h 21600"/>
              <a:gd name="T8" fmla="*/ 976768 w 21600"/>
              <a:gd name="T9" fmla="*/ 7850386 h 21600"/>
              <a:gd name="T10" fmla="*/ 5280692 w 21600"/>
              <a:gd name="T11" fmla="*/ 6942336 h 21600"/>
              <a:gd name="T12" fmla="*/ 0 60000 65536"/>
              <a:gd name="T13" fmla="*/ 0 60000 65536"/>
              <a:gd name="T14" fmla="*/ 0 60000 65536"/>
              <a:gd name="T15" fmla="*/ 0 60000 65536"/>
              <a:gd name="T16" fmla="*/ 0 60000 65536"/>
              <a:gd name="T17" fmla="*/ 0 60000 65536"/>
              <a:gd name="T18" fmla="*/ 3163 w 21600"/>
              <a:gd name="T19" fmla="*/ 3163 h 21600"/>
              <a:gd name="T20" fmla="*/ 18437 w 21600"/>
              <a:gd name="T21" fmla="*/ 18437 h 21600"/>
            </a:gdLst>
            <a:ahLst/>
            <a:cxnLst>
              <a:cxn ang="T12">
                <a:pos x="T0" y="T1"/>
              </a:cxn>
              <a:cxn ang="T13">
                <a:pos x="T2" y="T3"/>
              </a:cxn>
              <a:cxn ang="T14">
                <a:pos x="T4" y="T5"/>
              </a:cxn>
              <a:cxn ang="T15">
                <a:pos x="T6" y="T7"/>
              </a:cxn>
              <a:cxn ang="T16">
                <a:pos x="T8" y="T9"/>
              </a:cxn>
              <a:cxn ang="T17">
                <a:pos x="T10" y="T11"/>
              </a:cxn>
            </a:cxnLst>
            <a:rect l="T18" t="T19" r="T20" b="T21"/>
            <a:pathLst>
              <a:path w="21600" h="21600">
                <a:moveTo>
                  <a:pt x="8133" y="14892"/>
                </a:moveTo>
                <a:cubicBezTo>
                  <a:pt x="8926" y="15409"/>
                  <a:pt x="9853" y="15685"/>
                  <a:pt x="10800" y="15685"/>
                </a:cubicBezTo>
                <a:cubicBezTo>
                  <a:pt x="13497" y="15685"/>
                  <a:pt x="15685" y="13497"/>
                  <a:pt x="15685" y="10800"/>
                </a:cubicBezTo>
                <a:cubicBezTo>
                  <a:pt x="15685" y="8102"/>
                  <a:pt x="13497" y="5915"/>
                  <a:pt x="10800" y="5915"/>
                </a:cubicBezTo>
                <a:cubicBezTo>
                  <a:pt x="8792" y="5914"/>
                  <a:pt x="6989" y="7143"/>
                  <a:pt x="6254" y="9011"/>
                </a:cubicBezTo>
                <a:lnTo>
                  <a:pt x="749" y="6845"/>
                </a:lnTo>
                <a:cubicBezTo>
                  <a:pt x="2375" y="2715"/>
                  <a:pt x="6361" y="-1"/>
                  <a:pt x="10800" y="0"/>
                </a:cubicBezTo>
                <a:cubicBezTo>
                  <a:pt x="16764" y="0"/>
                  <a:pt x="21600" y="4835"/>
                  <a:pt x="21600" y="10800"/>
                </a:cubicBezTo>
                <a:cubicBezTo>
                  <a:pt x="21600" y="16764"/>
                  <a:pt x="16764" y="21600"/>
                  <a:pt x="10800" y="21600"/>
                </a:cubicBezTo>
                <a:cubicBezTo>
                  <a:pt x="8706" y="21600"/>
                  <a:pt x="6658" y="20991"/>
                  <a:pt x="4903" y="19848"/>
                </a:cubicBezTo>
                <a:lnTo>
                  <a:pt x="3429" y="22110"/>
                </a:lnTo>
                <a:lnTo>
                  <a:pt x="1777" y="14282"/>
                </a:lnTo>
                <a:lnTo>
                  <a:pt x="9607" y="12630"/>
                </a:lnTo>
                <a:lnTo>
                  <a:pt x="8133" y="14892"/>
                </a:lnTo>
                <a:close/>
              </a:path>
            </a:pathLst>
          </a:custGeom>
          <a:solidFill>
            <a:srgbClr val="FF0000"/>
          </a:solidFill>
          <a:ln w="9525">
            <a:solidFill>
              <a:schemeClr val="tx1"/>
            </a:solidFill>
            <a:miter lim="800000"/>
            <a:headEnd/>
            <a:tailEnd/>
          </a:ln>
        </p:spPr>
        <p:txBody>
          <a:bodyPr wrap="none" anchor="ctr"/>
          <a:lstStyle/>
          <a:p>
            <a:endParaRPr lang="fi-FI"/>
          </a:p>
        </p:txBody>
      </p:sp>
      <p:cxnSp>
        <p:nvCxnSpPr>
          <p:cNvPr id="19" name="Suora yhdysviiva 18"/>
          <p:cNvCxnSpPr/>
          <p:nvPr/>
        </p:nvCxnSpPr>
        <p:spPr>
          <a:xfrm flipH="1">
            <a:off x="-120961" y="9183916"/>
            <a:ext cx="12964577" cy="0"/>
          </a:xfrm>
          <a:prstGeom prst="line">
            <a:avLst/>
          </a:prstGeom>
          <a:ln w="6350" cmpd="sng">
            <a:solidFill>
              <a:schemeClr val="tx1"/>
            </a:solidFill>
            <a:prstDash val="sysDash"/>
          </a:ln>
        </p:spPr>
        <p:style>
          <a:lnRef idx="2">
            <a:schemeClr val="accent1"/>
          </a:lnRef>
          <a:fillRef idx="0">
            <a:schemeClr val="accent1"/>
          </a:fillRef>
          <a:effectRef idx="1">
            <a:schemeClr val="accent1"/>
          </a:effectRef>
          <a:fontRef idx="minor">
            <a:schemeClr val="tx1"/>
          </a:fontRef>
        </p:style>
      </p:cxnSp>
      <p:cxnSp>
        <p:nvCxnSpPr>
          <p:cNvPr id="20" name="Suora yhdysviiva 19"/>
          <p:cNvCxnSpPr/>
          <p:nvPr/>
        </p:nvCxnSpPr>
        <p:spPr>
          <a:xfrm flipH="1">
            <a:off x="-99482" y="384569"/>
            <a:ext cx="12943098" cy="0"/>
          </a:xfrm>
          <a:prstGeom prst="line">
            <a:avLst/>
          </a:prstGeom>
          <a:ln w="6350" cmpd="sng">
            <a:solidFill>
              <a:schemeClr val="tx1"/>
            </a:solidFill>
            <a:prstDash val="sysDash"/>
          </a:ln>
        </p:spPr>
        <p:style>
          <a:lnRef idx="2">
            <a:schemeClr val="accent1"/>
          </a:lnRef>
          <a:fillRef idx="0">
            <a:schemeClr val="accent1"/>
          </a:fillRef>
          <a:effectRef idx="1">
            <a:schemeClr val="accent1"/>
          </a:effectRef>
          <a:fontRef idx="minor">
            <a:schemeClr val="tx1"/>
          </a:fontRef>
        </p:style>
      </p:cxnSp>
      <p:sp>
        <p:nvSpPr>
          <p:cNvPr id="21" name="Oval 19"/>
          <p:cNvSpPr>
            <a:spLocks noChangeArrowheads="1"/>
          </p:cNvSpPr>
          <p:nvPr/>
        </p:nvSpPr>
        <p:spPr bwMode="auto">
          <a:xfrm>
            <a:off x="7163772" y="1556476"/>
            <a:ext cx="5057775" cy="5057775"/>
          </a:xfrm>
          <a:prstGeom prst="ellipse">
            <a:avLst/>
          </a:prstGeom>
          <a:noFill/>
          <a:ln w="19050">
            <a:solidFill>
              <a:schemeClr val="tx1"/>
            </a:solidFill>
            <a:round/>
            <a:headEnd/>
            <a:tailEnd/>
          </a:ln>
          <a:extLst>
            <a:ext uri="{909E8E84-426E-40dd-AFC4-6F175D3DCCD1}">
              <a14:hiddenFill xmlns:a14="http://schemas.microsoft.com/office/drawing/2010/main">
                <a:solidFill>
                  <a:srgbClr val="FFFFFF"/>
                </a:solidFill>
              </a14:hiddenFill>
            </a:ext>
          </a:extLst>
        </p:spPr>
        <p:txBody>
          <a:bodyPr wrap="none" anchor="ctr"/>
          <a:lstStyle/>
          <a:p>
            <a:endParaRPr lang="fi-FI"/>
          </a:p>
        </p:txBody>
      </p:sp>
      <p:sp>
        <p:nvSpPr>
          <p:cNvPr id="22" name="Suorakulmio 21"/>
          <p:cNvSpPr/>
          <p:nvPr/>
        </p:nvSpPr>
        <p:spPr>
          <a:xfrm>
            <a:off x="923189" y="653491"/>
            <a:ext cx="4585887" cy="2154436"/>
          </a:xfrm>
          <a:prstGeom prst="rect">
            <a:avLst/>
          </a:prstGeom>
        </p:spPr>
        <p:txBody>
          <a:bodyPr wrap="square">
            <a:spAutoFit/>
          </a:bodyPr>
          <a:lstStyle/>
          <a:p>
            <a:r>
              <a:rPr lang="fi-FI" sz="1600" dirty="0" smtClean="0">
                <a:latin typeface="Marker Felt"/>
                <a:cs typeface="Marker Felt"/>
              </a:rPr>
              <a:t>JOHTAVIEN AJATUSTEN SYNNYTYSPROSESSI</a:t>
            </a:r>
          </a:p>
          <a:p>
            <a:r>
              <a:rPr lang="fi-FI" sz="1600" dirty="0">
                <a:latin typeface="Marker Felt"/>
                <a:cs typeface="Marker Felt"/>
              </a:rPr>
              <a:t> </a:t>
            </a:r>
            <a:r>
              <a:rPr lang="fi-FI" sz="1600" dirty="0" smtClean="0">
                <a:latin typeface="Marker Felt"/>
                <a:cs typeface="Marker Felt"/>
              </a:rPr>
              <a:t>    yksi (1) </a:t>
            </a:r>
            <a:r>
              <a:rPr lang="fi-FI" sz="1600" dirty="0" err="1" smtClean="0">
                <a:latin typeface="Marker Felt"/>
                <a:cs typeface="Marker Felt"/>
              </a:rPr>
              <a:t>täppä</a:t>
            </a:r>
            <a:endParaRPr lang="fi-FI" sz="1100" dirty="0" smtClean="0"/>
          </a:p>
          <a:p>
            <a:pPr marL="171450" indent="-171450">
              <a:spcBef>
                <a:spcPts val="600"/>
              </a:spcBef>
              <a:spcAft>
                <a:spcPts val="600"/>
              </a:spcAft>
              <a:buClr>
                <a:schemeClr val="tx1"/>
              </a:buClr>
              <a:buSzPct val="150000"/>
              <a:buFont typeface="Wingdings" charset="2"/>
              <a:buChar char=""/>
            </a:pPr>
            <a:r>
              <a:rPr lang="fi-FI" sz="1100" dirty="0" smtClean="0">
                <a:solidFill>
                  <a:srgbClr val="000000"/>
                </a:solidFill>
              </a:rPr>
              <a:t>Jokainen on tehnyt esseen johtavista ajatuksista, jonka valmentaja on hyväksynyt. Olemme myös pitäneet treenit esseiden pohjalta.</a:t>
            </a:r>
          </a:p>
          <a:p>
            <a:pPr marL="171450" indent="-171450">
              <a:spcBef>
                <a:spcPts val="600"/>
              </a:spcBef>
              <a:spcAft>
                <a:spcPts val="600"/>
              </a:spcAft>
              <a:buClr>
                <a:schemeClr val="tx1"/>
              </a:buClr>
              <a:buSzPct val="150000"/>
              <a:buFont typeface="Wingdings" charset="2"/>
              <a:buChar char=""/>
            </a:pPr>
            <a:r>
              <a:rPr lang="fi-FI" sz="1100" dirty="0" smtClean="0">
                <a:solidFill>
                  <a:srgbClr val="000000"/>
                </a:solidFill>
              </a:rPr>
              <a:t>Osallistumme koko porukalla (100%) Tiimiakatemian arvojen mukaiseen </a:t>
            </a:r>
            <a:r>
              <a:rPr lang="fi-FI" sz="1100" dirty="0" err="1" smtClean="0">
                <a:solidFill>
                  <a:srgbClr val="000000"/>
                </a:solidFill>
              </a:rPr>
              <a:t>toimiintaan</a:t>
            </a:r>
            <a:r>
              <a:rPr lang="fi-FI" sz="1100" dirty="0" smtClean="0">
                <a:solidFill>
                  <a:srgbClr val="000000"/>
                </a:solidFill>
              </a:rPr>
              <a:t> kuten </a:t>
            </a:r>
            <a:r>
              <a:rPr lang="fi-FI" sz="1100" dirty="0" err="1" smtClean="0">
                <a:solidFill>
                  <a:srgbClr val="000000"/>
                </a:solidFill>
              </a:rPr>
              <a:t>Raketti-ja</a:t>
            </a:r>
            <a:r>
              <a:rPr lang="fi-FI" sz="1100" dirty="0" smtClean="0">
                <a:solidFill>
                  <a:srgbClr val="000000"/>
                </a:solidFill>
              </a:rPr>
              <a:t> Piinapäiville</a:t>
            </a:r>
          </a:p>
          <a:p>
            <a:pPr marL="171450" indent="-171450">
              <a:spcBef>
                <a:spcPts val="600"/>
              </a:spcBef>
              <a:spcAft>
                <a:spcPts val="600"/>
              </a:spcAft>
              <a:buClr>
                <a:schemeClr val="tx1"/>
              </a:buClr>
              <a:buSzPct val="150000"/>
              <a:buFont typeface="Wingdings" charset="2"/>
              <a:buChar char=""/>
            </a:pPr>
            <a:r>
              <a:rPr lang="fi-FI" sz="1100" dirty="0" smtClean="0">
                <a:solidFill>
                  <a:srgbClr val="000000"/>
                </a:solidFill>
              </a:rPr>
              <a:t>Kaikki tiimiyrityksen jäsenet ovat sisäistäneet treenien merkityksen ja osallistuvat treeneihin aktiivisesti (poissaolot korvataan ristipölytyksillä muiden tiimien treeneissä)</a:t>
            </a:r>
          </a:p>
        </p:txBody>
      </p:sp>
      <p:sp>
        <p:nvSpPr>
          <p:cNvPr id="23" name="Suorakulmio 22"/>
          <p:cNvSpPr/>
          <p:nvPr/>
        </p:nvSpPr>
        <p:spPr>
          <a:xfrm>
            <a:off x="923189" y="2998964"/>
            <a:ext cx="4585887" cy="2154436"/>
          </a:xfrm>
          <a:prstGeom prst="rect">
            <a:avLst/>
          </a:prstGeom>
        </p:spPr>
        <p:txBody>
          <a:bodyPr wrap="square">
            <a:spAutoFit/>
          </a:bodyPr>
          <a:lstStyle/>
          <a:p>
            <a:r>
              <a:rPr lang="fi-FI" sz="1600" dirty="0" smtClean="0">
                <a:latin typeface="Marker Felt"/>
                <a:cs typeface="Marker Felt"/>
              </a:rPr>
              <a:t>JOHTAVIEN AJATUSTEN SYNNYTYSPROSESSI</a:t>
            </a:r>
          </a:p>
          <a:p>
            <a:r>
              <a:rPr lang="fi-FI" sz="1600" dirty="0">
                <a:latin typeface="Marker Felt"/>
                <a:cs typeface="Marker Felt"/>
              </a:rPr>
              <a:t> </a:t>
            </a:r>
            <a:r>
              <a:rPr lang="fi-FI" sz="1600" dirty="0" smtClean="0">
                <a:latin typeface="Marker Felt"/>
                <a:cs typeface="Marker Felt"/>
              </a:rPr>
              <a:t>   kaksi (2) </a:t>
            </a:r>
            <a:r>
              <a:rPr lang="fi-FI" sz="1600" dirty="0" err="1" smtClean="0">
                <a:latin typeface="Marker Felt"/>
                <a:cs typeface="Marker Felt"/>
              </a:rPr>
              <a:t>täppää</a:t>
            </a:r>
            <a:endParaRPr lang="fi-FI" sz="1100" dirty="0" smtClean="0"/>
          </a:p>
          <a:p>
            <a:pPr marL="171450" indent="-171450">
              <a:spcBef>
                <a:spcPts val="600"/>
              </a:spcBef>
              <a:spcAft>
                <a:spcPts val="600"/>
              </a:spcAft>
              <a:buClr>
                <a:schemeClr val="tx1"/>
              </a:buClr>
              <a:buSzPct val="150000"/>
              <a:buFont typeface="Wingdings" charset="2"/>
              <a:buChar char=""/>
            </a:pPr>
            <a:r>
              <a:rPr lang="fi-FI" sz="1100" dirty="0" smtClean="0">
                <a:solidFill>
                  <a:srgbClr val="000000"/>
                </a:solidFill>
              </a:rPr>
              <a:t>Jokainen tiimiyrittäjä on osallistunut ainakin kerran jokaiseen foorumiin (</a:t>
            </a:r>
            <a:r>
              <a:rPr lang="fi-FI" sz="1100" dirty="0" err="1" smtClean="0">
                <a:solidFill>
                  <a:srgbClr val="000000"/>
                </a:solidFill>
              </a:rPr>
              <a:t>talous-,asiakas-,viestintä-ja</a:t>
            </a:r>
            <a:r>
              <a:rPr lang="fi-FI" sz="1100" dirty="0" smtClean="0">
                <a:solidFill>
                  <a:srgbClr val="000000"/>
                </a:solidFill>
              </a:rPr>
              <a:t> </a:t>
            </a:r>
            <a:r>
              <a:rPr lang="fi-FI" sz="1100" dirty="0" err="1" smtClean="0">
                <a:solidFill>
                  <a:srgbClr val="000000"/>
                </a:solidFill>
              </a:rPr>
              <a:t>tiimiliiderifoorumit</a:t>
            </a:r>
            <a:r>
              <a:rPr lang="fi-FI" sz="1100" dirty="0" smtClean="0">
                <a:solidFill>
                  <a:srgbClr val="000000"/>
                </a:solidFill>
              </a:rPr>
              <a:t>)</a:t>
            </a:r>
          </a:p>
          <a:p>
            <a:pPr marL="171450" indent="-171450">
              <a:spcBef>
                <a:spcPts val="600"/>
              </a:spcBef>
              <a:spcAft>
                <a:spcPts val="600"/>
              </a:spcAft>
              <a:buClr>
                <a:schemeClr val="tx1"/>
              </a:buClr>
              <a:buSzPct val="150000"/>
              <a:buFont typeface="Wingdings" charset="2"/>
              <a:buChar char=""/>
            </a:pPr>
            <a:r>
              <a:rPr lang="fi-FI" sz="1100" dirty="0" smtClean="0">
                <a:solidFill>
                  <a:srgbClr val="000000"/>
                </a:solidFill>
              </a:rPr>
              <a:t>Osaamme olla hyviä johdettavia: ”Ennen kuin voit johtaa, sinun täytyy osata olla johdettava”</a:t>
            </a:r>
          </a:p>
          <a:p>
            <a:pPr marL="171450" indent="-171450">
              <a:spcBef>
                <a:spcPts val="600"/>
              </a:spcBef>
              <a:spcAft>
                <a:spcPts val="600"/>
              </a:spcAft>
              <a:buClr>
                <a:schemeClr val="tx1"/>
              </a:buClr>
              <a:buSzPct val="150000"/>
              <a:buFont typeface="Wingdings" charset="2"/>
              <a:buChar char=""/>
            </a:pPr>
            <a:r>
              <a:rPr lang="fi-FI" sz="1100" dirty="0" smtClean="0">
                <a:solidFill>
                  <a:srgbClr val="000000"/>
                </a:solidFill>
              </a:rPr>
              <a:t>Kaikki tiimiyrityksemme jäsenet jakavat yhteisen päämäärän tehdä maailmanympärysmatkan (MYM). Olemme aloittaneet matkan suunnittelun ja rahan keräämisen reissukassaan</a:t>
            </a:r>
          </a:p>
        </p:txBody>
      </p:sp>
      <p:sp>
        <p:nvSpPr>
          <p:cNvPr id="24" name="Suorakulmio 23"/>
          <p:cNvSpPr/>
          <p:nvPr/>
        </p:nvSpPr>
        <p:spPr>
          <a:xfrm>
            <a:off x="1075589" y="5609214"/>
            <a:ext cx="4585887" cy="2662267"/>
          </a:xfrm>
          <a:prstGeom prst="rect">
            <a:avLst/>
          </a:prstGeom>
        </p:spPr>
        <p:txBody>
          <a:bodyPr wrap="square">
            <a:spAutoFit/>
          </a:bodyPr>
          <a:lstStyle/>
          <a:p>
            <a:r>
              <a:rPr lang="fi-FI" sz="1600" dirty="0" smtClean="0">
                <a:latin typeface="Marker Felt"/>
                <a:cs typeface="Marker Felt"/>
              </a:rPr>
              <a:t>JOHTAVIEN AJATUSTEN SYNNYTYSPROSESSI</a:t>
            </a:r>
          </a:p>
          <a:p>
            <a:r>
              <a:rPr lang="fi-FI" sz="1600" dirty="0">
                <a:latin typeface="Marker Felt"/>
                <a:cs typeface="Marker Felt"/>
              </a:rPr>
              <a:t> </a:t>
            </a:r>
            <a:r>
              <a:rPr lang="fi-FI" sz="1600" dirty="0" smtClean="0">
                <a:latin typeface="Marker Felt"/>
                <a:cs typeface="Marker Felt"/>
              </a:rPr>
              <a:t>   kolme (3) </a:t>
            </a:r>
            <a:r>
              <a:rPr lang="fi-FI" sz="1600" dirty="0" err="1" smtClean="0">
                <a:latin typeface="Marker Felt"/>
                <a:cs typeface="Marker Felt"/>
              </a:rPr>
              <a:t>täppää</a:t>
            </a:r>
            <a:endParaRPr lang="fi-FI" sz="1100" dirty="0" smtClean="0"/>
          </a:p>
          <a:p>
            <a:pPr marL="171450" indent="-171450">
              <a:spcBef>
                <a:spcPts val="600"/>
              </a:spcBef>
              <a:spcAft>
                <a:spcPts val="600"/>
              </a:spcAft>
              <a:buClr>
                <a:schemeClr val="tx1"/>
              </a:buClr>
              <a:buSzPct val="150000"/>
              <a:buFont typeface="Wingdings" charset="2"/>
              <a:buChar char=""/>
            </a:pPr>
            <a:r>
              <a:rPr lang="fi-FI" sz="1100" dirty="0" smtClean="0">
                <a:solidFill>
                  <a:srgbClr val="000000"/>
                </a:solidFill>
              </a:rPr>
              <a:t>Olemme aktiivisesti osallistuneet johtavien ajatuksiemme uudistamiseen muiden tiimiyrittäjien ja tiimivalmentajiemme kanssa</a:t>
            </a:r>
          </a:p>
          <a:p>
            <a:pPr marL="171450" indent="-171450">
              <a:spcBef>
                <a:spcPts val="600"/>
              </a:spcBef>
              <a:spcAft>
                <a:spcPts val="600"/>
              </a:spcAft>
              <a:buClr>
                <a:schemeClr val="tx1"/>
              </a:buClr>
              <a:buSzPct val="150000"/>
              <a:buFont typeface="Wingdings" charset="2"/>
              <a:buChar char=""/>
            </a:pPr>
            <a:r>
              <a:rPr lang="fi-FI" sz="1100" dirty="0" smtClean="0">
                <a:solidFill>
                  <a:srgbClr val="000000"/>
                </a:solidFill>
              </a:rPr>
              <a:t>Olemme organisoineet tapahtumia ja toimintaa (Rakettipäivät, teemapäivät tai kampanjoita) jotka heijastavat voimakkaasti arvojamme ja vahvistavat niitä. Kerromme sähköistäviä ja rohkaisevia tarinoita oppimistamme asioista ja saavuttamistamme voitoista</a:t>
            </a:r>
          </a:p>
          <a:p>
            <a:pPr marL="171450" indent="-171450">
              <a:spcBef>
                <a:spcPts val="600"/>
              </a:spcBef>
              <a:spcAft>
                <a:spcPts val="600"/>
              </a:spcAft>
              <a:buClr>
                <a:schemeClr val="tx1"/>
              </a:buClr>
              <a:buSzPct val="150000"/>
              <a:buFont typeface="Wingdings" charset="2"/>
              <a:buChar char=""/>
            </a:pPr>
            <a:r>
              <a:rPr lang="fi-FI" sz="1100" dirty="0" smtClean="0">
                <a:solidFill>
                  <a:srgbClr val="000000"/>
                </a:solidFill>
              </a:rPr>
              <a:t>Olemme siirtäneet Tiimiakatemian kulttuuria eteenpäin seuraaville sukupolville esimerkiksi </a:t>
            </a:r>
            <a:r>
              <a:rPr lang="fi-FI" sz="1100" dirty="0" err="1" smtClean="0">
                <a:solidFill>
                  <a:srgbClr val="000000"/>
                </a:solidFill>
              </a:rPr>
              <a:t>tutoroimalla</a:t>
            </a:r>
            <a:r>
              <a:rPr lang="fi-FI" sz="1100" dirty="0" smtClean="0">
                <a:solidFill>
                  <a:srgbClr val="000000"/>
                </a:solidFill>
              </a:rPr>
              <a:t>, toimimalla </a:t>
            </a:r>
            <a:r>
              <a:rPr lang="fi-FI" sz="1100" dirty="0" err="1" smtClean="0">
                <a:solidFill>
                  <a:srgbClr val="000000"/>
                </a:solidFill>
              </a:rPr>
              <a:t>vuokratiimiliiderinä</a:t>
            </a:r>
            <a:r>
              <a:rPr lang="fi-FI" sz="1100" dirty="0" smtClean="0">
                <a:solidFill>
                  <a:srgbClr val="000000"/>
                </a:solidFill>
              </a:rPr>
              <a:t>, </a:t>
            </a:r>
            <a:r>
              <a:rPr lang="fi-FI" sz="1100" dirty="0" err="1" smtClean="0">
                <a:solidFill>
                  <a:srgbClr val="000000"/>
                </a:solidFill>
              </a:rPr>
              <a:t>ristipölyttämällä</a:t>
            </a:r>
            <a:r>
              <a:rPr lang="fi-FI" sz="1100" dirty="0" smtClean="0">
                <a:solidFill>
                  <a:srgbClr val="000000"/>
                </a:solidFill>
              </a:rPr>
              <a:t>, julkaisemalla materiaalia tai olemalla hyvänä esimerkkinä. </a:t>
            </a:r>
          </a:p>
        </p:txBody>
      </p:sp>
    </p:spTree>
    <p:extLst>
      <p:ext uri="{BB962C8B-B14F-4D97-AF65-F5344CB8AC3E}">
        <p14:creationId xmlns:p14="http://schemas.microsoft.com/office/powerpoint/2010/main" val="721148942"/>
      </p:ext>
    </p:extLst>
  </p:cSld>
  <p:clrMapOvr>
    <a:masterClrMapping/>
  </p:clrMapOvr>
  <p:timing>
    <p:tnLst>
      <p:par>
        <p:cTn xmlns:p14="http://schemas.microsoft.com/office/powerpoint/2010/mai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1" name="Kuva 30" descr="SCN_0047.jpg"/>
          <p:cNvPicPr>
            <a:picLocks noChangeAspect="1"/>
          </p:cNvPicPr>
          <p:nvPr/>
        </p:nvPicPr>
        <p:blipFill rotWithShape="1">
          <a:blip r:embed="rId2" cstate="print">
            <a:extLst>
              <a:ext uri="{28A0092B-C50C-407E-A947-70E740481C1C}">
                <a14:useLocalDpi xmlns:a14="http://schemas.microsoft.com/office/drawing/2010/main"/>
              </a:ext>
            </a:extLst>
          </a:blip>
          <a:srcRect/>
          <a:stretch/>
        </p:blipFill>
        <p:spPr>
          <a:xfrm rot="16200000">
            <a:off x="1548075" y="-1674183"/>
            <a:ext cx="9606346" cy="12944416"/>
          </a:xfrm>
          <a:prstGeom prst="rect">
            <a:avLst/>
          </a:prstGeom>
        </p:spPr>
      </p:pic>
      <p:sp>
        <p:nvSpPr>
          <p:cNvPr id="15" name="Suorakulmio 14"/>
          <p:cNvSpPr/>
          <p:nvPr/>
        </p:nvSpPr>
        <p:spPr>
          <a:xfrm>
            <a:off x="8185485" y="7256477"/>
            <a:ext cx="3775393" cy="461665"/>
          </a:xfrm>
          <a:prstGeom prst="rect">
            <a:avLst/>
          </a:prstGeom>
        </p:spPr>
        <p:txBody>
          <a:bodyPr wrap="none">
            <a:spAutoFit/>
          </a:bodyPr>
          <a:lstStyle/>
          <a:p>
            <a:pPr>
              <a:spcBef>
                <a:spcPts val="300"/>
              </a:spcBef>
              <a:spcAft>
                <a:spcPts val="300"/>
              </a:spcAft>
            </a:pPr>
            <a:r>
              <a:rPr lang="fi-FI" b="1" dirty="0" smtClean="0">
                <a:ln w="10541" cmpd="sng">
                  <a:solidFill>
                    <a:srgbClr val="7D7D7D">
                      <a:tint val="100000"/>
                      <a:shade val="100000"/>
                      <a:satMod val="110000"/>
                    </a:srgbClr>
                  </a:solidFill>
                  <a:prstDash val="solid"/>
                </a:ln>
                <a:latin typeface="Marker Felt"/>
                <a:cs typeface="Marker Felt"/>
              </a:rPr>
              <a:t>J2 Kaverijohtamisprosessi</a:t>
            </a:r>
          </a:p>
        </p:txBody>
      </p:sp>
      <p:sp>
        <p:nvSpPr>
          <p:cNvPr id="21" name="Oval 2"/>
          <p:cNvSpPr>
            <a:spLocks noChangeArrowheads="1"/>
          </p:cNvSpPr>
          <p:nvPr/>
        </p:nvSpPr>
        <p:spPr bwMode="auto">
          <a:xfrm>
            <a:off x="7841157" y="2215289"/>
            <a:ext cx="3779837" cy="3779837"/>
          </a:xfrm>
          <a:prstGeom prst="ellipse">
            <a:avLst/>
          </a:prstGeom>
          <a:noFill/>
          <a:ln w="19050">
            <a:solidFill>
              <a:srgbClr val="FF0000"/>
            </a:solidFill>
            <a:round/>
            <a:headEnd/>
            <a:tailEnd/>
          </a:ln>
          <a:extLst>
            <a:ext uri="{909E8E84-426E-40dd-AFC4-6F175D3DCCD1}">
              <a14:hiddenFill xmlns:a14="http://schemas.microsoft.com/office/drawing/2010/main">
                <a:solidFill>
                  <a:srgbClr val="FFFFFF"/>
                </a:solidFill>
              </a14:hiddenFill>
            </a:ext>
          </a:extLst>
        </p:spPr>
        <p:txBody>
          <a:bodyPr wrap="none" anchor="ctr"/>
          <a:lstStyle/>
          <a:p>
            <a:endParaRPr lang="fi-FI"/>
          </a:p>
        </p:txBody>
      </p:sp>
      <p:sp>
        <p:nvSpPr>
          <p:cNvPr id="22" name="Text Box 3"/>
          <p:cNvSpPr txBox="1">
            <a:spLocks noChangeArrowheads="1"/>
          </p:cNvSpPr>
          <p:nvPr/>
        </p:nvSpPr>
        <p:spPr bwMode="auto">
          <a:xfrm>
            <a:off x="9409607" y="2578826"/>
            <a:ext cx="663575" cy="2746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charset="0"/>
                <a:ea typeface="ＭＳ Ｐゴシック" charset="0"/>
              </a:defRPr>
            </a:lvl1pPr>
            <a:lvl2pPr marL="742950" indent="-285750" eaLnBrk="0" hangingPunct="0">
              <a:defRPr>
                <a:solidFill>
                  <a:schemeClr val="tx1"/>
                </a:solidFill>
                <a:latin typeface="Arial" charset="0"/>
                <a:ea typeface="ＭＳ Ｐゴシック" charset="0"/>
              </a:defRPr>
            </a:lvl2pPr>
            <a:lvl3pPr marL="1143000" indent="-228600" eaLnBrk="0" hangingPunct="0">
              <a:defRPr>
                <a:solidFill>
                  <a:schemeClr val="tx1"/>
                </a:solidFill>
                <a:latin typeface="Arial" charset="0"/>
                <a:ea typeface="ＭＳ Ｐゴシック" charset="0"/>
              </a:defRPr>
            </a:lvl3pPr>
            <a:lvl4pPr marL="1600200" indent="-228600" eaLnBrk="0" hangingPunct="0">
              <a:defRPr>
                <a:solidFill>
                  <a:schemeClr val="tx1"/>
                </a:solidFill>
                <a:latin typeface="Arial" charset="0"/>
                <a:ea typeface="ＭＳ Ｐゴシック" charset="0"/>
              </a:defRPr>
            </a:lvl4pPr>
            <a:lvl5pPr marL="2057400" indent="-228600" eaLnBrk="0" hangingPunct="0">
              <a:defRPr>
                <a:solidFill>
                  <a:schemeClr val="tx1"/>
                </a:solidFill>
                <a:latin typeface="Arial" charset="0"/>
                <a:ea typeface="ＭＳ Ｐゴシック" charset="0"/>
              </a:defRPr>
            </a:lvl5pPr>
            <a:lvl6pPr marL="2514600" indent="-228600" eaLnBrk="0" fontAlgn="base" hangingPunct="0">
              <a:spcBef>
                <a:spcPct val="0"/>
              </a:spcBef>
              <a:spcAft>
                <a:spcPct val="0"/>
              </a:spcAft>
              <a:defRPr>
                <a:solidFill>
                  <a:schemeClr val="tx1"/>
                </a:solidFill>
                <a:latin typeface="Arial" charset="0"/>
                <a:ea typeface="ＭＳ Ｐゴシック" charset="0"/>
              </a:defRPr>
            </a:lvl6pPr>
            <a:lvl7pPr marL="2971800" indent="-228600" eaLnBrk="0" fontAlgn="base" hangingPunct="0">
              <a:spcBef>
                <a:spcPct val="0"/>
              </a:spcBef>
              <a:spcAft>
                <a:spcPct val="0"/>
              </a:spcAft>
              <a:defRPr>
                <a:solidFill>
                  <a:schemeClr val="tx1"/>
                </a:solidFill>
                <a:latin typeface="Arial" charset="0"/>
                <a:ea typeface="ＭＳ Ｐゴシック" charset="0"/>
              </a:defRPr>
            </a:lvl7pPr>
            <a:lvl8pPr marL="3429000" indent="-228600" eaLnBrk="0" fontAlgn="base" hangingPunct="0">
              <a:spcBef>
                <a:spcPct val="0"/>
              </a:spcBef>
              <a:spcAft>
                <a:spcPct val="0"/>
              </a:spcAft>
              <a:defRPr>
                <a:solidFill>
                  <a:schemeClr val="tx1"/>
                </a:solidFill>
                <a:latin typeface="Arial" charset="0"/>
                <a:ea typeface="ＭＳ Ｐゴシック" charset="0"/>
              </a:defRPr>
            </a:lvl8pPr>
            <a:lvl9pPr marL="3886200" indent="-228600" eaLnBrk="0" fontAlgn="base" hangingPunct="0">
              <a:spcBef>
                <a:spcPct val="0"/>
              </a:spcBef>
              <a:spcAft>
                <a:spcPct val="0"/>
              </a:spcAft>
              <a:defRPr>
                <a:solidFill>
                  <a:schemeClr val="tx1"/>
                </a:solidFill>
                <a:latin typeface="Arial" charset="0"/>
                <a:ea typeface="ＭＳ Ｐゴシック" charset="0"/>
              </a:defRPr>
            </a:lvl9pPr>
          </a:lstStyle>
          <a:p>
            <a:pPr eaLnBrk="1" hangingPunct="1"/>
            <a:r>
              <a:rPr lang="fi-FI" sz="1200" b="1" i="1">
                <a:latin typeface="Garamond" charset="0"/>
              </a:rPr>
              <a:t>Dialogi</a:t>
            </a:r>
            <a:endParaRPr lang="en-US" sz="1200" b="1" i="1">
              <a:latin typeface="Garamond" charset="0"/>
            </a:endParaRPr>
          </a:p>
        </p:txBody>
      </p:sp>
      <p:sp>
        <p:nvSpPr>
          <p:cNvPr id="23" name="Text Box 4"/>
          <p:cNvSpPr txBox="1">
            <a:spLocks noChangeArrowheads="1"/>
          </p:cNvSpPr>
          <p:nvPr/>
        </p:nvSpPr>
        <p:spPr bwMode="auto">
          <a:xfrm>
            <a:off x="9065119" y="5315676"/>
            <a:ext cx="1411288" cy="2746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charset="0"/>
                <a:ea typeface="ＭＳ Ｐゴシック" charset="0"/>
              </a:defRPr>
            </a:lvl1pPr>
            <a:lvl2pPr marL="742950" indent="-285750" eaLnBrk="0" hangingPunct="0">
              <a:defRPr>
                <a:solidFill>
                  <a:schemeClr val="tx1"/>
                </a:solidFill>
                <a:latin typeface="Arial" charset="0"/>
                <a:ea typeface="ＭＳ Ｐゴシック" charset="0"/>
              </a:defRPr>
            </a:lvl2pPr>
            <a:lvl3pPr marL="1143000" indent="-228600" eaLnBrk="0" hangingPunct="0">
              <a:defRPr>
                <a:solidFill>
                  <a:schemeClr val="tx1"/>
                </a:solidFill>
                <a:latin typeface="Arial" charset="0"/>
                <a:ea typeface="ＭＳ Ｐゴシック" charset="0"/>
              </a:defRPr>
            </a:lvl3pPr>
            <a:lvl4pPr marL="1600200" indent="-228600" eaLnBrk="0" hangingPunct="0">
              <a:defRPr>
                <a:solidFill>
                  <a:schemeClr val="tx1"/>
                </a:solidFill>
                <a:latin typeface="Arial" charset="0"/>
                <a:ea typeface="ＭＳ Ｐゴシック" charset="0"/>
              </a:defRPr>
            </a:lvl4pPr>
            <a:lvl5pPr marL="2057400" indent="-228600" eaLnBrk="0" hangingPunct="0">
              <a:defRPr>
                <a:solidFill>
                  <a:schemeClr val="tx1"/>
                </a:solidFill>
                <a:latin typeface="Arial" charset="0"/>
                <a:ea typeface="ＭＳ Ｐゴシック" charset="0"/>
              </a:defRPr>
            </a:lvl5pPr>
            <a:lvl6pPr marL="2514600" indent="-228600" eaLnBrk="0" fontAlgn="base" hangingPunct="0">
              <a:spcBef>
                <a:spcPct val="0"/>
              </a:spcBef>
              <a:spcAft>
                <a:spcPct val="0"/>
              </a:spcAft>
              <a:defRPr>
                <a:solidFill>
                  <a:schemeClr val="tx1"/>
                </a:solidFill>
                <a:latin typeface="Arial" charset="0"/>
                <a:ea typeface="ＭＳ Ｐゴシック" charset="0"/>
              </a:defRPr>
            </a:lvl6pPr>
            <a:lvl7pPr marL="2971800" indent="-228600" eaLnBrk="0" fontAlgn="base" hangingPunct="0">
              <a:spcBef>
                <a:spcPct val="0"/>
              </a:spcBef>
              <a:spcAft>
                <a:spcPct val="0"/>
              </a:spcAft>
              <a:defRPr>
                <a:solidFill>
                  <a:schemeClr val="tx1"/>
                </a:solidFill>
                <a:latin typeface="Arial" charset="0"/>
                <a:ea typeface="ＭＳ Ｐゴシック" charset="0"/>
              </a:defRPr>
            </a:lvl7pPr>
            <a:lvl8pPr marL="3429000" indent="-228600" eaLnBrk="0" fontAlgn="base" hangingPunct="0">
              <a:spcBef>
                <a:spcPct val="0"/>
              </a:spcBef>
              <a:spcAft>
                <a:spcPct val="0"/>
              </a:spcAft>
              <a:defRPr>
                <a:solidFill>
                  <a:schemeClr val="tx1"/>
                </a:solidFill>
                <a:latin typeface="Arial" charset="0"/>
                <a:ea typeface="ＭＳ Ｐゴシック" charset="0"/>
              </a:defRPr>
            </a:lvl8pPr>
            <a:lvl9pPr marL="3886200" indent="-228600" eaLnBrk="0" fontAlgn="base" hangingPunct="0">
              <a:spcBef>
                <a:spcPct val="0"/>
              </a:spcBef>
              <a:spcAft>
                <a:spcPct val="0"/>
              </a:spcAft>
              <a:defRPr>
                <a:solidFill>
                  <a:schemeClr val="tx1"/>
                </a:solidFill>
                <a:latin typeface="Arial" charset="0"/>
                <a:ea typeface="ＭＳ Ｐゴシック" charset="0"/>
              </a:defRPr>
            </a:lvl9pPr>
          </a:lstStyle>
          <a:p>
            <a:pPr eaLnBrk="1" hangingPunct="1"/>
            <a:r>
              <a:rPr lang="fi-FI" sz="1200" b="1" i="1">
                <a:latin typeface="Garamond" charset="0"/>
              </a:rPr>
              <a:t>Learning by Doing</a:t>
            </a:r>
            <a:endParaRPr lang="en-US" sz="1200" b="1" i="1">
              <a:latin typeface="Garamond" charset="0"/>
            </a:endParaRPr>
          </a:p>
        </p:txBody>
      </p:sp>
      <p:sp>
        <p:nvSpPr>
          <p:cNvPr id="24" name="Text Box 5"/>
          <p:cNvSpPr txBox="1">
            <a:spLocks noChangeArrowheads="1"/>
          </p:cNvSpPr>
          <p:nvPr/>
        </p:nvSpPr>
        <p:spPr bwMode="auto">
          <a:xfrm>
            <a:off x="8731744" y="2354989"/>
            <a:ext cx="2068513" cy="2746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charset="0"/>
                <a:ea typeface="ＭＳ Ｐゴシック" charset="0"/>
              </a:defRPr>
            </a:lvl1pPr>
            <a:lvl2pPr marL="742950" indent="-285750" eaLnBrk="0" hangingPunct="0">
              <a:defRPr>
                <a:solidFill>
                  <a:schemeClr val="tx1"/>
                </a:solidFill>
                <a:latin typeface="Arial" charset="0"/>
                <a:ea typeface="ＭＳ Ｐゴシック" charset="0"/>
              </a:defRPr>
            </a:lvl2pPr>
            <a:lvl3pPr marL="1143000" indent="-228600" eaLnBrk="0" hangingPunct="0">
              <a:defRPr>
                <a:solidFill>
                  <a:schemeClr val="tx1"/>
                </a:solidFill>
                <a:latin typeface="Arial" charset="0"/>
                <a:ea typeface="ＭＳ Ｐゴシック" charset="0"/>
              </a:defRPr>
            </a:lvl3pPr>
            <a:lvl4pPr marL="1600200" indent="-228600" eaLnBrk="0" hangingPunct="0">
              <a:defRPr>
                <a:solidFill>
                  <a:schemeClr val="tx1"/>
                </a:solidFill>
                <a:latin typeface="Arial" charset="0"/>
                <a:ea typeface="ＭＳ Ｐゴシック" charset="0"/>
              </a:defRPr>
            </a:lvl4pPr>
            <a:lvl5pPr marL="2057400" indent="-228600" eaLnBrk="0" hangingPunct="0">
              <a:defRPr>
                <a:solidFill>
                  <a:schemeClr val="tx1"/>
                </a:solidFill>
                <a:latin typeface="Arial" charset="0"/>
                <a:ea typeface="ＭＳ Ｐゴシック" charset="0"/>
              </a:defRPr>
            </a:lvl5pPr>
            <a:lvl6pPr marL="2514600" indent="-228600" eaLnBrk="0" fontAlgn="base" hangingPunct="0">
              <a:spcBef>
                <a:spcPct val="0"/>
              </a:spcBef>
              <a:spcAft>
                <a:spcPct val="0"/>
              </a:spcAft>
              <a:defRPr>
                <a:solidFill>
                  <a:schemeClr val="tx1"/>
                </a:solidFill>
                <a:latin typeface="Arial" charset="0"/>
                <a:ea typeface="ＭＳ Ｐゴシック" charset="0"/>
              </a:defRPr>
            </a:lvl6pPr>
            <a:lvl7pPr marL="2971800" indent="-228600" eaLnBrk="0" fontAlgn="base" hangingPunct="0">
              <a:spcBef>
                <a:spcPct val="0"/>
              </a:spcBef>
              <a:spcAft>
                <a:spcPct val="0"/>
              </a:spcAft>
              <a:defRPr>
                <a:solidFill>
                  <a:schemeClr val="tx1"/>
                </a:solidFill>
                <a:latin typeface="Arial" charset="0"/>
                <a:ea typeface="ＭＳ Ｐゴシック" charset="0"/>
              </a:defRPr>
            </a:lvl7pPr>
            <a:lvl8pPr marL="3429000" indent="-228600" eaLnBrk="0" fontAlgn="base" hangingPunct="0">
              <a:spcBef>
                <a:spcPct val="0"/>
              </a:spcBef>
              <a:spcAft>
                <a:spcPct val="0"/>
              </a:spcAft>
              <a:defRPr>
                <a:solidFill>
                  <a:schemeClr val="tx1"/>
                </a:solidFill>
                <a:latin typeface="Arial" charset="0"/>
                <a:ea typeface="ＭＳ Ｐゴシック" charset="0"/>
              </a:defRPr>
            </a:lvl8pPr>
            <a:lvl9pPr marL="3886200" indent="-228600" eaLnBrk="0" fontAlgn="base" hangingPunct="0">
              <a:spcBef>
                <a:spcPct val="0"/>
              </a:spcBef>
              <a:spcAft>
                <a:spcPct val="0"/>
              </a:spcAft>
              <a:defRPr>
                <a:solidFill>
                  <a:schemeClr val="tx1"/>
                </a:solidFill>
                <a:latin typeface="Arial" charset="0"/>
                <a:ea typeface="ＭＳ Ｐゴシック" charset="0"/>
              </a:defRPr>
            </a:lvl9pPr>
          </a:lstStyle>
          <a:p>
            <a:pPr algn="ctr" eaLnBrk="1" hangingPunct="1"/>
            <a:r>
              <a:rPr lang="fi-FI" sz="1200" b="1">
                <a:latin typeface="Garamond" charset="0"/>
              </a:rPr>
              <a:t>Henkilökohtainen mestaruus</a:t>
            </a:r>
            <a:endParaRPr lang="en-US" sz="1200" b="1">
              <a:latin typeface="Garamond" charset="0"/>
            </a:endParaRPr>
          </a:p>
        </p:txBody>
      </p:sp>
      <p:graphicFrame>
        <p:nvGraphicFramePr>
          <p:cNvPr id="25" name="Group 6"/>
          <p:cNvGraphicFramePr>
            <a:graphicFrameLocks noGrp="1"/>
          </p:cNvGraphicFramePr>
          <p:nvPr>
            <p:extLst>
              <p:ext uri="{D42A27DB-BD31-4B8C-83A1-F6EECF244321}">
                <p14:modId xmlns:p14="http://schemas.microsoft.com/office/powerpoint/2010/main" val="3215455724"/>
              </p:ext>
            </p:extLst>
          </p:nvPr>
        </p:nvGraphicFramePr>
        <p:xfrm>
          <a:off x="8417419" y="2788376"/>
          <a:ext cx="2663825" cy="2592388"/>
        </p:xfrm>
        <a:graphic>
          <a:graphicData uri="http://schemas.openxmlformats.org/drawingml/2006/table">
            <a:tbl>
              <a:tblPr/>
              <a:tblGrid>
                <a:gridCol w="1331913"/>
                <a:gridCol w="1331912"/>
              </a:tblGrid>
              <a:tr h="1296988">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fi-FI" sz="1200" b="0" i="0" u="none" strike="noStrike" cap="none" normalizeH="0" baseline="0">
                          <a:ln>
                            <a:noFill/>
                          </a:ln>
                          <a:solidFill>
                            <a:schemeClr val="tx1"/>
                          </a:solidFill>
                          <a:effectLst/>
                          <a:latin typeface="Garamond" charset="0"/>
                          <a:ea typeface="ＭＳ Ｐゴシック" charset="0"/>
                        </a:rPr>
                        <a:t>Ilmapiirin aistiminen kyselemällä ja kuuntelemalla</a:t>
                      </a:r>
                      <a:endParaRPr kumimoji="0" lang="en-US" sz="1200" b="0" i="0" u="none" strike="noStrike" cap="none" normalizeH="0" baseline="0">
                        <a:ln>
                          <a:noFill/>
                        </a:ln>
                        <a:solidFill>
                          <a:schemeClr val="tx1"/>
                        </a:solidFill>
                        <a:effectLst/>
                        <a:latin typeface="Garamond" charset="0"/>
                        <a:ea typeface="ＭＳ Ｐゴシック" charset="0"/>
                      </a:endParaRPr>
                    </a:p>
                  </a:txBody>
                  <a:tcPr marL="90000" marR="90000" marT="46800" marB="46800" anchor="ctr" anchorCtr="1" horzOverflow="overflow">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fi-FI" sz="1200" b="0" i="0" u="none" strike="noStrike" cap="none" normalizeH="0" baseline="0">
                          <a:ln>
                            <a:noFill/>
                          </a:ln>
                          <a:solidFill>
                            <a:schemeClr val="tx1"/>
                          </a:solidFill>
                          <a:effectLst/>
                          <a:latin typeface="Garamond" charset="0"/>
                          <a:ea typeface="ＭＳ Ｐゴシック" charset="0"/>
                        </a:rPr>
                        <a:t>Mallinna Tie haasteeksi ja käytä apuna Rakettimallia</a:t>
                      </a:r>
                      <a:endParaRPr kumimoji="0" lang="en-US" sz="1200" b="0" i="0" u="none" strike="noStrike" cap="none" normalizeH="0" baseline="0">
                        <a:ln>
                          <a:noFill/>
                        </a:ln>
                        <a:solidFill>
                          <a:schemeClr val="tx1"/>
                        </a:solidFill>
                        <a:effectLst/>
                        <a:latin typeface="Garamond" charset="0"/>
                        <a:ea typeface="ＭＳ Ｐゴシック" charset="0"/>
                      </a:endParaRPr>
                    </a:p>
                  </a:txBody>
                  <a:tcPr marL="90000" marR="90000" marT="46800" marB="46800" anchor="ctr" anchorCtr="1" horzOverflow="overflow">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lnTlToBr>
                      <a:noFill/>
                    </a:lnTlToBr>
                    <a:lnBlToTr>
                      <a:noFill/>
                    </a:lnBlToTr>
                    <a:noFill/>
                  </a:tcPr>
                </a:tc>
              </a:tr>
              <a:tr h="1295400">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fi-FI" sz="1200" b="0" i="0" u="none" strike="noStrike" cap="none" normalizeH="0" baseline="0" dirty="0">
                          <a:ln>
                            <a:noFill/>
                          </a:ln>
                          <a:solidFill>
                            <a:schemeClr val="tx1"/>
                          </a:solidFill>
                          <a:effectLst/>
                          <a:latin typeface="Garamond" charset="0"/>
                          <a:ea typeface="ＭＳ Ｐゴシック" charset="0"/>
                        </a:rPr>
                        <a:t>Valitse suorituksen mukaan joko yksilön johtama ryhmä tai todellinen </a:t>
                      </a:r>
                      <a:r>
                        <a:rPr kumimoji="0" lang="fi-FI" sz="1200" b="0" i="0" u="none" strike="noStrike" cap="none" normalizeH="0" baseline="0" dirty="0" smtClean="0">
                          <a:ln>
                            <a:noFill/>
                          </a:ln>
                          <a:solidFill>
                            <a:schemeClr val="tx1"/>
                          </a:solidFill>
                          <a:effectLst/>
                          <a:latin typeface="Garamond" charset="0"/>
                          <a:ea typeface="ＭＳ Ｐゴシック" charset="0"/>
                        </a:rPr>
                        <a:t>tiimi</a:t>
                      </a:r>
                      <a:endParaRPr kumimoji="0" lang="en-US" sz="1200" b="0" i="0" u="none" strike="noStrike" cap="none" normalizeH="0" baseline="0" dirty="0">
                        <a:ln>
                          <a:noFill/>
                        </a:ln>
                        <a:solidFill>
                          <a:schemeClr val="tx1"/>
                        </a:solidFill>
                        <a:effectLst/>
                        <a:latin typeface="Garamond" charset="0"/>
                        <a:ea typeface="ＭＳ Ｐゴシック" charset="0"/>
                      </a:endParaRPr>
                    </a:p>
                  </a:txBody>
                  <a:tcPr marL="90000" marR="90000" marT="46800" marB="46800" anchor="ctr" anchorCtr="1" horzOverflow="overflow">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1200" b="0" i="0" u="none" strike="noStrike" cap="none" normalizeH="0" baseline="0" dirty="0" err="1" smtClean="0">
                          <a:ln>
                            <a:noFill/>
                          </a:ln>
                          <a:solidFill>
                            <a:schemeClr val="tx1"/>
                          </a:solidFill>
                          <a:effectLst/>
                          <a:latin typeface="Garamond" charset="0"/>
                          <a:ea typeface="ＭＳ Ｐゴシック" charset="0"/>
                        </a:rPr>
                        <a:t>Kaverijohtamis-malli</a:t>
                      </a:r>
                      <a:r>
                        <a:rPr kumimoji="0" lang="en-US" sz="1200" b="0" i="0" u="none" strike="noStrike" cap="none" normalizeH="0" baseline="0" dirty="0" smtClean="0">
                          <a:ln>
                            <a:noFill/>
                          </a:ln>
                          <a:solidFill>
                            <a:schemeClr val="tx1"/>
                          </a:solidFill>
                          <a:effectLst/>
                          <a:latin typeface="Garamond" charset="0"/>
                          <a:ea typeface="ＭＳ Ｐゴシック" charset="0"/>
                        </a:rPr>
                        <a:t>, </a:t>
                      </a:r>
                      <a:r>
                        <a:rPr kumimoji="0" lang="en-US" sz="1200" b="0" i="0" u="none" strike="noStrike" cap="none" normalizeH="0" baseline="0" dirty="0" err="1" smtClean="0">
                          <a:ln>
                            <a:noFill/>
                          </a:ln>
                          <a:solidFill>
                            <a:schemeClr val="tx1"/>
                          </a:solidFill>
                          <a:effectLst/>
                          <a:latin typeface="Garamond" charset="0"/>
                          <a:ea typeface="ＭＳ Ｐゴシック" charset="0"/>
                        </a:rPr>
                        <a:t>taitoprofiili</a:t>
                      </a:r>
                      <a:r>
                        <a:rPr kumimoji="0" lang="en-US" sz="1200" b="0" i="0" u="none" strike="noStrike" cap="none" normalizeH="0" baseline="0" dirty="0" smtClean="0">
                          <a:ln>
                            <a:noFill/>
                          </a:ln>
                          <a:solidFill>
                            <a:schemeClr val="tx1"/>
                          </a:solidFill>
                          <a:effectLst/>
                          <a:latin typeface="Garamond" charset="0"/>
                          <a:ea typeface="ＭＳ Ｐゴシック" charset="0"/>
                        </a:rPr>
                        <a:t> </a:t>
                      </a:r>
                      <a:r>
                        <a:rPr kumimoji="0" lang="en-US" sz="1200" b="0" i="0" u="none" strike="noStrike" cap="none" normalizeH="0" baseline="0" dirty="0" err="1" smtClean="0">
                          <a:ln>
                            <a:noFill/>
                          </a:ln>
                          <a:solidFill>
                            <a:schemeClr val="tx1"/>
                          </a:solidFill>
                          <a:effectLst/>
                          <a:latin typeface="Garamond" charset="0"/>
                          <a:ea typeface="ＭＳ Ｐゴシック" charset="0"/>
                        </a:rPr>
                        <a:t>ja</a:t>
                      </a:r>
                      <a:r>
                        <a:rPr kumimoji="0" lang="en-US" sz="1200" b="0" i="0" u="none" strike="noStrike" cap="none" normalizeH="0" baseline="0" dirty="0" smtClean="0">
                          <a:ln>
                            <a:noFill/>
                          </a:ln>
                          <a:solidFill>
                            <a:schemeClr val="tx1"/>
                          </a:solidFill>
                          <a:effectLst/>
                          <a:latin typeface="Garamond" charset="0"/>
                          <a:ea typeface="ＭＳ Ｐゴシック" charset="0"/>
                        </a:rPr>
                        <a:t> </a:t>
                      </a:r>
                      <a:r>
                        <a:rPr kumimoji="0" lang="en-US" sz="1200" b="0" i="0" u="none" strike="noStrike" cap="none" normalizeH="0" baseline="0" dirty="0" err="1" smtClean="0">
                          <a:ln>
                            <a:noFill/>
                          </a:ln>
                          <a:solidFill>
                            <a:schemeClr val="tx1"/>
                          </a:solidFill>
                          <a:effectLst/>
                          <a:latin typeface="Garamond" charset="0"/>
                          <a:ea typeface="ＭＳ Ｐゴシック" charset="0"/>
                        </a:rPr>
                        <a:t>Laatu</a:t>
                      </a:r>
                      <a:r>
                        <a:rPr kumimoji="0" lang="en-US" sz="1200" b="0" i="0" u="none" strike="noStrike" cap="none" normalizeH="0" baseline="0" dirty="0" smtClean="0">
                          <a:ln>
                            <a:noFill/>
                          </a:ln>
                          <a:solidFill>
                            <a:schemeClr val="tx1"/>
                          </a:solidFill>
                          <a:effectLst/>
                          <a:latin typeface="Garamond" charset="0"/>
                          <a:ea typeface="ＭＳ Ｐゴシック" charset="0"/>
                        </a:rPr>
                        <a:t> 47 </a:t>
                      </a:r>
                      <a:r>
                        <a:rPr kumimoji="0" lang="en-US" sz="1200" b="0" i="0" u="none" strike="noStrike" cap="none" normalizeH="0" baseline="0" dirty="0" err="1" smtClean="0">
                          <a:ln>
                            <a:noFill/>
                          </a:ln>
                          <a:solidFill>
                            <a:schemeClr val="tx1"/>
                          </a:solidFill>
                          <a:effectLst/>
                          <a:latin typeface="Garamond" charset="0"/>
                          <a:ea typeface="ＭＳ Ｐゴシック" charset="0"/>
                        </a:rPr>
                        <a:t>mittarit</a:t>
                      </a:r>
                      <a:endParaRPr kumimoji="0" lang="en-US" sz="1200" b="0" i="0" u="none" strike="noStrike" cap="none" normalizeH="0" baseline="0" dirty="0">
                        <a:ln>
                          <a:noFill/>
                        </a:ln>
                        <a:solidFill>
                          <a:schemeClr val="tx1"/>
                        </a:solidFill>
                        <a:effectLst/>
                        <a:latin typeface="Garamond" charset="0"/>
                        <a:ea typeface="ＭＳ Ｐゴシック" charset="0"/>
                      </a:endParaRPr>
                    </a:p>
                  </a:txBody>
                  <a:tcPr marL="90000" marR="90000" marT="46800" marB="46800" anchor="ctr" anchorCtr="1" horzOverflow="overflow">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lnTlToBr>
                      <a:noFill/>
                    </a:lnTlToBr>
                    <a:lnBlToTr>
                      <a:noFill/>
                    </a:lnBlToTr>
                    <a:noFill/>
                  </a:tcPr>
                </a:tc>
              </a:tr>
            </a:tbl>
          </a:graphicData>
        </a:graphic>
      </p:graphicFrame>
      <p:sp>
        <p:nvSpPr>
          <p:cNvPr id="26" name="Text Box 17"/>
          <p:cNvSpPr txBox="1">
            <a:spLocks noChangeArrowheads="1"/>
          </p:cNvSpPr>
          <p:nvPr/>
        </p:nvSpPr>
        <p:spPr bwMode="auto">
          <a:xfrm>
            <a:off x="8806357" y="1851751"/>
            <a:ext cx="1895475" cy="2746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charset="0"/>
                <a:ea typeface="ＭＳ Ｐゴシック" charset="0"/>
              </a:defRPr>
            </a:lvl1pPr>
            <a:lvl2pPr marL="742950" indent="-285750" eaLnBrk="0" hangingPunct="0">
              <a:defRPr>
                <a:solidFill>
                  <a:schemeClr val="tx1"/>
                </a:solidFill>
                <a:latin typeface="Arial" charset="0"/>
                <a:ea typeface="ＭＳ Ｐゴシック" charset="0"/>
              </a:defRPr>
            </a:lvl2pPr>
            <a:lvl3pPr marL="1143000" indent="-228600" eaLnBrk="0" hangingPunct="0">
              <a:defRPr>
                <a:solidFill>
                  <a:schemeClr val="tx1"/>
                </a:solidFill>
                <a:latin typeface="Arial" charset="0"/>
                <a:ea typeface="ＭＳ Ｐゴシック" charset="0"/>
              </a:defRPr>
            </a:lvl3pPr>
            <a:lvl4pPr marL="1600200" indent="-228600" eaLnBrk="0" hangingPunct="0">
              <a:defRPr>
                <a:solidFill>
                  <a:schemeClr val="tx1"/>
                </a:solidFill>
                <a:latin typeface="Arial" charset="0"/>
                <a:ea typeface="ＭＳ Ｐゴシック" charset="0"/>
              </a:defRPr>
            </a:lvl4pPr>
            <a:lvl5pPr marL="2057400" indent="-228600" eaLnBrk="0" hangingPunct="0">
              <a:defRPr>
                <a:solidFill>
                  <a:schemeClr val="tx1"/>
                </a:solidFill>
                <a:latin typeface="Arial" charset="0"/>
                <a:ea typeface="ＭＳ Ｐゴシック" charset="0"/>
              </a:defRPr>
            </a:lvl5pPr>
            <a:lvl6pPr marL="2514600" indent="-228600" eaLnBrk="0" fontAlgn="base" hangingPunct="0">
              <a:spcBef>
                <a:spcPct val="0"/>
              </a:spcBef>
              <a:spcAft>
                <a:spcPct val="0"/>
              </a:spcAft>
              <a:defRPr>
                <a:solidFill>
                  <a:schemeClr val="tx1"/>
                </a:solidFill>
                <a:latin typeface="Arial" charset="0"/>
                <a:ea typeface="ＭＳ Ｐゴシック" charset="0"/>
              </a:defRPr>
            </a:lvl6pPr>
            <a:lvl7pPr marL="2971800" indent="-228600" eaLnBrk="0" fontAlgn="base" hangingPunct="0">
              <a:spcBef>
                <a:spcPct val="0"/>
              </a:spcBef>
              <a:spcAft>
                <a:spcPct val="0"/>
              </a:spcAft>
              <a:defRPr>
                <a:solidFill>
                  <a:schemeClr val="tx1"/>
                </a:solidFill>
                <a:latin typeface="Arial" charset="0"/>
                <a:ea typeface="ＭＳ Ｐゴシック" charset="0"/>
              </a:defRPr>
            </a:lvl7pPr>
            <a:lvl8pPr marL="3429000" indent="-228600" eaLnBrk="0" fontAlgn="base" hangingPunct="0">
              <a:spcBef>
                <a:spcPct val="0"/>
              </a:spcBef>
              <a:spcAft>
                <a:spcPct val="0"/>
              </a:spcAft>
              <a:defRPr>
                <a:solidFill>
                  <a:schemeClr val="tx1"/>
                </a:solidFill>
                <a:latin typeface="Arial" charset="0"/>
                <a:ea typeface="ＭＳ Ｐゴシック" charset="0"/>
              </a:defRPr>
            </a:lvl8pPr>
            <a:lvl9pPr marL="3886200" indent="-228600" eaLnBrk="0" fontAlgn="base" hangingPunct="0">
              <a:spcBef>
                <a:spcPct val="0"/>
              </a:spcBef>
              <a:spcAft>
                <a:spcPct val="0"/>
              </a:spcAft>
              <a:defRPr>
                <a:solidFill>
                  <a:schemeClr val="tx1"/>
                </a:solidFill>
                <a:latin typeface="Arial" charset="0"/>
                <a:ea typeface="ＭＳ Ｐゴシック" charset="0"/>
              </a:defRPr>
            </a:lvl9pPr>
          </a:lstStyle>
          <a:p>
            <a:pPr algn="ctr" eaLnBrk="1" hangingPunct="1"/>
            <a:r>
              <a:rPr lang="fi-FI" sz="1200" b="1">
                <a:latin typeface="Garamond" charset="0"/>
              </a:rPr>
              <a:t>Oppiva, elävä organisaatio</a:t>
            </a:r>
            <a:endParaRPr lang="en-US" sz="1200" b="1">
              <a:latin typeface="Garamond" charset="0"/>
            </a:endParaRPr>
          </a:p>
        </p:txBody>
      </p:sp>
      <p:sp>
        <p:nvSpPr>
          <p:cNvPr id="27" name="Text Box 18"/>
          <p:cNvSpPr txBox="1">
            <a:spLocks noChangeArrowheads="1"/>
          </p:cNvSpPr>
          <p:nvPr/>
        </p:nvSpPr>
        <p:spPr bwMode="auto">
          <a:xfrm>
            <a:off x="8985744" y="1131026"/>
            <a:ext cx="1508125" cy="2746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charset="0"/>
                <a:ea typeface="ＭＳ Ｐゴシック" charset="0"/>
              </a:defRPr>
            </a:lvl1pPr>
            <a:lvl2pPr marL="742950" indent="-285750" eaLnBrk="0" hangingPunct="0">
              <a:defRPr>
                <a:solidFill>
                  <a:schemeClr val="tx1"/>
                </a:solidFill>
                <a:latin typeface="Arial" charset="0"/>
                <a:ea typeface="ＭＳ Ｐゴシック" charset="0"/>
              </a:defRPr>
            </a:lvl2pPr>
            <a:lvl3pPr marL="1143000" indent="-228600" eaLnBrk="0" hangingPunct="0">
              <a:defRPr>
                <a:solidFill>
                  <a:schemeClr val="tx1"/>
                </a:solidFill>
                <a:latin typeface="Arial" charset="0"/>
                <a:ea typeface="ＭＳ Ｐゴシック" charset="0"/>
              </a:defRPr>
            </a:lvl3pPr>
            <a:lvl4pPr marL="1600200" indent="-228600" eaLnBrk="0" hangingPunct="0">
              <a:defRPr>
                <a:solidFill>
                  <a:schemeClr val="tx1"/>
                </a:solidFill>
                <a:latin typeface="Arial" charset="0"/>
                <a:ea typeface="ＭＳ Ｐゴシック" charset="0"/>
              </a:defRPr>
            </a:lvl4pPr>
            <a:lvl5pPr marL="2057400" indent="-228600" eaLnBrk="0" hangingPunct="0">
              <a:defRPr>
                <a:solidFill>
                  <a:schemeClr val="tx1"/>
                </a:solidFill>
                <a:latin typeface="Arial" charset="0"/>
                <a:ea typeface="ＭＳ Ｐゴシック" charset="0"/>
              </a:defRPr>
            </a:lvl5pPr>
            <a:lvl6pPr marL="2514600" indent="-228600" eaLnBrk="0" fontAlgn="base" hangingPunct="0">
              <a:spcBef>
                <a:spcPct val="0"/>
              </a:spcBef>
              <a:spcAft>
                <a:spcPct val="0"/>
              </a:spcAft>
              <a:defRPr>
                <a:solidFill>
                  <a:schemeClr val="tx1"/>
                </a:solidFill>
                <a:latin typeface="Arial" charset="0"/>
                <a:ea typeface="ＭＳ Ｐゴシック" charset="0"/>
              </a:defRPr>
            </a:lvl6pPr>
            <a:lvl7pPr marL="2971800" indent="-228600" eaLnBrk="0" fontAlgn="base" hangingPunct="0">
              <a:spcBef>
                <a:spcPct val="0"/>
              </a:spcBef>
              <a:spcAft>
                <a:spcPct val="0"/>
              </a:spcAft>
              <a:defRPr>
                <a:solidFill>
                  <a:schemeClr val="tx1"/>
                </a:solidFill>
                <a:latin typeface="Arial" charset="0"/>
                <a:ea typeface="ＭＳ Ｐゴシック" charset="0"/>
              </a:defRPr>
            </a:lvl7pPr>
            <a:lvl8pPr marL="3429000" indent="-228600" eaLnBrk="0" fontAlgn="base" hangingPunct="0">
              <a:spcBef>
                <a:spcPct val="0"/>
              </a:spcBef>
              <a:spcAft>
                <a:spcPct val="0"/>
              </a:spcAft>
              <a:defRPr>
                <a:solidFill>
                  <a:schemeClr val="tx1"/>
                </a:solidFill>
                <a:latin typeface="Arial" charset="0"/>
                <a:ea typeface="ＭＳ Ｐゴシック" charset="0"/>
              </a:defRPr>
            </a:lvl8pPr>
            <a:lvl9pPr marL="3886200" indent="-228600" eaLnBrk="0" fontAlgn="base" hangingPunct="0">
              <a:spcBef>
                <a:spcPct val="0"/>
              </a:spcBef>
              <a:spcAft>
                <a:spcPct val="0"/>
              </a:spcAft>
              <a:defRPr>
                <a:solidFill>
                  <a:schemeClr val="tx1"/>
                </a:solidFill>
                <a:latin typeface="Arial" charset="0"/>
                <a:ea typeface="ＭＳ Ｐゴシック" charset="0"/>
              </a:defRPr>
            </a:lvl9pPr>
          </a:lstStyle>
          <a:p>
            <a:pPr algn="ctr" eaLnBrk="1" hangingPunct="1"/>
            <a:r>
              <a:rPr lang="fi-FI" sz="1200" b="1">
                <a:latin typeface="Garamond" charset="0"/>
              </a:rPr>
              <a:t>Yhteinen jaettu visio</a:t>
            </a:r>
            <a:endParaRPr lang="en-US" sz="1200" b="1">
              <a:latin typeface="Garamond" charset="0"/>
            </a:endParaRPr>
          </a:p>
        </p:txBody>
      </p:sp>
      <p:sp>
        <p:nvSpPr>
          <p:cNvPr id="28" name="Oval 19"/>
          <p:cNvSpPr>
            <a:spLocks noChangeArrowheads="1"/>
          </p:cNvSpPr>
          <p:nvPr/>
        </p:nvSpPr>
        <p:spPr bwMode="auto">
          <a:xfrm>
            <a:off x="7183932" y="1556476"/>
            <a:ext cx="5057775" cy="5057775"/>
          </a:xfrm>
          <a:prstGeom prst="ellipse">
            <a:avLst/>
          </a:prstGeom>
          <a:noFill/>
          <a:ln w="19050">
            <a:solidFill>
              <a:schemeClr val="tx1"/>
            </a:solidFill>
            <a:round/>
            <a:headEnd/>
            <a:tailEnd/>
          </a:ln>
          <a:extLst>
            <a:ext uri="{909E8E84-426E-40dd-AFC4-6F175D3DCCD1}">
              <a14:hiddenFill xmlns:a14="http://schemas.microsoft.com/office/drawing/2010/main">
                <a:solidFill>
                  <a:srgbClr val="FFFFFF"/>
                </a:solidFill>
              </a14:hiddenFill>
            </a:ext>
          </a:extLst>
        </p:spPr>
        <p:txBody>
          <a:bodyPr wrap="none" anchor="ctr"/>
          <a:lstStyle/>
          <a:p>
            <a:endParaRPr lang="fi-FI"/>
          </a:p>
        </p:txBody>
      </p:sp>
      <p:sp>
        <p:nvSpPr>
          <p:cNvPr id="30" name="AutoShape 21"/>
          <p:cNvSpPr>
            <a:spLocks noChangeArrowheads="1"/>
          </p:cNvSpPr>
          <p:nvPr/>
        </p:nvSpPr>
        <p:spPr bwMode="auto">
          <a:xfrm>
            <a:off x="9493744" y="3832951"/>
            <a:ext cx="506413" cy="506413"/>
          </a:xfrm>
          <a:custGeom>
            <a:avLst/>
            <a:gdLst>
              <a:gd name="T0" fmla="*/ 11590903 w 21600"/>
              <a:gd name="T1" fmla="*/ 4129681 h 21600"/>
              <a:gd name="T2" fmla="*/ 1924393 w 21600"/>
              <a:gd name="T3" fmla="*/ 4357778 h 21600"/>
              <a:gd name="T4" fmla="*/ 8494046 w 21600"/>
              <a:gd name="T5" fmla="*/ 5119085 h 21600"/>
              <a:gd name="T6" fmla="*/ 1884818 w 21600"/>
              <a:gd name="T7" fmla="*/ 12153209 h 21600"/>
              <a:gd name="T8" fmla="*/ 976768 w 21600"/>
              <a:gd name="T9" fmla="*/ 7850386 h 21600"/>
              <a:gd name="T10" fmla="*/ 5280692 w 21600"/>
              <a:gd name="T11" fmla="*/ 6942336 h 21600"/>
              <a:gd name="T12" fmla="*/ 0 60000 65536"/>
              <a:gd name="T13" fmla="*/ 0 60000 65536"/>
              <a:gd name="T14" fmla="*/ 0 60000 65536"/>
              <a:gd name="T15" fmla="*/ 0 60000 65536"/>
              <a:gd name="T16" fmla="*/ 0 60000 65536"/>
              <a:gd name="T17" fmla="*/ 0 60000 65536"/>
              <a:gd name="T18" fmla="*/ 3163 w 21600"/>
              <a:gd name="T19" fmla="*/ 3163 h 21600"/>
              <a:gd name="T20" fmla="*/ 18437 w 21600"/>
              <a:gd name="T21" fmla="*/ 18437 h 21600"/>
            </a:gdLst>
            <a:ahLst/>
            <a:cxnLst>
              <a:cxn ang="T12">
                <a:pos x="T0" y="T1"/>
              </a:cxn>
              <a:cxn ang="T13">
                <a:pos x="T2" y="T3"/>
              </a:cxn>
              <a:cxn ang="T14">
                <a:pos x="T4" y="T5"/>
              </a:cxn>
              <a:cxn ang="T15">
                <a:pos x="T6" y="T7"/>
              </a:cxn>
              <a:cxn ang="T16">
                <a:pos x="T8" y="T9"/>
              </a:cxn>
              <a:cxn ang="T17">
                <a:pos x="T10" y="T11"/>
              </a:cxn>
            </a:cxnLst>
            <a:rect l="T18" t="T19" r="T20" b="T21"/>
            <a:pathLst>
              <a:path w="21600" h="21600">
                <a:moveTo>
                  <a:pt x="8133" y="14892"/>
                </a:moveTo>
                <a:cubicBezTo>
                  <a:pt x="8926" y="15409"/>
                  <a:pt x="9853" y="15685"/>
                  <a:pt x="10800" y="15685"/>
                </a:cubicBezTo>
                <a:cubicBezTo>
                  <a:pt x="13497" y="15685"/>
                  <a:pt x="15685" y="13497"/>
                  <a:pt x="15685" y="10800"/>
                </a:cubicBezTo>
                <a:cubicBezTo>
                  <a:pt x="15685" y="8102"/>
                  <a:pt x="13497" y="5915"/>
                  <a:pt x="10800" y="5915"/>
                </a:cubicBezTo>
                <a:cubicBezTo>
                  <a:pt x="8792" y="5914"/>
                  <a:pt x="6989" y="7143"/>
                  <a:pt x="6254" y="9011"/>
                </a:cubicBezTo>
                <a:lnTo>
                  <a:pt x="749" y="6845"/>
                </a:lnTo>
                <a:cubicBezTo>
                  <a:pt x="2375" y="2715"/>
                  <a:pt x="6361" y="-1"/>
                  <a:pt x="10800" y="0"/>
                </a:cubicBezTo>
                <a:cubicBezTo>
                  <a:pt x="16764" y="0"/>
                  <a:pt x="21600" y="4835"/>
                  <a:pt x="21600" y="10800"/>
                </a:cubicBezTo>
                <a:cubicBezTo>
                  <a:pt x="21600" y="16764"/>
                  <a:pt x="16764" y="21600"/>
                  <a:pt x="10800" y="21600"/>
                </a:cubicBezTo>
                <a:cubicBezTo>
                  <a:pt x="8706" y="21600"/>
                  <a:pt x="6658" y="20991"/>
                  <a:pt x="4903" y="19848"/>
                </a:cubicBezTo>
                <a:lnTo>
                  <a:pt x="3429" y="22110"/>
                </a:lnTo>
                <a:lnTo>
                  <a:pt x="1777" y="14282"/>
                </a:lnTo>
                <a:lnTo>
                  <a:pt x="9607" y="12630"/>
                </a:lnTo>
                <a:lnTo>
                  <a:pt x="8133" y="14892"/>
                </a:lnTo>
                <a:close/>
              </a:path>
            </a:pathLst>
          </a:custGeom>
          <a:solidFill>
            <a:srgbClr val="FF0000"/>
          </a:solidFill>
          <a:ln w="9525">
            <a:solidFill>
              <a:schemeClr val="tx1"/>
            </a:solidFill>
            <a:miter lim="800000"/>
            <a:headEnd/>
            <a:tailEnd/>
          </a:ln>
        </p:spPr>
        <p:txBody>
          <a:bodyPr wrap="none" anchor="ctr"/>
          <a:lstStyle/>
          <a:p>
            <a:endParaRPr lang="fi-FI"/>
          </a:p>
        </p:txBody>
      </p:sp>
      <p:cxnSp>
        <p:nvCxnSpPr>
          <p:cNvPr id="18" name="Suora yhdysviiva 17"/>
          <p:cNvCxnSpPr/>
          <p:nvPr/>
        </p:nvCxnSpPr>
        <p:spPr>
          <a:xfrm flipH="1">
            <a:off x="-100801" y="9183916"/>
            <a:ext cx="12964577" cy="0"/>
          </a:xfrm>
          <a:prstGeom prst="line">
            <a:avLst/>
          </a:prstGeom>
          <a:ln w="6350" cmpd="sng">
            <a:solidFill>
              <a:schemeClr val="tx1"/>
            </a:solidFill>
            <a:prstDash val="sysDash"/>
          </a:ln>
        </p:spPr>
        <p:style>
          <a:lnRef idx="2">
            <a:schemeClr val="accent1"/>
          </a:lnRef>
          <a:fillRef idx="0">
            <a:schemeClr val="accent1"/>
          </a:fillRef>
          <a:effectRef idx="1">
            <a:schemeClr val="accent1"/>
          </a:effectRef>
          <a:fontRef idx="minor">
            <a:schemeClr val="tx1"/>
          </a:fontRef>
        </p:style>
      </p:cxnSp>
      <p:cxnSp>
        <p:nvCxnSpPr>
          <p:cNvPr id="19" name="Suora yhdysviiva 18"/>
          <p:cNvCxnSpPr/>
          <p:nvPr/>
        </p:nvCxnSpPr>
        <p:spPr>
          <a:xfrm flipH="1">
            <a:off x="-119642" y="384569"/>
            <a:ext cx="12943098" cy="0"/>
          </a:xfrm>
          <a:prstGeom prst="line">
            <a:avLst/>
          </a:prstGeom>
          <a:ln w="6350" cmpd="sng">
            <a:solidFill>
              <a:schemeClr val="tx1"/>
            </a:solidFill>
            <a:prstDash val="sysDash"/>
          </a:ln>
        </p:spPr>
        <p:style>
          <a:lnRef idx="2">
            <a:schemeClr val="accent1"/>
          </a:lnRef>
          <a:fillRef idx="0">
            <a:schemeClr val="accent1"/>
          </a:fillRef>
          <a:effectRef idx="1">
            <a:schemeClr val="accent1"/>
          </a:effectRef>
          <a:fontRef idx="minor">
            <a:schemeClr val="tx1"/>
          </a:fontRef>
        </p:style>
      </p:cxnSp>
      <p:sp>
        <p:nvSpPr>
          <p:cNvPr id="39" name="Suorakulmio 38"/>
          <p:cNvSpPr/>
          <p:nvPr/>
        </p:nvSpPr>
        <p:spPr>
          <a:xfrm>
            <a:off x="923189" y="567383"/>
            <a:ext cx="4585887" cy="3231654"/>
          </a:xfrm>
          <a:prstGeom prst="rect">
            <a:avLst/>
          </a:prstGeom>
        </p:spPr>
        <p:txBody>
          <a:bodyPr wrap="square">
            <a:spAutoFit/>
          </a:bodyPr>
          <a:lstStyle/>
          <a:p>
            <a:r>
              <a:rPr lang="fi-FI" sz="1600" dirty="0" smtClean="0">
                <a:latin typeface="Marker Felt"/>
                <a:cs typeface="Marker Felt"/>
              </a:rPr>
              <a:t>KAVERIJOHTAMISPROSESSI yksi (1) </a:t>
            </a:r>
            <a:r>
              <a:rPr lang="fi-FI" sz="1600" dirty="0" err="1" smtClean="0">
                <a:latin typeface="Marker Felt"/>
                <a:cs typeface="Marker Felt"/>
              </a:rPr>
              <a:t>täppä</a:t>
            </a:r>
            <a:endParaRPr lang="fi-FI" sz="1100" dirty="0" smtClean="0"/>
          </a:p>
          <a:p>
            <a:pPr marL="171450" indent="-171450">
              <a:spcBef>
                <a:spcPts val="600"/>
              </a:spcBef>
              <a:spcAft>
                <a:spcPts val="600"/>
              </a:spcAft>
              <a:buClr>
                <a:schemeClr val="tx1"/>
              </a:buClr>
              <a:buSzPct val="150000"/>
              <a:buFont typeface="Wingdings" charset="2"/>
              <a:buChar char=""/>
            </a:pPr>
            <a:r>
              <a:rPr lang="fi-FI" sz="1100" dirty="0" smtClean="0">
                <a:solidFill>
                  <a:srgbClr val="000000"/>
                </a:solidFill>
              </a:rPr>
              <a:t>Ymmärrämme Tiimiakatemian Kaverijohtamisen </a:t>
            </a:r>
            <a:r>
              <a:rPr lang="fi-FI" sz="1100" dirty="0" err="1" smtClean="0">
                <a:solidFill>
                  <a:srgbClr val="000000"/>
                </a:solidFill>
              </a:rPr>
              <a:t>Hit</a:t>
            </a:r>
            <a:r>
              <a:rPr lang="fi-FI" sz="1100" dirty="0" smtClean="0">
                <a:solidFill>
                  <a:srgbClr val="000000"/>
                </a:solidFill>
              </a:rPr>
              <a:t> </a:t>
            </a:r>
            <a:r>
              <a:rPr lang="fi-FI" sz="1100" dirty="0" err="1" smtClean="0">
                <a:solidFill>
                  <a:srgbClr val="000000"/>
                </a:solidFill>
              </a:rPr>
              <a:t>Mr</a:t>
            </a:r>
            <a:r>
              <a:rPr lang="fi-FI" sz="1100" dirty="0" smtClean="0">
                <a:solidFill>
                  <a:srgbClr val="000000"/>
                </a:solidFill>
              </a:rPr>
              <a:t> – filosofian (haasta prosessiin, inspiroiva yhteinen visio, tee toiminta mahdolliseksi, mallinna tie ja rohkaise sydäntä). Pyrimme kohti henkilökohtaista mestaruutta!</a:t>
            </a:r>
          </a:p>
          <a:p>
            <a:pPr marL="171450" indent="-171450">
              <a:spcBef>
                <a:spcPts val="600"/>
              </a:spcBef>
              <a:spcAft>
                <a:spcPts val="600"/>
              </a:spcAft>
              <a:buClr>
                <a:schemeClr val="tx1"/>
              </a:buClr>
              <a:buSzPct val="150000"/>
              <a:buFont typeface="Wingdings" charset="2"/>
              <a:buChar char=""/>
            </a:pPr>
            <a:r>
              <a:rPr lang="fi-FI" sz="1100" dirty="0" smtClean="0">
                <a:solidFill>
                  <a:srgbClr val="000000"/>
                </a:solidFill>
              </a:rPr>
              <a:t>Teemme yhdessä konkreettista työtä omassa tiimiyrityksessä</a:t>
            </a:r>
          </a:p>
          <a:p>
            <a:pPr marL="171450" indent="-171450">
              <a:spcBef>
                <a:spcPts val="600"/>
              </a:spcBef>
              <a:spcAft>
                <a:spcPts val="600"/>
              </a:spcAft>
              <a:buClr>
                <a:schemeClr val="tx1"/>
              </a:buClr>
              <a:buSzPct val="150000"/>
              <a:buFont typeface="Wingdings" charset="2"/>
              <a:buChar char=""/>
            </a:pPr>
            <a:r>
              <a:rPr lang="fi-FI" sz="1100" dirty="0" smtClean="0">
                <a:solidFill>
                  <a:srgbClr val="000000"/>
                </a:solidFill>
              </a:rPr>
              <a:t>Ymmärrämme, että yrityksessä on oltava hyvää johtamista. Meillä on toimiva johtoryhmä, joka ymmärtää Rakettimallin merkityksen tiimiyrityksen johtamisessa</a:t>
            </a:r>
          </a:p>
          <a:p>
            <a:pPr marL="171450" indent="-171450">
              <a:spcBef>
                <a:spcPts val="600"/>
              </a:spcBef>
              <a:spcAft>
                <a:spcPts val="600"/>
              </a:spcAft>
              <a:buClr>
                <a:schemeClr val="tx1"/>
              </a:buClr>
              <a:buSzPct val="150000"/>
              <a:buFont typeface="Wingdings" charset="2"/>
              <a:buChar char=""/>
            </a:pPr>
            <a:r>
              <a:rPr lang="fi-FI" sz="1100" dirty="0" smtClean="0">
                <a:solidFill>
                  <a:srgbClr val="000000"/>
                </a:solidFill>
              </a:rPr>
              <a:t>Meille on kirkastunut se, että päämäärämme on tehdä koko tiimin voimin maailmanympärysmatka  asiakasprojekteista keräämillämme rahoilla. Tiimivalmentajan tehtävänä on päämäärän kirkastaminen ja tiimiyrittäjien tehtävänä kannustaa toisiaan kohti päämäärää</a:t>
            </a:r>
          </a:p>
          <a:p>
            <a:pPr marL="171450" indent="-171450">
              <a:spcBef>
                <a:spcPts val="600"/>
              </a:spcBef>
              <a:spcAft>
                <a:spcPts val="600"/>
              </a:spcAft>
              <a:buClr>
                <a:schemeClr val="tx1"/>
              </a:buClr>
              <a:buSzPct val="150000"/>
              <a:buFont typeface="Wingdings" charset="2"/>
              <a:buChar char=""/>
            </a:pPr>
            <a:r>
              <a:rPr lang="fi-FI" sz="1100" dirty="0" smtClean="0">
                <a:solidFill>
                  <a:srgbClr val="000000"/>
                </a:solidFill>
              </a:rPr>
              <a:t>Johtamispassin mukaan keskiarvomme johtamistehtävissä on 12 pistettä</a:t>
            </a:r>
          </a:p>
        </p:txBody>
      </p:sp>
      <p:sp>
        <p:nvSpPr>
          <p:cNvPr id="40" name="Suorakulmio 39"/>
          <p:cNvSpPr/>
          <p:nvPr/>
        </p:nvSpPr>
        <p:spPr>
          <a:xfrm>
            <a:off x="923189" y="4008551"/>
            <a:ext cx="4585887" cy="2400657"/>
          </a:xfrm>
          <a:prstGeom prst="rect">
            <a:avLst/>
          </a:prstGeom>
        </p:spPr>
        <p:txBody>
          <a:bodyPr wrap="square">
            <a:spAutoFit/>
          </a:bodyPr>
          <a:lstStyle/>
          <a:p>
            <a:r>
              <a:rPr lang="fi-FI" sz="1600" dirty="0" smtClean="0">
                <a:latin typeface="Marker Felt"/>
                <a:cs typeface="Marker Felt"/>
              </a:rPr>
              <a:t>KAVERIJOHTAMISPROSESSI kaksi (2) </a:t>
            </a:r>
            <a:r>
              <a:rPr lang="fi-FI" sz="1600" dirty="0" err="1" smtClean="0">
                <a:latin typeface="Marker Felt"/>
                <a:cs typeface="Marker Felt"/>
              </a:rPr>
              <a:t>täppää</a:t>
            </a:r>
            <a:endParaRPr lang="fi-FI" sz="1100" dirty="0" smtClean="0"/>
          </a:p>
          <a:p>
            <a:pPr marL="171450" indent="-171450">
              <a:spcBef>
                <a:spcPts val="600"/>
              </a:spcBef>
              <a:spcAft>
                <a:spcPts val="600"/>
              </a:spcAft>
              <a:buClr>
                <a:schemeClr val="tx1"/>
              </a:buClr>
              <a:buSzPct val="150000"/>
              <a:buFont typeface="Wingdings" charset="2"/>
              <a:buChar char=""/>
            </a:pPr>
            <a:r>
              <a:rPr lang="fi-FI" sz="1100" dirty="0" smtClean="0">
                <a:solidFill>
                  <a:srgbClr val="000000"/>
                </a:solidFill>
              </a:rPr>
              <a:t>Olemme sitoutuneet maailmanympärysmatkaan (MYM). Meillä on reittisuunnitelma, matkabudjetti ja olemme avanneet </a:t>
            </a:r>
            <a:r>
              <a:rPr lang="fi-FI" sz="1100" dirty="0" err="1" smtClean="0">
                <a:solidFill>
                  <a:srgbClr val="000000"/>
                </a:solidFill>
              </a:rPr>
              <a:t>MYM-tilin</a:t>
            </a:r>
            <a:r>
              <a:rPr lang="fi-FI" sz="1100" dirty="0" smtClean="0">
                <a:solidFill>
                  <a:srgbClr val="000000"/>
                </a:solidFill>
              </a:rPr>
              <a:t> ja tallentaneet sinne rahaa</a:t>
            </a:r>
          </a:p>
          <a:p>
            <a:pPr marL="171450" indent="-171450">
              <a:spcBef>
                <a:spcPts val="600"/>
              </a:spcBef>
              <a:spcAft>
                <a:spcPts val="600"/>
              </a:spcAft>
              <a:buClr>
                <a:schemeClr val="tx1"/>
              </a:buClr>
              <a:buSzPct val="150000"/>
              <a:buFont typeface="Wingdings" charset="2"/>
              <a:buChar char=""/>
            </a:pPr>
            <a:r>
              <a:rPr lang="fi-FI" sz="1100" dirty="0" smtClean="0">
                <a:solidFill>
                  <a:srgbClr val="000000"/>
                </a:solidFill>
              </a:rPr>
              <a:t>Kaikki ymmärtävät mallintamisen ja mittaamisen tärkeyden. Käytössämme on toimintamme kannalta hyviä mittareita, jotka auttavat meitä kehittämään ja tehostamaan toimintaamme</a:t>
            </a:r>
          </a:p>
          <a:p>
            <a:pPr marL="171450" indent="-171450">
              <a:spcBef>
                <a:spcPts val="600"/>
              </a:spcBef>
              <a:spcAft>
                <a:spcPts val="600"/>
              </a:spcAft>
              <a:buClr>
                <a:schemeClr val="tx1"/>
              </a:buClr>
              <a:buSzPct val="150000"/>
              <a:buFont typeface="Wingdings" charset="2"/>
              <a:buChar char=""/>
            </a:pPr>
            <a:r>
              <a:rPr lang="fi-FI" sz="1100" dirty="0" smtClean="0">
                <a:solidFill>
                  <a:srgbClr val="000000"/>
                </a:solidFill>
              </a:rPr>
              <a:t>Meillä on johtamistehtäviin suuri halukkuus. Voit luoda uran johtajana. Johtamispassin mukainen keskiarvomme johtamistehtävissä on 20 pistettä</a:t>
            </a:r>
          </a:p>
          <a:p>
            <a:pPr marL="171450" indent="-171450">
              <a:spcBef>
                <a:spcPts val="600"/>
              </a:spcBef>
              <a:spcAft>
                <a:spcPts val="600"/>
              </a:spcAft>
              <a:buClr>
                <a:schemeClr val="tx1"/>
              </a:buClr>
              <a:buSzPct val="150000"/>
              <a:buFont typeface="Wingdings" charset="2"/>
              <a:buChar char=""/>
            </a:pPr>
            <a:r>
              <a:rPr lang="fi-FI" sz="1100" dirty="0" smtClean="0">
                <a:solidFill>
                  <a:srgbClr val="000000"/>
                </a:solidFill>
              </a:rPr>
              <a:t>Tiimillä on Rakettimallin pohjalta laadittu toimiva strategia</a:t>
            </a:r>
          </a:p>
        </p:txBody>
      </p:sp>
      <p:sp>
        <p:nvSpPr>
          <p:cNvPr id="42" name="Suorakulmio 41"/>
          <p:cNvSpPr/>
          <p:nvPr/>
        </p:nvSpPr>
        <p:spPr>
          <a:xfrm>
            <a:off x="923189" y="6620207"/>
            <a:ext cx="4585887" cy="2477601"/>
          </a:xfrm>
          <a:prstGeom prst="rect">
            <a:avLst/>
          </a:prstGeom>
        </p:spPr>
        <p:txBody>
          <a:bodyPr wrap="square">
            <a:spAutoFit/>
          </a:bodyPr>
          <a:lstStyle/>
          <a:p>
            <a:r>
              <a:rPr lang="fi-FI" sz="1600" dirty="0" smtClean="0">
                <a:latin typeface="Marker Felt"/>
                <a:cs typeface="Marker Felt"/>
              </a:rPr>
              <a:t>KAVERIJOHTAMISPROSESSI</a:t>
            </a:r>
          </a:p>
          <a:p>
            <a:r>
              <a:rPr lang="fi-FI" sz="1600" dirty="0" smtClean="0">
                <a:latin typeface="Marker Felt"/>
                <a:cs typeface="Marker Felt"/>
              </a:rPr>
              <a:t>kolme (3) </a:t>
            </a:r>
            <a:r>
              <a:rPr lang="fi-FI" sz="1600" dirty="0" err="1" smtClean="0">
                <a:latin typeface="Marker Felt"/>
                <a:cs typeface="Marker Felt"/>
              </a:rPr>
              <a:t>täppä</a:t>
            </a:r>
            <a:endParaRPr lang="fi-FI" sz="1600" dirty="0" smtClean="0">
              <a:latin typeface="Marker Felt"/>
              <a:cs typeface="Marker Felt"/>
            </a:endParaRPr>
          </a:p>
          <a:p>
            <a:pPr marL="171450" indent="-171450">
              <a:spcBef>
                <a:spcPts val="600"/>
              </a:spcBef>
              <a:spcAft>
                <a:spcPts val="600"/>
              </a:spcAft>
              <a:buClr>
                <a:schemeClr val="tx1"/>
              </a:buClr>
              <a:buSzPct val="150000"/>
              <a:buFont typeface="Wingdings" charset="2"/>
              <a:buChar char=""/>
            </a:pPr>
            <a:r>
              <a:rPr lang="fi-FI" sz="1100" dirty="0" smtClean="0">
                <a:solidFill>
                  <a:srgbClr val="000000"/>
                </a:solidFill>
              </a:rPr>
              <a:t>Ne joilla on johtamistehtävä, ansaitsevat johtajuuden joka päivä. He tekevät päätöksiä, joita toteutetaan. Päätökset perustuvat faktatietoon ja päätösten toteutusta myös seurataan</a:t>
            </a:r>
          </a:p>
          <a:p>
            <a:pPr marL="171450" indent="-171450">
              <a:spcBef>
                <a:spcPts val="600"/>
              </a:spcBef>
              <a:spcAft>
                <a:spcPts val="600"/>
              </a:spcAft>
              <a:buClr>
                <a:schemeClr val="tx1"/>
              </a:buClr>
              <a:buSzPct val="150000"/>
              <a:buFont typeface="Wingdings" charset="2"/>
              <a:buChar char=""/>
            </a:pPr>
            <a:r>
              <a:rPr lang="fi-FI" sz="1100" dirty="0" smtClean="0">
                <a:solidFill>
                  <a:srgbClr val="000000"/>
                </a:solidFill>
              </a:rPr>
              <a:t>Pidämme huolen, että Tiimiakatemian vastuullisissa tehtävissä on ollut yrityksestämme ainakin yksi johtaja</a:t>
            </a:r>
          </a:p>
          <a:p>
            <a:pPr marL="171450" indent="-171450">
              <a:spcBef>
                <a:spcPts val="600"/>
              </a:spcBef>
              <a:spcAft>
                <a:spcPts val="600"/>
              </a:spcAft>
              <a:buClr>
                <a:schemeClr val="tx1"/>
              </a:buClr>
              <a:buSzPct val="150000"/>
              <a:buFont typeface="Wingdings" charset="2"/>
              <a:buChar char=""/>
            </a:pPr>
            <a:r>
              <a:rPr lang="fi-FI" sz="1100" dirty="0" smtClean="0">
                <a:solidFill>
                  <a:srgbClr val="000000"/>
                </a:solidFill>
              </a:rPr>
              <a:t>Osaamme mallintaa toimintaamme</a:t>
            </a:r>
          </a:p>
          <a:p>
            <a:pPr marL="171450" indent="-171450">
              <a:spcBef>
                <a:spcPts val="600"/>
              </a:spcBef>
              <a:spcAft>
                <a:spcPts val="600"/>
              </a:spcAft>
              <a:buClr>
                <a:schemeClr val="tx1"/>
              </a:buClr>
              <a:buSzPct val="150000"/>
              <a:buFont typeface="Wingdings" charset="2"/>
              <a:buChar char=""/>
            </a:pPr>
            <a:r>
              <a:rPr lang="fi-FI" sz="1100" dirty="0" smtClean="0">
                <a:solidFill>
                  <a:srgbClr val="000000"/>
                </a:solidFill>
              </a:rPr>
              <a:t>Jokaisella </a:t>
            </a:r>
            <a:r>
              <a:rPr lang="fi-FI" sz="1100" dirty="0" err="1" smtClean="0">
                <a:solidFill>
                  <a:srgbClr val="000000"/>
                </a:solidFill>
              </a:rPr>
              <a:t>tiimiläisellä</a:t>
            </a:r>
            <a:r>
              <a:rPr lang="fi-FI" sz="1100" dirty="0" smtClean="0">
                <a:solidFill>
                  <a:srgbClr val="000000"/>
                </a:solidFill>
              </a:rPr>
              <a:t> ollut johtamishaaste ja johtamispassin mukainen keskiarvomme on 24 pistettä </a:t>
            </a:r>
          </a:p>
        </p:txBody>
      </p:sp>
      <p:sp>
        <p:nvSpPr>
          <p:cNvPr id="43" name="Suorakulmio 42"/>
          <p:cNvSpPr/>
          <p:nvPr/>
        </p:nvSpPr>
        <p:spPr>
          <a:xfrm>
            <a:off x="7374991" y="8107301"/>
            <a:ext cx="4585887" cy="769441"/>
          </a:xfrm>
          <a:prstGeom prst="rect">
            <a:avLst/>
          </a:prstGeom>
        </p:spPr>
        <p:txBody>
          <a:bodyPr wrap="square">
            <a:spAutoFit/>
          </a:bodyPr>
          <a:lstStyle/>
          <a:p>
            <a:pPr>
              <a:spcBef>
                <a:spcPts val="600"/>
              </a:spcBef>
              <a:spcAft>
                <a:spcPts val="600"/>
              </a:spcAft>
              <a:buClr>
                <a:schemeClr val="tx1"/>
              </a:buClr>
              <a:buSzPct val="150000"/>
            </a:pPr>
            <a:r>
              <a:rPr lang="fi-FI" sz="1100" i="1" dirty="0" smtClean="0">
                <a:solidFill>
                  <a:srgbClr val="000000"/>
                </a:solidFill>
              </a:rPr>
              <a:t>”Lopullinen keskiarvomme Johtamispassissa on kolmen ja puolen vuoden jälkeen 28 pistettä. </a:t>
            </a:r>
            <a:r>
              <a:rPr lang="fi-FI" sz="1100" i="1" dirty="0" err="1" smtClean="0">
                <a:solidFill>
                  <a:srgbClr val="000000"/>
                </a:solidFill>
              </a:rPr>
              <a:t>Expertus</a:t>
            </a:r>
            <a:r>
              <a:rPr lang="fi-FI" sz="1100" i="1" dirty="0" smtClean="0">
                <a:solidFill>
                  <a:srgbClr val="000000"/>
                </a:solidFill>
              </a:rPr>
              <a:t> </a:t>
            </a:r>
            <a:r>
              <a:rPr lang="fi-FI" sz="1100" i="1" dirty="0" err="1" smtClean="0">
                <a:solidFill>
                  <a:srgbClr val="000000"/>
                </a:solidFill>
              </a:rPr>
              <a:t>Magnificus</a:t>
            </a:r>
            <a:r>
              <a:rPr lang="fi-FI" sz="1100" i="1" dirty="0" smtClean="0">
                <a:solidFill>
                  <a:srgbClr val="000000"/>
                </a:solidFill>
              </a:rPr>
              <a:t> – arvon ja Tiimiakatemian oman todistuksen saa 35 pisteellä, eli noin 20 prosenttia tiimiyrityksemme jäsenistä.”</a:t>
            </a:r>
          </a:p>
        </p:txBody>
      </p:sp>
    </p:spTree>
    <p:extLst>
      <p:ext uri="{BB962C8B-B14F-4D97-AF65-F5344CB8AC3E}">
        <p14:creationId xmlns:p14="http://schemas.microsoft.com/office/powerpoint/2010/main" val="2819511530"/>
      </p:ext>
    </p:extLst>
  </p:cSld>
  <p:clrMapOvr>
    <a:masterClrMapping/>
  </p:clrMapOvr>
  <p:timing>
    <p:tnLst>
      <p:par>
        <p:cTn xmlns:p14="http://schemas.microsoft.com/office/powerpoint/2010/mai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 name="Kuva 19" descr="SCN_0047.jpg"/>
          <p:cNvPicPr>
            <a:picLocks noChangeAspect="1"/>
          </p:cNvPicPr>
          <p:nvPr/>
        </p:nvPicPr>
        <p:blipFill rotWithShape="1">
          <a:blip r:embed="rId2" cstate="print">
            <a:extLst>
              <a:ext uri="{28A0092B-C50C-407E-A947-70E740481C1C}">
                <a14:useLocalDpi xmlns:a14="http://schemas.microsoft.com/office/drawing/2010/main"/>
              </a:ext>
            </a:extLst>
          </a:blip>
          <a:srcRect/>
          <a:stretch/>
        </p:blipFill>
        <p:spPr>
          <a:xfrm rot="16200000">
            <a:off x="1548075" y="-1674182"/>
            <a:ext cx="9606346" cy="12944416"/>
          </a:xfrm>
          <a:prstGeom prst="rect">
            <a:avLst/>
          </a:prstGeom>
        </p:spPr>
      </p:pic>
      <p:sp>
        <p:nvSpPr>
          <p:cNvPr id="2" name="Suorakulmio 1"/>
          <p:cNvSpPr/>
          <p:nvPr/>
        </p:nvSpPr>
        <p:spPr>
          <a:xfrm>
            <a:off x="603745" y="734559"/>
            <a:ext cx="5358497" cy="1446550"/>
          </a:xfrm>
          <a:prstGeom prst="rect">
            <a:avLst/>
          </a:prstGeom>
        </p:spPr>
        <p:txBody>
          <a:bodyPr wrap="square">
            <a:spAutoFit/>
          </a:bodyPr>
          <a:lstStyle/>
          <a:p>
            <a:pPr>
              <a:lnSpc>
                <a:spcPct val="90000"/>
              </a:lnSpc>
              <a:spcBef>
                <a:spcPts val="200"/>
              </a:spcBef>
              <a:spcAft>
                <a:spcPts val="200"/>
              </a:spcAft>
            </a:pPr>
            <a:r>
              <a:rPr lang="fi-FI" sz="4000" b="1" dirty="0" smtClean="0">
                <a:ln w="10541" cmpd="sng">
                  <a:solidFill>
                    <a:schemeClr val="accent1">
                      <a:shade val="88000"/>
                      <a:satMod val="110000"/>
                    </a:schemeClr>
                  </a:solidFill>
                  <a:prstDash val="solid"/>
                </a:ln>
                <a:solidFill>
                  <a:srgbClr val="FF0000"/>
                </a:solidFill>
                <a:latin typeface="Marker Felt"/>
                <a:cs typeface="Marker Felt"/>
              </a:rPr>
              <a:t>(IV) SYNNYTYS </a:t>
            </a:r>
            <a:r>
              <a:rPr lang="fi-FI" sz="3200" b="1" dirty="0" smtClean="0">
                <a:ln w="10541" cmpd="sng">
                  <a:solidFill>
                    <a:schemeClr val="accent1">
                      <a:shade val="88000"/>
                      <a:satMod val="110000"/>
                    </a:schemeClr>
                  </a:solidFill>
                  <a:prstDash val="solid"/>
                </a:ln>
                <a:solidFill>
                  <a:srgbClr val="FF0000"/>
                </a:solidFill>
                <a:latin typeface="Marker Felt"/>
                <a:cs typeface="Marker Felt"/>
              </a:rPr>
              <a:t>&amp; </a:t>
            </a:r>
            <a:r>
              <a:rPr lang="fi-FI" sz="4000" b="1" dirty="0" smtClean="0">
                <a:ln w="10541" cmpd="sng">
                  <a:solidFill>
                    <a:schemeClr val="accent1">
                      <a:shade val="88000"/>
                      <a:satMod val="110000"/>
                    </a:schemeClr>
                  </a:solidFill>
                  <a:prstDash val="solid"/>
                </a:ln>
                <a:solidFill>
                  <a:srgbClr val="FF0000"/>
                </a:solidFill>
                <a:latin typeface="Marker Felt"/>
                <a:cs typeface="Marker Felt"/>
              </a:rPr>
              <a:t>24H</a:t>
            </a:r>
          </a:p>
          <a:p>
            <a:pPr marL="171450" indent="-171450">
              <a:spcBef>
                <a:spcPts val="200"/>
              </a:spcBef>
              <a:spcAft>
                <a:spcPts val="200"/>
              </a:spcAft>
              <a:buFont typeface="Arial"/>
              <a:buChar char="•"/>
            </a:pPr>
            <a:r>
              <a:rPr lang="fi-FI" sz="1400" b="1" dirty="0" smtClean="0">
                <a:ln w="10541" cmpd="sng">
                  <a:solidFill>
                    <a:schemeClr val="accent1">
                      <a:shade val="88000"/>
                      <a:satMod val="110000"/>
                    </a:schemeClr>
                  </a:solidFill>
                  <a:prstDash val="solid"/>
                </a:ln>
                <a:solidFill>
                  <a:srgbClr val="FF0000"/>
                </a:solidFill>
              </a:rPr>
              <a:t>Innovointi</a:t>
            </a:r>
            <a:r>
              <a:rPr lang="fi-FI" sz="1400" b="1" dirty="0">
                <a:ln w="10541" cmpd="sng">
                  <a:solidFill>
                    <a:schemeClr val="accent1">
                      <a:shade val="88000"/>
                      <a:satMod val="110000"/>
                    </a:schemeClr>
                  </a:solidFill>
                  <a:prstDash val="solid"/>
                </a:ln>
                <a:solidFill>
                  <a:srgbClr val="FF0000"/>
                </a:solidFill>
              </a:rPr>
              <a:t>- ja tuotteistamis-prosessit</a:t>
            </a:r>
          </a:p>
          <a:p>
            <a:pPr marL="171450" indent="-171450">
              <a:spcBef>
                <a:spcPts val="200"/>
              </a:spcBef>
              <a:spcAft>
                <a:spcPts val="200"/>
              </a:spcAft>
              <a:buFont typeface="Arial"/>
              <a:buChar char="•"/>
            </a:pPr>
            <a:r>
              <a:rPr lang="fi-FI" sz="1400" b="1" dirty="0">
                <a:ln w="10541" cmpd="sng">
                  <a:solidFill>
                    <a:schemeClr val="accent1">
                      <a:shade val="88000"/>
                      <a:satMod val="110000"/>
                    </a:schemeClr>
                  </a:solidFill>
                  <a:prstDash val="solid"/>
                </a:ln>
                <a:solidFill>
                  <a:srgbClr val="FF0000"/>
                </a:solidFill>
              </a:rPr>
              <a:t>Esikuva: Saku </a:t>
            </a:r>
            <a:r>
              <a:rPr lang="fi-FI" sz="1400" b="1" dirty="0" smtClean="0">
                <a:ln w="10541" cmpd="sng">
                  <a:solidFill>
                    <a:schemeClr val="accent1">
                      <a:shade val="88000"/>
                      <a:satMod val="110000"/>
                    </a:schemeClr>
                  </a:solidFill>
                  <a:prstDash val="solid"/>
                </a:ln>
                <a:solidFill>
                  <a:srgbClr val="FF0000"/>
                </a:solidFill>
              </a:rPr>
              <a:t>Tuominen</a:t>
            </a:r>
          </a:p>
          <a:p>
            <a:pPr marL="171450" indent="-171450">
              <a:spcBef>
                <a:spcPts val="200"/>
              </a:spcBef>
              <a:spcAft>
                <a:spcPts val="200"/>
              </a:spcAft>
              <a:buFont typeface="Arial"/>
              <a:buChar char="•"/>
            </a:pPr>
            <a:r>
              <a:rPr lang="fi-FI" sz="1400" b="1" dirty="0" smtClean="0">
                <a:ln w="10541" cmpd="sng">
                  <a:solidFill>
                    <a:schemeClr val="accent1">
                      <a:shade val="88000"/>
                      <a:satMod val="110000"/>
                    </a:schemeClr>
                  </a:solidFill>
                  <a:prstDash val="solid"/>
                </a:ln>
                <a:solidFill>
                  <a:srgbClr val="FF0000"/>
                </a:solidFill>
              </a:rPr>
              <a:t>VKOT 45-48</a:t>
            </a:r>
            <a:endParaRPr lang="fi-FI" sz="1400" b="1" dirty="0">
              <a:ln w="10541" cmpd="sng">
                <a:solidFill>
                  <a:schemeClr val="accent1">
                    <a:shade val="88000"/>
                    <a:satMod val="110000"/>
                  </a:schemeClr>
                </a:solidFill>
                <a:prstDash val="solid"/>
              </a:ln>
              <a:solidFill>
                <a:srgbClr val="FF0000"/>
              </a:solidFill>
            </a:endParaRPr>
          </a:p>
        </p:txBody>
      </p:sp>
      <p:pic>
        <p:nvPicPr>
          <p:cNvPr id="18" name="Kuva 17" descr="sakutuominen1_580.jpg"/>
          <p:cNvPicPr>
            <a:picLocks noChangeAspect="1"/>
          </p:cNvPicPr>
          <p:nvPr/>
        </p:nvPicPr>
        <p:blipFill rotWithShape="1">
          <a:blip r:embed="rId3" cstate="print">
            <a:extLst>
              <a:ext uri="{BEBA8EAE-BF5A-486C-A8C5-ECC9F3942E4B}">
                <a14:imgProps xmlns:a14="http://schemas.microsoft.com/office/drawing/2010/main">
                  <a14:imgLayer r:embed="rId4">
                    <a14:imgEffect>
                      <a14:backgroundRemoval t="1003" b="89975" l="8861" r="74937">
                        <a14:foregroundMark x1="32152" y1="3258" x2="32152" y2="3258"/>
                        <a14:foregroundMark x1="73671" y1="46115" x2="73671" y2="46115"/>
                        <a14:foregroundMark x1="41266" y1="27820" x2="41266" y2="27820"/>
                        <a14:foregroundMark x1="32658" y1="35088" x2="32658" y2="35088"/>
                        <a14:foregroundMark x1="25823" y1="21053" x2="50633" y2="15288"/>
                        <a14:foregroundMark x1="52911" y1="23810" x2="52911" y2="23810"/>
                        <a14:foregroundMark x1="54177" y1="23559" x2="54177" y2="23559"/>
                        <a14:backgroundMark x1="61519" y1="3258" x2="61519" y2="3258"/>
                        <a14:backgroundMark x1="11139" y1="3509" x2="12152" y2="90476"/>
                        <a14:backgroundMark x1="7089" y1="26817" x2="7089" y2="26817"/>
                        <a14:backgroundMark x1="7089" y1="12281" x2="9367" y2="86466"/>
                        <a14:backgroundMark x1="31139" y1="6266" x2="18228" y2="13534"/>
                        <a14:backgroundMark x1="27089" y1="5514" x2="51139" y2="6516"/>
                        <a14:backgroundMark x1="48354" y1="8271" x2="57975" y2="28822"/>
                        <a14:backgroundMark x1="55443" y1="29825" x2="56709" y2="42105"/>
                        <a14:backgroundMark x1="56203" y1="42857" x2="55696" y2="49624"/>
                        <a14:backgroundMark x1="54430" y1="49624" x2="53671" y2="51629"/>
                        <a14:backgroundMark x1="54684" y1="51880" x2="68861" y2="58897"/>
                        <a14:backgroundMark x1="68101" y1="59649" x2="68101" y2="62406"/>
                        <a14:backgroundMark x1="69114" y1="61654" x2="76203" y2="65664"/>
                        <a14:backgroundMark x1="72911" y1="61153" x2="76203" y2="48872"/>
                        <a14:backgroundMark x1="61772" y1="0" x2="76709" y2="46115"/>
                        <a14:backgroundMark x1="62785" y1="10025" x2="60759" y2="22055"/>
                        <a14:backgroundMark x1="61772" y1="22306" x2="74937" y2="41855"/>
                        <a14:backgroundMark x1="68861" y1="35088" x2="72152" y2="62907"/>
                        <a14:backgroundMark x1="18734" y1="36090" x2="22532" y2="44361"/>
                      </a14:backgroundRemoval>
                    </a14:imgEffect>
                  </a14:imgLayer>
                </a14:imgProps>
              </a:ext>
              <a:ext uri="{28A0092B-C50C-407E-A947-70E740481C1C}">
                <a14:useLocalDpi xmlns:a14="http://schemas.microsoft.com/office/drawing/2010/main"/>
              </a:ext>
            </a:extLst>
          </a:blip>
          <a:srcRect/>
          <a:stretch/>
        </p:blipFill>
        <p:spPr>
          <a:xfrm rot="855393">
            <a:off x="3201393" y="1321164"/>
            <a:ext cx="2296250" cy="2321084"/>
          </a:xfrm>
          <a:prstGeom prst="rect">
            <a:avLst/>
          </a:prstGeom>
        </p:spPr>
      </p:pic>
      <p:sp>
        <p:nvSpPr>
          <p:cNvPr id="19" name="Suorakulmio 18"/>
          <p:cNvSpPr/>
          <p:nvPr/>
        </p:nvSpPr>
        <p:spPr>
          <a:xfrm>
            <a:off x="603745" y="2997312"/>
            <a:ext cx="4355615" cy="2462212"/>
          </a:xfrm>
          <a:prstGeom prst="rect">
            <a:avLst/>
          </a:prstGeom>
        </p:spPr>
        <p:txBody>
          <a:bodyPr wrap="square">
            <a:spAutoFit/>
          </a:bodyPr>
          <a:lstStyle/>
          <a:p>
            <a:pPr algn="just"/>
            <a:r>
              <a:rPr lang="en-US" sz="1100" b="1" dirty="0" err="1"/>
              <a:t>Saku</a:t>
            </a:r>
            <a:r>
              <a:rPr lang="en-US" sz="1100" b="1" dirty="0"/>
              <a:t> </a:t>
            </a:r>
            <a:r>
              <a:rPr lang="en-US" sz="1100" b="1" dirty="0" err="1"/>
              <a:t>Juhana</a:t>
            </a:r>
            <a:r>
              <a:rPr lang="en-US" sz="1100" b="1" dirty="0"/>
              <a:t> </a:t>
            </a:r>
            <a:r>
              <a:rPr lang="en-US" sz="1100" b="1" dirty="0" err="1"/>
              <a:t>Tuominen</a:t>
            </a:r>
            <a:r>
              <a:rPr lang="en-US" sz="1100" dirty="0"/>
              <a:t> (s. 1967) on </a:t>
            </a:r>
            <a:r>
              <a:rPr lang="en-US" sz="1100" dirty="0" err="1"/>
              <a:t>suomalainen</a:t>
            </a:r>
            <a:r>
              <a:rPr lang="en-US" sz="1100" dirty="0"/>
              <a:t> </a:t>
            </a:r>
            <a:r>
              <a:rPr lang="en-US" sz="1100" dirty="0" err="1"/>
              <a:t>yrittäjä</a:t>
            </a:r>
            <a:r>
              <a:rPr lang="en-US" sz="1100" dirty="0"/>
              <a:t>. </a:t>
            </a:r>
            <a:r>
              <a:rPr lang="en-US" sz="1100" dirty="0" err="1"/>
              <a:t>Vuosina</a:t>
            </a:r>
            <a:r>
              <a:rPr lang="en-US" sz="1100" dirty="0"/>
              <a:t> 1990-2009 </a:t>
            </a:r>
            <a:r>
              <a:rPr lang="en-US" sz="1100" dirty="0" err="1"/>
              <a:t>Tuominen</a:t>
            </a:r>
            <a:r>
              <a:rPr lang="en-US" sz="1100" dirty="0"/>
              <a:t> </a:t>
            </a:r>
            <a:r>
              <a:rPr lang="en-US" sz="1100" dirty="0" err="1"/>
              <a:t>työskenteli</a:t>
            </a:r>
            <a:r>
              <a:rPr lang="en-US" sz="1100" dirty="0"/>
              <a:t> </a:t>
            </a:r>
            <a:r>
              <a:rPr lang="en-US" sz="1100" dirty="0" err="1"/>
              <a:t>luovana</a:t>
            </a:r>
            <a:r>
              <a:rPr lang="en-US" sz="1100" dirty="0"/>
              <a:t> </a:t>
            </a:r>
            <a:r>
              <a:rPr lang="en-US" sz="1100" dirty="0" err="1"/>
              <a:t>johtajana</a:t>
            </a:r>
            <a:r>
              <a:rPr lang="en-US" sz="1100" dirty="0"/>
              <a:t> </a:t>
            </a:r>
            <a:r>
              <a:rPr lang="en-US" sz="1100" dirty="0" err="1"/>
              <a:t>ja</a:t>
            </a:r>
            <a:r>
              <a:rPr lang="en-US" sz="1100" dirty="0"/>
              <a:t> </a:t>
            </a:r>
            <a:r>
              <a:rPr lang="en-US" sz="1100" dirty="0" err="1"/>
              <a:t>vastaavana</a:t>
            </a:r>
            <a:r>
              <a:rPr lang="en-US" sz="1100" dirty="0"/>
              <a:t> </a:t>
            </a:r>
            <a:r>
              <a:rPr lang="en-US" sz="1100" dirty="0" err="1"/>
              <a:t>tuottajana</a:t>
            </a:r>
            <a:r>
              <a:rPr lang="en-US" sz="1100" dirty="0"/>
              <a:t> </a:t>
            </a:r>
            <a:r>
              <a:rPr lang="en-US" sz="1100" dirty="0" err="1"/>
              <a:t>osaperustamassaan</a:t>
            </a:r>
            <a:r>
              <a:rPr lang="en-US" sz="1100" dirty="0"/>
              <a:t> TV-</a:t>
            </a:r>
            <a:r>
              <a:rPr lang="en-US" sz="1100" dirty="0" err="1"/>
              <a:t>tuotantoyhtiö</a:t>
            </a:r>
            <a:r>
              <a:rPr lang="en-US" sz="1100" dirty="0"/>
              <a:t> </a:t>
            </a:r>
            <a:r>
              <a:rPr lang="en-US" sz="1100" dirty="0" err="1"/>
              <a:t>Broadcastersissa</a:t>
            </a:r>
            <a:r>
              <a:rPr lang="en-US" sz="1100" dirty="0"/>
              <a:t>. </a:t>
            </a:r>
            <a:r>
              <a:rPr lang="en-US" sz="1100" dirty="0" err="1"/>
              <a:t>Nykyään</a:t>
            </a:r>
            <a:r>
              <a:rPr lang="en-US" sz="1100" dirty="0"/>
              <a:t> </a:t>
            </a:r>
            <a:r>
              <a:rPr lang="en-US" sz="1100" dirty="0" err="1"/>
              <a:t>Tuominen</a:t>
            </a:r>
            <a:r>
              <a:rPr lang="en-US" sz="1100" dirty="0"/>
              <a:t> </a:t>
            </a:r>
            <a:r>
              <a:rPr lang="en-US" sz="1100" dirty="0" err="1"/>
              <a:t>työskentelee</a:t>
            </a:r>
            <a:r>
              <a:rPr lang="en-US" sz="1100" dirty="0"/>
              <a:t> </a:t>
            </a:r>
            <a:r>
              <a:rPr lang="en-US" sz="1100" dirty="0" err="1"/>
              <a:t>luovana</a:t>
            </a:r>
            <a:r>
              <a:rPr lang="en-US" sz="1100" dirty="0"/>
              <a:t> </a:t>
            </a:r>
            <a:r>
              <a:rPr lang="en-US" sz="1100" dirty="0" err="1"/>
              <a:t>johtajana</a:t>
            </a:r>
            <a:r>
              <a:rPr lang="en-US" sz="1100" dirty="0"/>
              <a:t> Idealist Group </a:t>
            </a:r>
            <a:r>
              <a:rPr lang="en-US" sz="1100" dirty="0" smtClean="0"/>
              <a:t>–</a:t>
            </a:r>
            <a:r>
              <a:rPr lang="en-US" sz="1100" dirty="0" err="1" smtClean="0"/>
              <a:t>yrityksessä</a:t>
            </a:r>
            <a:r>
              <a:rPr lang="en-US" sz="1100" dirty="0" smtClean="0"/>
              <a:t>.</a:t>
            </a:r>
            <a:endParaRPr lang="fi-FI" sz="1100" dirty="0"/>
          </a:p>
          <a:p>
            <a:pPr algn="just"/>
            <a:r>
              <a:rPr lang="en-US" sz="1100" dirty="0" err="1"/>
              <a:t>Saku</a:t>
            </a:r>
            <a:r>
              <a:rPr lang="en-US" sz="1100" dirty="0"/>
              <a:t> </a:t>
            </a:r>
            <a:r>
              <a:rPr lang="en-US" sz="1100" dirty="0" err="1"/>
              <a:t>Tuominen</a:t>
            </a:r>
            <a:r>
              <a:rPr lang="en-US" sz="1100" dirty="0"/>
              <a:t> on </a:t>
            </a:r>
            <a:r>
              <a:rPr lang="en-US" sz="1100" dirty="0" err="1"/>
              <a:t>pelannut</a:t>
            </a:r>
            <a:r>
              <a:rPr lang="en-US" sz="1100" dirty="0"/>
              <a:t> </a:t>
            </a:r>
            <a:r>
              <a:rPr lang="en-US" sz="1100" dirty="0" err="1"/>
              <a:t>jääkiekkoa</a:t>
            </a:r>
            <a:r>
              <a:rPr lang="en-US" sz="1100" dirty="0"/>
              <a:t> </a:t>
            </a:r>
            <a:r>
              <a:rPr lang="en-US" sz="1100" dirty="0" err="1"/>
              <a:t>juniori-ikäisenä</a:t>
            </a:r>
            <a:r>
              <a:rPr lang="en-US" sz="1100" dirty="0"/>
              <a:t> </a:t>
            </a:r>
            <a:r>
              <a:rPr lang="en-US" sz="1100" dirty="0" err="1"/>
              <a:t>Kiekko-Espoon</a:t>
            </a:r>
            <a:r>
              <a:rPr lang="en-US" sz="1100" dirty="0"/>
              <a:t> </a:t>
            </a:r>
            <a:r>
              <a:rPr lang="en-US" sz="1100" dirty="0" err="1"/>
              <a:t>nuorten</a:t>
            </a:r>
            <a:r>
              <a:rPr lang="en-US" sz="1100" dirty="0"/>
              <a:t> </a:t>
            </a:r>
            <a:r>
              <a:rPr lang="en-US" sz="1100" dirty="0" err="1"/>
              <a:t>joukkueissa</a:t>
            </a:r>
            <a:r>
              <a:rPr lang="en-US" sz="1100" dirty="0" smtClean="0"/>
              <a:t>.</a:t>
            </a:r>
          </a:p>
          <a:p>
            <a:pPr algn="just"/>
            <a:endParaRPr lang="fi-FI" sz="1100" dirty="0"/>
          </a:p>
          <a:p>
            <a:pPr algn="just"/>
            <a:r>
              <a:rPr lang="en-US" sz="1100" dirty="0" err="1"/>
              <a:t>Tuominen</a:t>
            </a:r>
            <a:r>
              <a:rPr lang="en-US" sz="1100" dirty="0"/>
              <a:t> </a:t>
            </a:r>
            <a:r>
              <a:rPr lang="en-US" sz="1100" dirty="0" err="1"/>
              <a:t>oli</a:t>
            </a:r>
            <a:r>
              <a:rPr lang="en-US" sz="1100" dirty="0"/>
              <a:t> 1990-luvulla </a:t>
            </a:r>
            <a:r>
              <a:rPr lang="en-US" sz="1100" dirty="0" err="1"/>
              <a:t>kehittämässä</a:t>
            </a:r>
            <a:r>
              <a:rPr lang="en-US" sz="1100" dirty="0"/>
              <a:t> </a:t>
            </a:r>
            <a:r>
              <a:rPr lang="en-US" sz="1100" i="1" dirty="0"/>
              <a:t>Hyvät, pahat ja rumat</a:t>
            </a:r>
            <a:r>
              <a:rPr lang="en-US" sz="1100" dirty="0"/>
              <a:t> -</a:t>
            </a:r>
            <a:r>
              <a:rPr lang="en-US" sz="1100" dirty="0" err="1"/>
              <a:t>ohjelmaa</a:t>
            </a:r>
            <a:r>
              <a:rPr lang="en-US" sz="1100" dirty="0"/>
              <a:t>, </a:t>
            </a:r>
            <a:r>
              <a:rPr lang="en-US" sz="1100" dirty="0" err="1"/>
              <a:t>josta</a:t>
            </a:r>
            <a:r>
              <a:rPr lang="en-US" sz="1100" dirty="0"/>
              <a:t> Jari Sarasvuo </a:t>
            </a:r>
            <a:r>
              <a:rPr lang="en-US" sz="1100" dirty="0" err="1"/>
              <a:t>ja</a:t>
            </a:r>
            <a:r>
              <a:rPr lang="en-US" sz="1100" dirty="0"/>
              <a:t> Simo Rantalainen </a:t>
            </a:r>
            <a:r>
              <a:rPr lang="en-US" sz="1100" dirty="0" err="1"/>
              <a:t>nousivat</a:t>
            </a:r>
            <a:r>
              <a:rPr lang="en-US" sz="1100" dirty="0"/>
              <a:t> </a:t>
            </a:r>
            <a:r>
              <a:rPr lang="en-US" sz="1100" dirty="0" err="1"/>
              <a:t>julkkiksiksi</a:t>
            </a:r>
            <a:r>
              <a:rPr lang="en-US" sz="1100" dirty="0"/>
              <a:t>. </a:t>
            </a:r>
            <a:r>
              <a:rPr lang="en-US" sz="1100" dirty="0" err="1"/>
              <a:t>Tuominen</a:t>
            </a:r>
            <a:r>
              <a:rPr lang="en-US" sz="1100" dirty="0"/>
              <a:t> on </a:t>
            </a:r>
            <a:r>
              <a:rPr lang="en-US" sz="1100" dirty="0" err="1"/>
              <a:t>ollut</a:t>
            </a:r>
            <a:r>
              <a:rPr lang="en-US" sz="1100" dirty="0"/>
              <a:t> </a:t>
            </a:r>
            <a:r>
              <a:rPr lang="en-US" sz="1100" dirty="0" err="1"/>
              <a:t>tuottamassa</a:t>
            </a:r>
            <a:r>
              <a:rPr lang="en-US" sz="1100" dirty="0"/>
              <a:t> </a:t>
            </a:r>
            <a:r>
              <a:rPr lang="en-US" sz="1100" dirty="0" err="1"/>
              <a:t>myös</a:t>
            </a:r>
            <a:r>
              <a:rPr lang="en-US" sz="1100" dirty="0"/>
              <a:t> </a:t>
            </a:r>
            <a:r>
              <a:rPr lang="en-US" sz="1100" dirty="0" err="1"/>
              <a:t>formaattisarjoja</a:t>
            </a:r>
            <a:r>
              <a:rPr lang="en-US" sz="1100" dirty="0"/>
              <a:t> </a:t>
            </a:r>
            <a:r>
              <a:rPr lang="en-US" sz="1100" i="1" dirty="0"/>
              <a:t>Uutisvuoto</a:t>
            </a:r>
            <a:r>
              <a:rPr lang="en-US" sz="1100" dirty="0"/>
              <a:t> </a:t>
            </a:r>
            <a:r>
              <a:rPr lang="en-US" sz="1100" dirty="0" err="1"/>
              <a:t>ja</a:t>
            </a:r>
            <a:r>
              <a:rPr lang="en-US" sz="1100" dirty="0"/>
              <a:t> </a:t>
            </a:r>
            <a:r>
              <a:rPr lang="en-US" sz="1100" i="1" dirty="0"/>
              <a:t>Kokkisota</a:t>
            </a:r>
            <a:r>
              <a:rPr lang="en-US" sz="1100" dirty="0"/>
              <a:t> </a:t>
            </a:r>
            <a:r>
              <a:rPr lang="en-US" sz="1100" dirty="0" err="1"/>
              <a:t>sekä</a:t>
            </a:r>
            <a:r>
              <a:rPr lang="en-US" sz="1100" dirty="0"/>
              <a:t> </a:t>
            </a:r>
            <a:r>
              <a:rPr lang="en-US" sz="1100" dirty="0" err="1"/>
              <a:t>itse</a:t>
            </a:r>
            <a:r>
              <a:rPr lang="en-US" sz="1100" dirty="0"/>
              <a:t> </a:t>
            </a:r>
            <a:r>
              <a:rPr lang="en-US" sz="1100" dirty="0" err="1"/>
              <a:t>ideoimiaan</a:t>
            </a:r>
            <a:r>
              <a:rPr lang="en-US" sz="1100" dirty="0"/>
              <a:t> </a:t>
            </a:r>
            <a:r>
              <a:rPr lang="en-US" sz="1100" i="1" dirty="0" err="1"/>
              <a:t>Maailman</a:t>
            </a:r>
            <a:r>
              <a:rPr lang="en-US" sz="1100" i="1" dirty="0"/>
              <a:t> </a:t>
            </a:r>
            <a:r>
              <a:rPr lang="en-US" sz="1100" i="1" dirty="0" err="1"/>
              <a:t>ympäri</a:t>
            </a:r>
            <a:r>
              <a:rPr lang="en-US" sz="1100" dirty="0"/>
              <a:t> -</a:t>
            </a:r>
            <a:r>
              <a:rPr lang="en-US" sz="1100" dirty="0" err="1"/>
              <a:t>visailuohjelmaa</a:t>
            </a:r>
            <a:r>
              <a:rPr lang="en-US" sz="1100" dirty="0"/>
              <a:t> </a:t>
            </a:r>
            <a:r>
              <a:rPr lang="en-US" sz="1100" dirty="0" err="1"/>
              <a:t>ja</a:t>
            </a:r>
            <a:r>
              <a:rPr lang="en-US" sz="1100" dirty="0"/>
              <a:t> </a:t>
            </a:r>
            <a:r>
              <a:rPr lang="en-US" sz="1100" i="1" dirty="0"/>
              <a:t>Far Out</a:t>
            </a:r>
            <a:r>
              <a:rPr lang="en-US" sz="1100" dirty="0"/>
              <a:t> -</a:t>
            </a:r>
            <a:r>
              <a:rPr lang="en-US" sz="1100" dirty="0" err="1"/>
              <a:t>ohjelmaa</a:t>
            </a:r>
            <a:r>
              <a:rPr lang="en-US" sz="1100" dirty="0"/>
              <a:t>.</a:t>
            </a:r>
            <a:endParaRPr lang="fi-FI" sz="1100" dirty="0"/>
          </a:p>
          <a:p>
            <a:pPr algn="just"/>
            <a:r>
              <a:rPr lang="en-US" sz="1100" dirty="0" err="1"/>
              <a:t>Tuominen</a:t>
            </a:r>
            <a:r>
              <a:rPr lang="en-US" sz="1100" dirty="0"/>
              <a:t> </a:t>
            </a:r>
            <a:r>
              <a:rPr lang="en-US" sz="1100" dirty="0" err="1"/>
              <a:t>oli</a:t>
            </a:r>
            <a:r>
              <a:rPr lang="en-US" sz="1100" dirty="0"/>
              <a:t> </a:t>
            </a:r>
            <a:r>
              <a:rPr lang="en-US" sz="1100" dirty="0" err="1"/>
              <a:t>naimisissa</a:t>
            </a:r>
            <a:r>
              <a:rPr lang="en-US" sz="1100" dirty="0"/>
              <a:t> </a:t>
            </a:r>
            <a:r>
              <a:rPr lang="en-US" sz="1100" dirty="0" err="1"/>
              <a:t>entisen</a:t>
            </a:r>
            <a:r>
              <a:rPr lang="en-US" sz="1100" dirty="0"/>
              <a:t> </a:t>
            </a:r>
            <a:r>
              <a:rPr lang="en-US" sz="1100" dirty="0" err="1"/>
              <a:t>kansanedustajan</a:t>
            </a:r>
            <a:r>
              <a:rPr lang="en-US" sz="1100" dirty="0"/>
              <a:t> </a:t>
            </a:r>
            <a:r>
              <a:rPr lang="en-US" sz="1100" dirty="0" err="1"/>
              <a:t>ja</a:t>
            </a:r>
            <a:r>
              <a:rPr lang="en-US" sz="1100" dirty="0"/>
              <a:t> </a:t>
            </a:r>
            <a:r>
              <a:rPr lang="en-US" sz="1100" dirty="0" err="1" smtClean="0"/>
              <a:t>europarla-mentaarikon</a:t>
            </a:r>
            <a:r>
              <a:rPr lang="en-US" sz="1100" dirty="0" smtClean="0"/>
              <a:t> </a:t>
            </a:r>
            <a:r>
              <a:rPr lang="en-US" sz="1100" dirty="0"/>
              <a:t>Kirsi Pihan </a:t>
            </a:r>
            <a:r>
              <a:rPr lang="en-US" sz="1100" dirty="0" err="1"/>
              <a:t>kanssa</a:t>
            </a:r>
            <a:r>
              <a:rPr lang="en-US" sz="1100" dirty="0"/>
              <a:t> 1997-2014.</a:t>
            </a:r>
            <a:endParaRPr lang="fi-FI" sz="1100" dirty="0"/>
          </a:p>
        </p:txBody>
      </p:sp>
      <p:cxnSp>
        <p:nvCxnSpPr>
          <p:cNvPr id="22" name="Suora yhdysviiva 21"/>
          <p:cNvCxnSpPr/>
          <p:nvPr/>
        </p:nvCxnSpPr>
        <p:spPr>
          <a:xfrm flipH="1">
            <a:off x="-120961" y="9183916"/>
            <a:ext cx="12964577" cy="0"/>
          </a:xfrm>
          <a:prstGeom prst="line">
            <a:avLst/>
          </a:prstGeom>
          <a:ln w="6350" cmpd="sng">
            <a:solidFill>
              <a:schemeClr val="tx1"/>
            </a:solidFill>
            <a:prstDash val="sysDash"/>
          </a:ln>
        </p:spPr>
        <p:style>
          <a:lnRef idx="2">
            <a:schemeClr val="accent1"/>
          </a:lnRef>
          <a:fillRef idx="0">
            <a:schemeClr val="accent1"/>
          </a:fillRef>
          <a:effectRef idx="1">
            <a:schemeClr val="accent1"/>
          </a:effectRef>
          <a:fontRef idx="minor">
            <a:schemeClr val="tx1"/>
          </a:fontRef>
        </p:style>
      </p:cxnSp>
      <p:cxnSp>
        <p:nvCxnSpPr>
          <p:cNvPr id="23" name="Suora yhdysviiva 22"/>
          <p:cNvCxnSpPr/>
          <p:nvPr/>
        </p:nvCxnSpPr>
        <p:spPr>
          <a:xfrm flipH="1">
            <a:off x="-119642" y="384569"/>
            <a:ext cx="12943098" cy="0"/>
          </a:xfrm>
          <a:prstGeom prst="line">
            <a:avLst/>
          </a:prstGeom>
          <a:ln w="6350" cmpd="sng">
            <a:solidFill>
              <a:schemeClr val="tx1"/>
            </a:solidFill>
            <a:prstDash val="sysDash"/>
          </a:ln>
        </p:spPr>
        <p:style>
          <a:lnRef idx="2">
            <a:schemeClr val="accent1"/>
          </a:lnRef>
          <a:fillRef idx="0">
            <a:schemeClr val="accent1"/>
          </a:fillRef>
          <a:effectRef idx="1">
            <a:schemeClr val="accent1"/>
          </a:effectRef>
          <a:fontRef idx="minor">
            <a:schemeClr val="tx1"/>
          </a:fontRef>
        </p:style>
      </p:cxnSp>
      <p:sp>
        <p:nvSpPr>
          <p:cNvPr id="12" name="Tekstiruutu 11"/>
          <p:cNvSpPr txBox="1"/>
          <p:nvPr/>
        </p:nvSpPr>
        <p:spPr>
          <a:xfrm>
            <a:off x="4533657" y="6031837"/>
            <a:ext cx="970023" cy="543977"/>
          </a:xfrm>
          <a:prstGeom prst="rect">
            <a:avLst/>
          </a:prstGeom>
          <a:solidFill>
            <a:srgbClr val="FFFF00"/>
          </a:solidFill>
        </p:spPr>
        <p:txBody>
          <a:bodyPr wrap="square" rtlCol="0">
            <a:spAutoFit/>
          </a:bodyPr>
          <a:lstStyle/>
          <a:p>
            <a:pPr algn="ctr"/>
            <a:r>
              <a:rPr lang="fi-FI" sz="1400" dirty="0" err="1" smtClean="0"/>
              <a:t>Slush</a:t>
            </a:r>
            <a:endParaRPr lang="fi-FI" sz="1400" dirty="0" smtClean="0"/>
          </a:p>
          <a:p>
            <a:pPr algn="ctr"/>
            <a:r>
              <a:rPr lang="fi-FI" sz="1400" dirty="0" smtClean="0"/>
              <a:t>11.-12.11.</a:t>
            </a:r>
          </a:p>
        </p:txBody>
      </p:sp>
      <p:sp>
        <p:nvSpPr>
          <p:cNvPr id="13" name="Tekstiruutu 12"/>
          <p:cNvSpPr txBox="1"/>
          <p:nvPr/>
        </p:nvSpPr>
        <p:spPr>
          <a:xfrm>
            <a:off x="11144866" y="4927880"/>
            <a:ext cx="967271" cy="523220"/>
          </a:xfrm>
          <a:prstGeom prst="rect">
            <a:avLst/>
          </a:prstGeom>
          <a:solidFill>
            <a:srgbClr val="FFFF00"/>
          </a:solidFill>
        </p:spPr>
        <p:txBody>
          <a:bodyPr wrap="square" rtlCol="0">
            <a:spAutoFit/>
          </a:bodyPr>
          <a:lstStyle/>
          <a:p>
            <a:pPr algn="ctr"/>
            <a:r>
              <a:rPr lang="fi-FI" sz="1400" dirty="0" err="1" smtClean="0"/>
              <a:t>Vahvari</a:t>
            </a:r>
            <a:r>
              <a:rPr lang="fi-FI" sz="1400" dirty="0" smtClean="0"/>
              <a:t> 24.11. </a:t>
            </a:r>
          </a:p>
        </p:txBody>
      </p:sp>
      <p:sp>
        <p:nvSpPr>
          <p:cNvPr id="14" name="Tekstiruutu 13"/>
          <p:cNvSpPr txBox="1"/>
          <p:nvPr/>
        </p:nvSpPr>
        <p:spPr>
          <a:xfrm>
            <a:off x="4533657" y="7352419"/>
            <a:ext cx="1605014" cy="523220"/>
          </a:xfrm>
          <a:prstGeom prst="rect">
            <a:avLst/>
          </a:prstGeom>
          <a:solidFill>
            <a:srgbClr val="FFFF00"/>
          </a:solidFill>
        </p:spPr>
        <p:txBody>
          <a:bodyPr wrap="square" rtlCol="0">
            <a:spAutoFit/>
          </a:bodyPr>
          <a:lstStyle/>
          <a:p>
            <a:pPr algn="ctr"/>
            <a:r>
              <a:rPr lang="fi-FI" sz="1400" dirty="0" smtClean="0"/>
              <a:t>Koulutusohjelmien haku alkaa</a:t>
            </a:r>
          </a:p>
        </p:txBody>
      </p:sp>
      <p:sp>
        <p:nvSpPr>
          <p:cNvPr id="16" name="Suorakulmio 15"/>
          <p:cNvSpPr/>
          <p:nvPr/>
        </p:nvSpPr>
        <p:spPr>
          <a:xfrm>
            <a:off x="598696" y="5859352"/>
            <a:ext cx="3586303" cy="2970043"/>
          </a:xfrm>
          <a:prstGeom prst="rect">
            <a:avLst/>
          </a:prstGeom>
        </p:spPr>
        <p:txBody>
          <a:bodyPr wrap="square">
            <a:spAutoFit/>
          </a:bodyPr>
          <a:lstStyle/>
          <a:p>
            <a:r>
              <a:rPr lang="fi-FI" sz="1100" dirty="0" smtClean="0">
                <a:latin typeface="Marker Felt"/>
                <a:cs typeface="Marker Felt"/>
              </a:rPr>
              <a:t>SLUSH 11.-12.11. Helsinki</a:t>
            </a:r>
            <a:endParaRPr lang="fi-FI" sz="1100" dirty="0"/>
          </a:p>
          <a:p>
            <a:pPr algn="just"/>
            <a:endParaRPr lang="fi-FI" sz="1100" dirty="0" smtClean="0"/>
          </a:p>
          <a:p>
            <a:pPr algn="just"/>
            <a:r>
              <a:rPr lang="fi-FI" sz="1100" dirty="0" err="1" smtClean="0"/>
              <a:t>Slush</a:t>
            </a:r>
            <a:r>
              <a:rPr lang="fi-FI" sz="1100" dirty="0" smtClean="0"/>
              <a:t> </a:t>
            </a:r>
            <a:r>
              <a:rPr lang="fi-FI" sz="1100" dirty="0"/>
              <a:t>is a </a:t>
            </a:r>
            <a:r>
              <a:rPr lang="fi-FI" sz="1100" dirty="0" err="1"/>
              <a:t>two-day</a:t>
            </a:r>
            <a:r>
              <a:rPr lang="fi-FI" sz="1100" dirty="0"/>
              <a:t> </a:t>
            </a:r>
            <a:r>
              <a:rPr lang="fi-FI" sz="1100" dirty="0" err="1"/>
              <a:t>conference</a:t>
            </a:r>
            <a:r>
              <a:rPr lang="fi-FI" sz="1100" dirty="0"/>
              <a:t>, with </a:t>
            </a:r>
            <a:r>
              <a:rPr lang="fi-FI" sz="1100" dirty="0" err="1"/>
              <a:t>pre-events</a:t>
            </a:r>
            <a:r>
              <a:rPr lang="fi-FI" sz="1100" dirty="0"/>
              <a:t> and an </a:t>
            </a:r>
            <a:r>
              <a:rPr lang="fi-FI" sz="1100" dirty="0" err="1" smtClean="0"/>
              <a:t>ope-ning</a:t>
            </a:r>
            <a:r>
              <a:rPr lang="fi-FI" sz="1100" dirty="0" smtClean="0"/>
              <a:t> </a:t>
            </a:r>
            <a:r>
              <a:rPr lang="fi-FI" sz="1100" dirty="0"/>
              <a:t>party on the </a:t>
            </a:r>
            <a:r>
              <a:rPr lang="fi-FI" sz="1100" dirty="0" err="1"/>
              <a:t>day</a:t>
            </a:r>
            <a:r>
              <a:rPr lang="fi-FI" sz="1100" dirty="0"/>
              <a:t> </a:t>
            </a:r>
            <a:r>
              <a:rPr lang="fi-FI" sz="1100" dirty="0" err="1"/>
              <a:t>before</a:t>
            </a:r>
            <a:r>
              <a:rPr lang="fi-FI" sz="1100" dirty="0"/>
              <a:t>. </a:t>
            </a:r>
            <a:r>
              <a:rPr lang="fi-FI" sz="1100" dirty="0" err="1"/>
              <a:t>During</a:t>
            </a:r>
            <a:r>
              <a:rPr lang="fi-FI" sz="1100" dirty="0"/>
              <a:t> the </a:t>
            </a:r>
            <a:r>
              <a:rPr lang="fi-FI" sz="1100" dirty="0" err="1"/>
              <a:t>conference</a:t>
            </a:r>
            <a:r>
              <a:rPr lang="fi-FI" sz="1100" dirty="0"/>
              <a:t> </a:t>
            </a:r>
            <a:r>
              <a:rPr lang="fi-FI" sz="1100" dirty="0" err="1"/>
              <a:t>days</a:t>
            </a:r>
            <a:r>
              <a:rPr lang="fi-FI" sz="1100" dirty="0"/>
              <a:t>, the </a:t>
            </a:r>
            <a:r>
              <a:rPr lang="fi-FI" sz="1100" dirty="0" err="1"/>
              <a:t>program</a:t>
            </a:r>
            <a:r>
              <a:rPr lang="fi-FI" sz="1100" dirty="0"/>
              <a:t> </a:t>
            </a:r>
            <a:r>
              <a:rPr lang="fi-FI" sz="1100" dirty="0" err="1"/>
              <a:t>runs</a:t>
            </a:r>
            <a:r>
              <a:rPr lang="fi-FI" sz="1100" dirty="0"/>
              <a:t> </a:t>
            </a:r>
            <a:r>
              <a:rPr lang="fi-FI" sz="1100" dirty="0" err="1"/>
              <a:t>from</a:t>
            </a:r>
            <a:r>
              <a:rPr lang="fi-FI" sz="1100" dirty="0"/>
              <a:t> 10am to 7pm on </a:t>
            </a:r>
            <a:r>
              <a:rPr lang="fi-FI" sz="1100" dirty="0" err="1"/>
              <a:t>four</a:t>
            </a:r>
            <a:r>
              <a:rPr lang="fi-FI" sz="1100" dirty="0"/>
              <a:t> </a:t>
            </a:r>
            <a:r>
              <a:rPr lang="fi-FI" sz="1100" dirty="0" err="1"/>
              <a:t>stages</a:t>
            </a:r>
            <a:r>
              <a:rPr lang="fi-FI" sz="1100" dirty="0"/>
              <a:t>. </a:t>
            </a:r>
            <a:r>
              <a:rPr lang="fi-FI" sz="1100" dirty="0" err="1"/>
              <a:t>After</a:t>
            </a:r>
            <a:r>
              <a:rPr lang="fi-FI" sz="1100" dirty="0"/>
              <a:t> </a:t>
            </a:r>
            <a:r>
              <a:rPr lang="fi-FI" sz="1100" dirty="0" err="1"/>
              <a:t>this</a:t>
            </a:r>
            <a:r>
              <a:rPr lang="fi-FI" sz="1100" dirty="0"/>
              <a:t>, </a:t>
            </a:r>
            <a:r>
              <a:rPr lang="fi-FI" sz="1100" dirty="0" err="1"/>
              <a:t>partner</a:t>
            </a:r>
            <a:r>
              <a:rPr lang="fi-FI" sz="1100" dirty="0"/>
              <a:t> </a:t>
            </a:r>
            <a:r>
              <a:rPr lang="fi-FI" sz="1100" dirty="0" err="1"/>
              <a:t>events</a:t>
            </a:r>
            <a:r>
              <a:rPr lang="fi-FI" sz="1100" dirty="0"/>
              <a:t> and </a:t>
            </a:r>
            <a:r>
              <a:rPr lang="fi-FI" sz="1100" dirty="0" err="1"/>
              <a:t>parties</a:t>
            </a:r>
            <a:r>
              <a:rPr lang="fi-FI" sz="1100" dirty="0"/>
              <a:t> </a:t>
            </a:r>
            <a:r>
              <a:rPr lang="fi-FI" sz="1100" dirty="0" err="1"/>
              <a:t>will</a:t>
            </a:r>
            <a:r>
              <a:rPr lang="fi-FI" sz="1100" dirty="0"/>
              <a:t> </a:t>
            </a:r>
            <a:r>
              <a:rPr lang="fi-FI" sz="1100" dirty="0" err="1"/>
              <a:t>keep</a:t>
            </a:r>
            <a:r>
              <a:rPr lang="fi-FI" sz="1100" dirty="0"/>
              <a:t> </a:t>
            </a:r>
            <a:r>
              <a:rPr lang="fi-FI" sz="1100" dirty="0" err="1"/>
              <a:t>you</a:t>
            </a:r>
            <a:r>
              <a:rPr lang="fi-FI" sz="1100" dirty="0"/>
              <a:t> </a:t>
            </a:r>
            <a:r>
              <a:rPr lang="fi-FI" sz="1100" dirty="0" err="1"/>
              <a:t>connected</a:t>
            </a:r>
            <a:r>
              <a:rPr lang="fi-FI" sz="1100" dirty="0"/>
              <a:t> and </a:t>
            </a:r>
            <a:r>
              <a:rPr lang="fi-FI" sz="1100" dirty="0" err="1"/>
              <a:t>entertained</a:t>
            </a:r>
            <a:r>
              <a:rPr lang="fi-FI" sz="1100" dirty="0"/>
              <a:t> for the </a:t>
            </a:r>
            <a:r>
              <a:rPr lang="fi-FI" sz="1100" dirty="0" err="1"/>
              <a:t>whole</a:t>
            </a:r>
            <a:r>
              <a:rPr lang="fi-FI" sz="1100" dirty="0"/>
              <a:t> </a:t>
            </a:r>
            <a:r>
              <a:rPr lang="fi-FI" sz="1100" dirty="0" err="1"/>
              <a:t>evening</a:t>
            </a:r>
            <a:r>
              <a:rPr lang="fi-FI" sz="1100" dirty="0"/>
              <a:t>.</a:t>
            </a:r>
          </a:p>
          <a:p>
            <a:pPr algn="just"/>
            <a:endParaRPr lang="fi-FI" sz="1100" dirty="0" smtClean="0"/>
          </a:p>
          <a:p>
            <a:pPr algn="just"/>
            <a:r>
              <a:rPr lang="fi-FI" sz="1100" dirty="0" smtClean="0"/>
              <a:t>The </a:t>
            </a:r>
            <a:r>
              <a:rPr lang="fi-FI" sz="1100" dirty="0" err="1"/>
              <a:t>Investor</a:t>
            </a:r>
            <a:r>
              <a:rPr lang="fi-FI" sz="1100" dirty="0"/>
              <a:t> Day is </a:t>
            </a:r>
            <a:r>
              <a:rPr lang="fi-FI" sz="1100" dirty="0" err="1"/>
              <a:t>organized</a:t>
            </a:r>
            <a:r>
              <a:rPr lang="fi-FI" sz="1100" dirty="0"/>
              <a:t> on </a:t>
            </a:r>
            <a:r>
              <a:rPr lang="fi-FI" sz="1100" dirty="0" err="1"/>
              <a:t>Tuesday</a:t>
            </a:r>
            <a:r>
              <a:rPr lang="fi-FI" sz="1100" dirty="0"/>
              <a:t> </a:t>
            </a:r>
            <a:r>
              <a:rPr lang="fi-FI" sz="1100" dirty="0" err="1"/>
              <a:t>afternoon</a:t>
            </a:r>
            <a:r>
              <a:rPr lang="fi-FI" sz="1100" dirty="0"/>
              <a:t>, </a:t>
            </a:r>
            <a:r>
              <a:rPr lang="fi-FI" sz="1100" dirty="0" err="1" smtClean="0"/>
              <a:t>enab-ling</a:t>
            </a:r>
            <a:r>
              <a:rPr lang="fi-FI" sz="1100" dirty="0" smtClean="0"/>
              <a:t> </a:t>
            </a:r>
            <a:r>
              <a:rPr lang="fi-FI" sz="1100" dirty="0" err="1"/>
              <a:t>Nordic</a:t>
            </a:r>
            <a:r>
              <a:rPr lang="fi-FI" sz="1100" dirty="0"/>
              <a:t> and </a:t>
            </a:r>
            <a:r>
              <a:rPr lang="fi-FI" sz="1100" dirty="0" err="1"/>
              <a:t>visiting</a:t>
            </a:r>
            <a:r>
              <a:rPr lang="fi-FI" sz="1100" dirty="0"/>
              <a:t> </a:t>
            </a:r>
            <a:r>
              <a:rPr lang="fi-FI" sz="1100" dirty="0" err="1"/>
              <a:t>venture</a:t>
            </a:r>
            <a:r>
              <a:rPr lang="fi-FI" sz="1100" dirty="0"/>
              <a:t> </a:t>
            </a:r>
            <a:r>
              <a:rPr lang="fi-FI" sz="1100" dirty="0" err="1"/>
              <a:t>capitalists</a:t>
            </a:r>
            <a:r>
              <a:rPr lang="fi-FI" sz="1100" dirty="0"/>
              <a:t>, and business </a:t>
            </a:r>
            <a:r>
              <a:rPr lang="fi-FI" sz="1100" dirty="0" err="1"/>
              <a:t>angels</a:t>
            </a:r>
            <a:r>
              <a:rPr lang="fi-FI" sz="1100" dirty="0"/>
              <a:t> to </a:t>
            </a:r>
            <a:r>
              <a:rPr lang="fi-FI" sz="1100" dirty="0" err="1"/>
              <a:t>meet</a:t>
            </a:r>
            <a:r>
              <a:rPr lang="fi-FI" sz="1100" dirty="0"/>
              <a:t> </a:t>
            </a:r>
            <a:r>
              <a:rPr lang="fi-FI" sz="1100" dirty="0" err="1"/>
              <a:t>each</a:t>
            </a:r>
            <a:r>
              <a:rPr lang="fi-FI" sz="1100" dirty="0"/>
              <a:t> </a:t>
            </a:r>
            <a:r>
              <a:rPr lang="fi-FI" sz="1100" dirty="0" err="1"/>
              <a:t>other</a:t>
            </a:r>
            <a:r>
              <a:rPr lang="fi-FI" sz="1100" dirty="0"/>
              <a:t> </a:t>
            </a:r>
            <a:r>
              <a:rPr lang="fi-FI" sz="1100" dirty="0" err="1"/>
              <a:t>before</a:t>
            </a:r>
            <a:r>
              <a:rPr lang="fi-FI" sz="1100" dirty="0"/>
              <a:t> the </a:t>
            </a:r>
            <a:r>
              <a:rPr lang="fi-FI" sz="1100" dirty="0" err="1"/>
              <a:t>hectic</a:t>
            </a:r>
            <a:r>
              <a:rPr lang="fi-FI" sz="1100" dirty="0"/>
              <a:t> </a:t>
            </a:r>
            <a:r>
              <a:rPr lang="fi-FI" sz="1100" dirty="0" err="1"/>
              <a:t>conference</a:t>
            </a:r>
            <a:r>
              <a:rPr lang="fi-FI" sz="1100" dirty="0"/>
              <a:t> </a:t>
            </a:r>
            <a:r>
              <a:rPr lang="fi-FI" sz="1100" dirty="0" err="1" smtClean="0"/>
              <a:t>days</a:t>
            </a:r>
            <a:r>
              <a:rPr lang="fi-FI" sz="1100" dirty="0" smtClean="0"/>
              <a:t>. </a:t>
            </a:r>
            <a:r>
              <a:rPr lang="fi-FI" sz="1100" dirty="0" err="1" smtClean="0"/>
              <a:t>Partner</a:t>
            </a:r>
            <a:r>
              <a:rPr lang="fi-FI" sz="1100" dirty="0" smtClean="0"/>
              <a:t> </a:t>
            </a:r>
            <a:r>
              <a:rPr lang="fi-FI" sz="1100" dirty="0" err="1"/>
              <a:t>events</a:t>
            </a:r>
            <a:r>
              <a:rPr lang="fi-FI" sz="1100" dirty="0"/>
              <a:t> </a:t>
            </a:r>
            <a:r>
              <a:rPr lang="fi-FI" sz="1100" dirty="0" err="1"/>
              <a:t>are</a:t>
            </a:r>
            <a:r>
              <a:rPr lang="fi-FI" sz="1100" dirty="0"/>
              <a:t> an </a:t>
            </a:r>
            <a:r>
              <a:rPr lang="fi-FI" sz="1100" dirty="0" err="1"/>
              <a:t>important</a:t>
            </a:r>
            <a:r>
              <a:rPr lang="fi-FI" sz="1100" dirty="0"/>
              <a:t> </a:t>
            </a:r>
            <a:r>
              <a:rPr lang="fi-FI" sz="1100" dirty="0" err="1"/>
              <a:t>part</a:t>
            </a:r>
            <a:r>
              <a:rPr lang="fi-FI" sz="1100" dirty="0"/>
              <a:t> of the </a:t>
            </a:r>
            <a:r>
              <a:rPr lang="fi-FI" sz="1100" dirty="0" err="1"/>
              <a:t>Slush</a:t>
            </a:r>
            <a:r>
              <a:rPr lang="fi-FI" sz="1100" dirty="0"/>
              <a:t> </a:t>
            </a:r>
            <a:r>
              <a:rPr lang="fi-FI" sz="1100" dirty="0" err="1"/>
              <a:t>experience</a:t>
            </a:r>
            <a:r>
              <a:rPr lang="fi-FI" sz="1100" dirty="0"/>
              <a:t>. </a:t>
            </a:r>
            <a:r>
              <a:rPr lang="fi-FI" sz="1100" dirty="0" err="1"/>
              <a:t>We</a:t>
            </a:r>
            <a:r>
              <a:rPr lang="fi-FI" sz="1100" dirty="0"/>
              <a:t> </a:t>
            </a:r>
            <a:r>
              <a:rPr lang="fi-FI" sz="1100" dirty="0" err="1"/>
              <a:t>encourage</a:t>
            </a:r>
            <a:r>
              <a:rPr lang="fi-FI" sz="1100" dirty="0"/>
              <a:t> </a:t>
            </a:r>
            <a:r>
              <a:rPr lang="fi-FI" sz="1100" dirty="0" err="1"/>
              <a:t>organizing</a:t>
            </a:r>
            <a:r>
              <a:rPr lang="fi-FI" sz="1100" dirty="0"/>
              <a:t> </a:t>
            </a:r>
            <a:r>
              <a:rPr lang="fi-FI" sz="1100" dirty="0" err="1"/>
              <a:t>workshops</a:t>
            </a:r>
            <a:r>
              <a:rPr lang="fi-FI" sz="1100" dirty="0"/>
              <a:t> and </a:t>
            </a:r>
            <a:r>
              <a:rPr lang="fi-FI" sz="1100" dirty="0" err="1"/>
              <a:t>tutorials</a:t>
            </a:r>
            <a:r>
              <a:rPr lang="fi-FI" sz="1100" dirty="0"/>
              <a:t> for </a:t>
            </a:r>
            <a:r>
              <a:rPr lang="fi-FI" sz="1100" dirty="0" err="1"/>
              <a:t>our</a:t>
            </a:r>
            <a:r>
              <a:rPr lang="fi-FI" sz="1100" dirty="0"/>
              <a:t> </a:t>
            </a:r>
            <a:r>
              <a:rPr lang="fi-FI" sz="1100" dirty="0" err="1"/>
              <a:t>badge</a:t>
            </a:r>
            <a:r>
              <a:rPr lang="fi-FI" sz="1100" dirty="0"/>
              <a:t> </a:t>
            </a:r>
            <a:r>
              <a:rPr lang="fi-FI" sz="1100" dirty="0" err="1"/>
              <a:t>holders</a:t>
            </a:r>
            <a:r>
              <a:rPr lang="fi-FI" sz="1100" dirty="0"/>
              <a:t> on </a:t>
            </a:r>
            <a:r>
              <a:rPr lang="fi-FI" sz="1100" dirty="0" err="1"/>
              <a:t>Tuesday</a:t>
            </a:r>
            <a:r>
              <a:rPr lang="fi-FI" sz="1100" dirty="0"/>
              <a:t> </a:t>
            </a:r>
            <a:r>
              <a:rPr lang="fi-FI" sz="1100" dirty="0" err="1"/>
              <a:t>Nov</a:t>
            </a:r>
            <a:r>
              <a:rPr lang="fi-FI" sz="1100" dirty="0"/>
              <a:t> 10th, </a:t>
            </a:r>
            <a:r>
              <a:rPr lang="fi-FI" sz="1100" dirty="0" err="1"/>
              <a:t>networking</a:t>
            </a:r>
            <a:r>
              <a:rPr lang="fi-FI" sz="1100" dirty="0"/>
              <a:t> </a:t>
            </a:r>
            <a:r>
              <a:rPr lang="fi-FI" sz="1100" dirty="0" err="1"/>
              <a:t>events</a:t>
            </a:r>
            <a:r>
              <a:rPr lang="fi-FI" sz="1100" dirty="0"/>
              <a:t> and </a:t>
            </a:r>
            <a:r>
              <a:rPr lang="fi-FI" sz="1100" dirty="0" err="1"/>
              <a:t>parties</a:t>
            </a:r>
            <a:r>
              <a:rPr lang="fi-FI" sz="1100" dirty="0"/>
              <a:t> on </a:t>
            </a:r>
            <a:r>
              <a:rPr lang="fi-FI" sz="1100" dirty="0" err="1"/>
              <a:t>Wednesday</a:t>
            </a:r>
            <a:r>
              <a:rPr lang="fi-FI" sz="1100" dirty="0"/>
              <a:t> </a:t>
            </a:r>
            <a:r>
              <a:rPr lang="fi-FI" sz="1100" dirty="0" err="1"/>
              <a:t>Nov</a:t>
            </a:r>
            <a:r>
              <a:rPr lang="fi-FI" sz="1100" dirty="0"/>
              <a:t> 11th and </a:t>
            </a:r>
            <a:r>
              <a:rPr lang="fi-FI" sz="1100" dirty="0" err="1"/>
              <a:t>get-togethers</a:t>
            </a:r>
            <a:r>
              <a:rPr lang="fi-FI" sz="1100" dirty="0"/>
              <a:t> on </a:t>
            </a:r>
            <a:r>
              <a:rPr lang="fi-FI" sz="1100" dirty="0" err="1"/>
              <a:t>Thursday</a:t>
            </a:r>
            <a:r>
              <a:rPr lang="fi-FI" sz="1100" dirty="0"/>
              <a:t> </a:t>
            </a:r>
            <a:r>
              <a:rPr lang="fi-FI" sz="1100" dirty="0" err="1"/>
              <a:t>Nov</a:t>
            </a:r>
            <a:r>
              <a:rPr lang="fi-FI" sz="1100" dirty="0"/>
              <a:t> 12th </a:t>
            </a:r>
            <a:r>
              <a:rPr lang="fi-FI" sz="1100" dirty="0" err="1"/>
              <a:t>before</a:t>
            </a:r>
            <a:r>
              <a:rPr lang="fi-FI" sz="1100" dirty="0"/>
              <a:t> the </a:t>
            </a:r>
            <a:r>
              <a:rPr lang="fi-FI" sz="1100" dirty="0" err="1"/>
              <a:t>closing</a:t>
            </a:r>
            <a:r>
              <a:rPr lang="fi-FI" sz="1100" dirty="0"/>
              <a:t> party.</a:t>
            </a:r>
          </a:p>
        </p:txBody>
      </p:sp>
      <p:pic>
        <p:nvPicPr>
          <p:cNvPr id="17" name="Kuva 16"/>
          <p:cNvPicPr>
            <a:picLocks noChangeAspect="1"/>
          </p:cNvPicPr>
          <p:nvPr/>
        </p:nvPicPr>
        <p:blipFill>
          <a:blip r:embed="rId5" cstate="print">
            <a:extLst>
              <a:ext uri="{28A0092B-C50C-407E-A947-70E740481C1C}">
                <a14:useLocalDpi xmlns:a14="http://schemas.microsoft.com/office/drawing/2010/main"/>
              </a:ext>
            </a:extLst>
          </a:blip>
          <a:stretch>
            <a:fillRect/>
          </a:stretch>
        </p:blipFill>
        <p:spPr>
          <a:xfrm>
            <a:off x="9796017" y="7089184"/>
            <a:ext cx="2267173" cy="1510211"/>
          </a:xfrm>
          <a:prstGeom prst="rect">
            <a:avLst/>
          </a:prstGeom>
        </p:spPr>
      </p:pic>
      <p:sp>
        <p:nvSpPr>
          <p:cNvPr id="24" name="Suorakulmio 23"/>
          <p:cNvSpPr/>
          <p:nvPr/>
        </p:nvSpPr>
        <p:spPr>
          <a:xfrm>
            <a:off x="7042615" y="6986507"/>
            <a:ext cx="2481950" cy="1785104"/>
          </a:xfrm>
          <a:prstGeom prst="rect">
            <a:avLst/>
          </a:prstGeom>
        </p:spPr>
        <p:txBody>
          <a:bodyPr wrap="square">
            <a:spAutoFit/>
          </a:bodyPr>
          <a:lstStyle/>
          <a:p>
            <a:pPr algn="just"/>
            <a:r>
              <a:rPr lang="fi-FI" sz="1100" dirty="0"/>
              <a:t>New Team4Learning association is </a:t>
            </a:r>
            <a:r>
              <a:rPr lang="fi-FI" sz="1100" dirty="0" err="1"/>
              <a:t>starting</a:t>
            </a:r>
            <a:r>
              <a:rPr lang="fi-FI" sz="1100" dirty="0"/>
              <a:t> to </a:t>
            </a:r>
            <a:r>
              <a:rPr lang="fi-FI" sz="1100" dirty="0" err="1"/>
              <a:t>take</a:t>
            </a:r>
            <a:r>
              <a:rPr lang="fi-FI" sz="1100" dirty="0"/>
              <a:t> </a:t>
            </a:r>
            <a:r>
              <a:rPr lang="fi-FI" sz="1100" dirty="0" err="1"/>
              <a:t>it</a:t>
            </a:r>
            <a:r>
              <a:rPr lang="fi-FI" sz="1100" dirty="0"/>
              <a:t> </a:t>
            </a:r>
            <a:r>
              <a:rPr lang="fi-FI" sz="1100" dirty="0" err="1"/>
              <a:t>first</a:t>
            </a:r>
            <a:r>
              <a:rPr lang="fi-FI" sz="1100" dirty="0"/>
              <a:t> </a:t>
            </a:r>
            <a:r>
              <a:rPr lang="fi-FI" sz="1100" dirty="0" err="1"/>
              <a:t>steps</a:t>
            </a:r>
            <a:r>
              <a:rPr lang="fi-FI" sz="1100" dirty="0"/>
              <a:t>! In </a:t>
            </a:r>
            <a:r>
              <a:rPr lang="fi-FI" sz="1100" dirty="0" err="1" smtClean="0"/>
              <a:t>Ams-terdam</a:t>
            </a:r>
            <a:r>
              <a:rPr lang="fi-FI" sz="1100" dirty="0" smtClean="0"/>
              <a:t> </a:t>
            </a:r>
            <a:r>
              <a:rPr lang="fi-FI" sz="1100" dirty="0" err="1"/>
              <a:t>one</a:t>
            </a:r>
            <a:r>
              <a:rPr lang="fi-FI" sz="1100" dirty="0"/>
              <a:t> </a:t>
            </a:r>
            <a:r>
              <a:rPr lang="fi-FI" sz="1100" dirty="0" err="1"/>
              <a:t>month</a:t>
            </a:r>
            <a:r>
              <a:rPr lang="fi-FI" sz="1100" dirty="0"/>
              <a:t> </a:t>
            </a:r>
            <a:r>
              <a:rPr lang="fi-FI" sz="1100" dirty="0" err="1"/>
              <a:t>ago</a:t>
            </a:r>
            <a:r>
              <a:rPr lang="fi-FI" sz="1100" dirty="0"/>
              <a:t> </a:t>
            </a:r>
            <a:r>
              <a:rPr lang="fi-FI" sz="1100" dirty="0" err="1"/>
              <a:t>we</a:t>
            </a:r>
            <a:r>
              <a:rPr lang="fi-FI" sz="1100" dirty="0"/>
              <a:t> </a:t>
            </a:r>
            <a:r>
              <a:rPr lang="fi-FI" sz="1100" dirty="0" err="1"/>
              <a:t>decided</a:t>
            </a:r>
            <a:r>
              <a:rPr lang="fi-FI" sz="1100" dirty="0"/>
              <a:t> to </a:t>
            </a:r>
            <a:r>
              <a:rPr lang="fi-FI" sz="1100" dirty="0" err="1"/>
              <a:t>have</a:t>
            </a:r>
            <a:r>
              <a:rPr lang="fi-FI" sz="1100" dirty="0"/>
              <a:t> </a:t>
            </a:r>
            <a:r>
              <a:rPr lang="fi-FI" sz="1100" dirty="0" err="1"/>
              <a:t>it</a:t>
            </a:r>
            <a:r>
              <a:rPr lang="fi-FI" sz="1100" dirty="0"/>
              <a:t> </a:t>
            </a:r>
            <a:r>
              <a:rPr lang="fi-FI" sz="1100" dirty="0" err="1"/>
              <a:t>first</a:t>
            </a:r>
            <a:r>
              <a:rPr lang="fi-FI" sz="1100" dirty="0"/>
              <a:t> </a:t>
            </a:r>
            <a:r>
              <a:rPr lang="fi-FI" sz="1100" dirty="0" err="1"/>
              <a:t>annual</a:t>
            </a:r>
            <a:r>
              <a:rPr lang="fi-FI" sz="1100" dirty="0"/>
              <a:t> </a:t>
            </a:r>
            <a:r>
              <a:rPr lang="fi-FI" sz="1100" dirty="0" err="1"/>
              <a:t>event</a:t>
            </a:r>
            <a:r>
              <a:rPr lang="fi-FI" sz="1100" dirty="0"/>
              <a:t> on 19th to 20th of </a:t>
            </a:r>
            <a:r>
              <a:rPr lang="fi-FI" sz="1100" dirty="0" err="1"/>
              <a:t>November</a:t>
            </a:r>
            <a:r>
              <a:rPr lang="fi-FI" sz="1100" dirty="0"/>
              <a:t> in Newcastle, UK (at the </a:t>
            </a:r>
            <a:r>
              <a:rPr lang="fi-FI" sz="1100" dirty="0" err="1"/>
              <a:t>same</a:t>
            </a:r>
            <a:r>
              <a:rPr lang="fi-FI" sz="1100" dirty="0"/>
              <a:t> </a:t>
            </a:r>
            <a:r>
              <a:rPr lang="fi-FI" sz="1100" dirty="0" err="1"/>
              <a:t>time</a:t>
            </a:r>
            <a:r>
              <a:rPr lang="fi-FI" sz="1100" dirty="0"/>
              <a:t> with the </a:t>
            </a:r>
            <a:r>
              <a:rPr lang="fi-FI" sz="1100" dirty="0" err="1"/>
              <a:t>Global</a:t>
            </a:r>
            <a:r>
              <a:rPr lang="fi-FI" sz="1100" dirty="0"/>
              <a:t> </a:t>
            </a:r>
            <a:r>
              <a:rPr lang="fi-FI" sz="1100" dirty="0" err="1" smtClean="0"/>
              <a:t>Entre-preneurship</a:t>
            </a:r>
            <a:r>
              <a:rPr lang="fi-FI" sz="1100" dirty="0" smtClean="0"/>
              <a:t> </a:t>
            </a:r>
            <a:r>
              <a:rPr lang="fi-FI" sz="1100" dirty="0" err="1"/>
              <a:t>week).This</a:t>
            </a:r>
            <a:r>
              <a:rPr lang="fi-FI" sz="1100" dirty="0"/>
              <a:t> </a:t>
            </a:r>
            <a:r>
              <a:rPr lang="fi-FI" sz="1100" dirty="0" err="1"/>
              <a:t>will</a:t>
            </a:r>
            <a:r>
              <a:rPr lang="fi-FI" sz="1100" dirty="0"/>
              <a:t> </a:t>
            </a:r>
            <a:r>
              <a:rPr lang="fi-FI" sz="1100" dirty="0" err="1"/>
              <a:t>be</a:t>
            </a:r>
            <a:r>
              <a:rPr lang="fi-FI" sz="1100" dirty="0"/>
              <a:t> a </a:t>
            </a:r>
            <a:r>
              <a:rPr lang="fi-FI" sz="1100" dirty="0" err="1"/>
              <a:t>great</a:t>
            </a:r>
            <a:r>
              <a:rPr lang="fi-FI" sz="1100" dirty="0"/>
              <a:t> </a:t>
            </a:r>
            <a:r>
              <a:rPr lang="fi-FI" sz="1100" dirty="0" err="1"/>
              <a:t>opportunity</a:t>
            </a:r>
            <a:r>
              <a:rPr lang="fi-FI" sz="1100" dirty="0"/>
              <a:t> to </a:t>
            </a:r>
            <a:r>
              <a:rPr lang="fi-FI" sz="1100" dirty="0" err="1"/>
              <a:t>get</a:t>
            </a:r>
            <a:r>
              <a:rPr lang="fi-FI" sz="1100" dirty="0"/>
              <a:t> </a:t>
            </a:r>
            <a:r>
              <a:rPr lang="fi-FI" sz="1100" dirty="0" err="1"/>
              <a:t>together</a:t>
            </a:r>
            <a:r>
              <a:rPr lang="fi-FI" sz="1100" dirty="0"/>
              <a:t> with </a:t>
            </a:r>
            <a:r>
              <a:rPr lang="fi-FI" sz="1100" dirty="0" err="1"/>
              <a:t>people</a:t>
            </a:r>
            <a:r>
              <a:rPr lang="fi-FI" sz="1100" dirty="0"/>
              <a:t> </a:t>
            </a:r>
            <a:r>
              <a:rPr lang="fi-FI" sz="1100" dirty="0" err="1"/>
              <a:t>who</a:t>
            </a:r>
            <a:r>
              <a:rPr lang="fi-FI" sz="1100" dirty="0"/>
              <a:t> </a:t>
            </a:r>
            <a:r>
              <a:rPr lang="fi-FI" sz="1100" dirty="0" err="1"/>
              <a:t>are</a:t>
            </a:r>
            <a:r>
              <a:rPr lang="fi-FI" sz="1100" dirty="0"/>
              <a:t> </a:t>
            </a:r>
            <a:r>
              <a:rPr lang="fi-FI" sz="1100" dirty="0" err="1"/>
              <a:t>truly</a:t>
            </a:r>
            <a:r>
              <a:rPr lang="fi-FI" sz="1100" dirty="0"/>
              <a:t> </a:t>
            </a:r>
            <a:r>
              <a:rPr lang="fi-FI" sz="1100" dirty="0" err="1"/>
              <a:t>interested</a:t>
            </a:r>
            <a:r>
              <a:rPr lang="fi-FI" sz="1100" dirty="0"/>
              <a:t> and </a:t>
            </a:r>
            <a:r>
              <a:rPr lang="fi-FI" sz="1100" dirty="0" err="1"/>
              <a:t>passionate</a:t>
            </a:r>
            <a:r>
              <a:rPr lang="fi-FI" sz="1100" dirty="0"/>
              <a:t> </a:t>
            </a:r>
            <a:r>
              <a:rPr lang="fi-FI" sz="1100" dirty="0" err="1"/>
              <a:t>about</a:t>
            </a:r>
            <a:r>
              <a:rPr lang="fi-FI" sz="1100" dirty="0"/>
              <a:t> </a:t>
            </a:r>
            <a:r>
              <a:rPr lang="fi-FI" sz="1100" dirty="0" err="1"/>
              <a:t>team</a:t>
            </a:r>
            <a:r>
              <a:rPr lang="fi-FI" sz="1100" dirty="0"/>
              <a:t> </a:t>
            </a:r>
            <a:r>
              <a:rPr lang="fi-FI" sz="1100" dirty="0" err="1"/>
              <a:t>learning</a:t>
            </a:r>
            <a:endParaRPr lang="fi-FI" sz="1100" dirty="0"/>
          </a:p>
        </p:txBody>
      </p:sp>
      <p:sp>
        <p:nvSpPr>
          <p:cNvPr id="25" name="Tekstiruutu 24"/>
          <p:cNvSpPr txBox="1"/>
          <p:nvPr/>
        </p:nvSpPr>
        <p:spPr>
          <a:xfrm>
            <a:off x="10763334" y="6476376"/>
            <a:ext cx="1730336" cy="738664"/>
          </a:xfrm>
          <a:prstGeom prst="rect">
            <a:avLst/>
          </a:prstGeom>
          <a:solidFill>
            <a:srgbClr val="FFFF00"/>
          </a:solidFill>
        </p:spPr>
        <p:txBody>
          <a:bodyPr wrap="square" rtlCol="0">
            <a:spAutoFit/>
          </a:bodyPr>
          <a:lstStyle/>
          <a:p>
            <a:pPr algn="ctr"/>
            <a:r>
              <a:rPr lang="fi-FI" sz="1400" dirty="0" err="1" smtClean="0"/>
              <a:t>New-Castle</a:t>
            </a:r>
            <a:endParaRPr lang="fi-FI" sz="1400" dirty="0" smtClean="0"/>
          </a:p>
          <a:p>
            <a:pPr algn="ctr"/>
            <a:r>
              <a:rPr lang="fi-FI" sz="1400" dirty="0" err="1" smtClean="0"/>
              <a:t>Teamlearning</a:t>
            </a:r>
            <a:endParaRPr lang="fi-FI" sz="1400" dirty="0" smtClean="0"/>
          </a:p>
          <a:p>
            <a:pPr algn="ctr"/>
            <a:r>
              <a:rPr lang="fi-FI" sz="1400" dirty="0" smtClean="0"/>
              <a:t>19.-21.11.</a:t>
            </a:r>
          </a:p>
        </p:txBody>
      </p:sp>
      <p:sp>
        <p:nvSpPr>
          <p:cNvPr id="26" name="Tekstiruutu 25"/>
          <p:cNvSpPr txBox="1"/>
          <p:nvPr/>
        </p:nvSpPr>
        <p:spPr>
          <a:xfrm>
            <a:off x="11168360" y="1581787"/>
            <a:ext cx="1108387" cy="523220"/>
          </a:xfrm>
          <a:prstGeom prst="rect">
            <a:avLst/>
          </a:prstGeom>
          <a:solidFill>
            <a:srgbClr val="FFFF00"/>
          </a:solidFill>
        </p:spPr>
        <p:txBody>
          <a:bodyPr wrap="square" rtlCol="0">
            <a:spAutoFit/>
          </a:bodyPr>
          <a:lstStyle/>
          <a:p>
            <a:pPr algn="ctr"/>
            <a:r>
              <a:rPr lang="fi-FI" sz="1400" dirty="0" err="1" smtClean="0"/>
              <a:t>Millio</a:t>
            </a:r>
            <a:r>
              <a:rPr lang="fi-FI" sz="1400" dirty="0" smtClean="0"/>
              <a:t> 24H</a:t>
            </a:r>
          </a:p>
          <a:p>
            <a:pPr algn="ctr"/>
            <a:r>
              <a:rPr lang="fi-FI" sz="1400" dirty="0" smtClean="0"/>
              <a:t>3.-4.11.</a:t>
            </a:r>
          </a:p>
        </p:txBody>
      </p:sp>
      <p:sp>
        <p:nvSpPr>
          <p:cNvPr id="27" name="Tekstiruutu 26"/>
          <p:cNvSpPr txBox="1"/>
          <p:nvPr/>
        </p:nvSpPr>
        <p:spPr>
          <a:xfrm>
            <a:off x="11168360" y="2527933"/>
            <a:ext cx="1108387" cy="738664"/>
          </a:xfrm>
          <a:prstGeom prst="rect">
            <a:avLst/>
          </a:prstGeom>
          <a:solidFill>
            <a:srgbClr val="FFFF00"/>
          </a:solidFill>
        </p:spPr>
        <p:txBody>
          <a:bodyPr wrap="square" rtlCol="0">
            <a:spAutoFit/>
          </a:bodyPr>
          <a:lstStyle/>
          <a:p>
            <a:pPr algn="ctr"/>
            <a:r>
              <a:rPr lang="fi-FI" sz="1400" dirty="0" smtClean="0"/>
              <a:t>Idealeka 24H</a:t>
            </a:r>
          </a:p>
          <a:p>
            <a:pPr algn="ctr"/>
            <a:r>
              <a:rPr lang="fi-FI" sz="1400" dirty="0" smtClean="0"/>
              <a:t>9.-10.11.</a:t>
            </a:r>
          </a:p>
        </p:txBody>
      </p:sp>
      <p:sp>
        <p:nvSpPr>
          <p:cNvPr id="28" name="Suorakulmio 27"/>
          <p:cNvSpPr/>
          <p:nvPr/>
        </p:nvSpPr>
        <p:spPr>
          <a:xfrm>
            <a:off x="7042615" y="734559"/>
            <a:ext cx="4585887" cy="338554"/>
          </a:xfrm>
          <a:prstGeom prst="rect">
            <a:avLst/>
          </a:prstGeom>
        </p:spPr>
        <p:txBody>
          <a:bodyPr wrap="square">
            <a:spAutoFit/>
          </a:bodyPr>
          <a:lstStyle/>
          <a:p>
            <a:r>
              <a:rPr lang="fi-FI" sz="1600" dirty="0" smtClean="0">
                <a:latin typeface="Marker Felt"/>
                <a:cs typeface="Marker Felt"/>
              </a:rPr>
              <a:t>24H SYNNYTYS</a:t>
            </a:r>
          </a:p>
        </p:txBody>
      </p:sp>
      <p:sp>
        <p:nvSpPr>
          <p:cNvPr id="29" name="Suorakulmio 28"/>
          <p:cNvSpPr/>
          <p:nvPr/>
        </p:nvSpPr>
        <p:spPr>
          <a:xfrm>
            <a:off x="6993165" y="1388564"/>
            <a:ext cx="4065974" cy="5001370"/>
          </a:xfrm>
          <a:prstGeom prst="rect">
            <a:avLst/>
          </a:prstGeom>
        </p:spPr>
        <p:txBody>
          <a:bodyPr wrap="square">
            <a:spAutoFit/>
          </a:bodyPr>
          <a:lstStyle/>
          <a:p>
            <a:pPr algn="just"/>
            <a:r>
              <a:rPr lang="fi-FI" sz="1100" b="1" dirty="0"/>
              <a:t>Valmistuvan tiimin osaamisen näyttö. </a:t>
            </a:r>
            <a:r>
              <a:rPr lang="fi-FI" sz="1100" dirty="0"/>
              <a:t>Totaalinen loppuhuipentuma, jossa </a:t>
            </a:r>
            <a:r>
              <a:rPr lang="fi-FI" sz="1100" dirty="0" smtClean="0"/>
              <a:t>ratkaistaan </a:t>
            </a:r>
            <a:r>
              <a:rPr lang="fi-FI" sz="1100" dirty="0"/>
              <a:t>yrityksiltä saatuja erittäin haastavia toimeksiantoja. Ja aikaa siihen annetaan 24 tuntia! Tapahtuman järjestää vuotta nuorempi kummitiimi, joka hankkii </a:t>
            </a:r>
            <a:r>
              <a:rPr lang="fi-FI" sz="1100" dirty="0" err="1"/>
              <a:t>toimek-</a:t>
            </a:r>
            <a:r>
              <a:rPr lang="fi-FI" sz="1100" dirty="0"/>
              <a:t> </a:t>
            </a:r>
            <a:r>
              <a:rPr lang="fi-FI" sz="1100" dirty="0" err="1"/>
              <a:t>siannot</a:t>
            </a:r>
            <a:r>
              <a:rPr lang="fi-FI" sz="1100" dirty="0"/>
              <a:t>, rakentaa näyttämön ja lavasteet, laatii käsikirjoituksen ja valitsee </a:t>
            </a:r>
            <a:r>
              <a:rPr lang="fi-FI" sz="1100" dirty="0" err="1"/>
              <a:t>keskuudes-</a:t>
            </a:r>
            <a:r>
              <a:rPr lang="fi-FI" sz="1100" dirty="0"/>
              <a:t> </a:t>
            </a:r>
            <a:r>
              <a:rPr lang="fi-FI" sz="1100" dirty="0" err="1"/>
              <a:t>taan</a:t>
            </a:r>
            <a:r>
              <a:rPr lang="fi-FI" sz="1100" dirty="0"/>
              <a:t> juontajat</a:t>
            </a:r>
            <a:r>
              <a:rPr lang="fi-FI" sz="1100" dirty="0" smtClean="0"/>
              <a:t>.</a:t>
            </a:r>
          </a:p>
          <a:p>
            <a:pPr algn="just"/>
            <a:endParaRPr lang="fi-FI" sz="1100" dirty="0"/>
          </a:p>
          <a:p>
            <a:pPr algn="just"/>
            <a:r>
              <a:rPr lang="fi-FI" sz="1100" b="1" dirty="0"/>
              <a:t>Kyseessä on herkullinen kokonaisuus, jossa draaman kaari on jäntevä ja yllätyksellinen. </a:t>
            </a:r>
            <a:r>
              <a:rPr lang="fi-FI" sz="1100" dirty="0"/>
              <a:t>Haaste on kunnianhimoinen: kuinka organisoida tiimi </a:t>
            </a:r>
            <a:r>
              <a:rPr lang="fi-FI" sz="1100" dirty="0" err="1"/>
              <a:t>synnyttä-</a:t>
            </a:r>
            <a:r>
              <a:rPr lang="fi-FI" sz="1100" dirty="0"/>
              <a:t> </a:t>
            </a:r>
            <a:r>
              <a:rPr lang="fi-FI" sz="1100" dirty="0" err="1"/>
              <a:t>mään</a:t>
            </a:r>
            <a:r>
              <a:rPr lang="fi-FI" sz="1100" dirty="0"/>
              <a:t> aidosti erilaisia, innovatiivisia ratkaisuja, jotka yllättävät ja innostavat asiakkaat, ja joiden avulla voi ansaita kelpo arvosanat. Yön pimeinä tunteina väsymys hiipii </a:t>
            </a:r>
            <a:r>
              <a:rPr lang="fi-FI" sz="1100" dirty="0" err="1"/>
              <a:t>nur-</a:t>
            </a:r>
            <a:r>
              <a:rPr lang="fi-FI" sz="1100" dirty="0"/>
              <a:t> </a:t>
            </a:r>
            <a:r>
              <a:rPr lang="fi-FI" sz="1100" dirty="0" err="1"/>
              <a:t>kan</a:t>
            </a:r>
            <a:r>
              <a:rPr lang="fi-FI" sz="1100" dirty="0"/>
              <a:t> takaa, saa silmät </a:t>
            </a:r>
            <a:r>
              <a:rPr lang="fi-FI" sz="1100" dirty="0" err="1"/>
              <a:t>lopsumaan</a:t>
            </a:r>
            <a:r>
              <a:rPr lang="fi-FI" sz="1100" dirty="0"/>
              <a:t> ja ajatukset jumiin. Mutta voihan väsymys synnyttää aivan uudenlaisia näkökulmia, ideoita ja ratkaisumalleja</a:t>
            </a:r>
            <a:r>
              <a:rPr lang="fi-FI" sz="1100" dirty="0" smtClean="0"/>
              <a:t>.</a:t>
            </a:r>
          </a:p>
          <a:p>
            <a:pPr algn="just"/>
            <a:endParaRPr lang="fi-FI" sz="1100" dirty="0"/>
          </a:p>
          <a:p>
            <a:pPr algn="just"/>
            <a:r>
              <a:rPr lang="fi-FI" sz="1100" b="1" dirty="0"/>
              <a:t>Tuloksia arvioivat toimeksiantajat, valmentajat ja </a:t>
            </a:r>
            <a:r>
              <a:rPr lang="fi-FI" sz="1100" b="1" dirty="0" err="1"/>
              <a:t>tiimiläiset</a:t>
            </a:r>
            <a:r>
              <a:rPr lang="fi-FI" sz="1100" b="1" dirty="0"/>
              <a:t>. </a:t>
            </a:r>
            <a:r>
              <a:rPr lang="fi-FI" sz="1100" dirty="0"/>
              <a:t>Kriteereinä ovat teorian soveltaminen käytäntöön, elämyksellisyys, innovatiivisuus ja hyöty </a:t>
            </a:r>
            <a:r>
              <a:rPr lang="fi-FI" sz="1100" dirty="0" err="1"/>
              <a:t>asi-</a:t>
            </a:r>
            <a:r>
              <a:rPr lang="fi-FI" sz="1100" dirty="0"/>
              <a:t> </a:t>
            </a:r>
            <a:r>
              <a:rPr lang="fi-FI" sz="1100" dirty="0" err="1"/>
              <a:t>akkaalle</a:t>
            </a:r>
            <a:r>
              <a:rPr lang="fi-FI" sz="1100" dirty="0"/>
              <a:t>. Useasti </a:t>
            </a:r>
            <a:r>
              <a:rPr lang="fi-FI" sz="1100" dirty="0" err="1"/>
              <a:t>tiimiläisten</a:t>
            </a:r>
            <a:r>
              <a:rPr lang="fi-FI" sz="1100" dirty="0"/>
              <a:t> raati on ollut arvioinnissaan tiukin. Valmentajat pyrkivät analysoimaan tiimin toiminnan kokonaisuutta ja ottavat huomioon myös tiimin oppi- </a:t>
            </a:r>
            <a:r>
              <a:rPr lang="fi-FI" sz="1100" dirty="0" err="1"/>
              <a:t>mishistorian</a:t>
            </a:r>
            <a:r>
              <a:rPr lang="fi-FI" sz="1100" dirty="0"/>
              <a:t> sekä henkilökemiat </a:t>
            </a:r>
            <a:r>
              <a:rPr lang="fi-FI" sz="1100" dirty="0" err="1"/>
              <a:t>ja-</a:t>
            </a:r>
            <a:r>
              <a:rPr lang="fi-FI" sz="1100" dirty="0" err="1" smtClean="0"/>
              <a:t>osaamiset</a:t>
            </a:r>
            <a:r>
              <a:rPr lang="fi-FI" sz="1100" dirty="0"/>
              <a:t>. Asiakkaille tärkeintä ovat tulosten sovellettavuus käytäntöön ja niiden uutuusarvo</a:t>
            </a:r>
            <a:r>
              <a:rPr lang="fi-FI" sz="1100" dirty="0" smtClean="0"/>
              <a:t>.</a:t>
            </a:r>
          </a:p>
          <a:p>
            <a:pPr algn="just"/>
            <a:endParaRPr lang="fi-FI" sz="1100" dirty="0"/>
          </a:p>
          <a:p>
            <a:pPr algn="just"/>
            <a:r>
              <a:rPr lang="fi-FI" sz="1100" b="1" dirty="0"/>
              <a:t>Viime vuosina 24H Synnytykset ovat olleet suurenmoisia </a:t>
            </a:r>
            <a:r>
              <a:rPr lang="fi-FI" sz="1100" b="1" dirty="0" err="1"/>
              <a:t>spektaakkelei-</a:t>
            </a:r>
            <a:r>
              <a:rPr lang="fi-FI" sz="1100" b="1" dirty="0"/>
              <a:t> </a:t>
            </a:r>
            <a:r>
              <a:rPr lang="fi-FI" sz="1100" b="1" dirty="0" err="1"/>
              <a:t>ta</a:t>
            </a:r>
            <a:r>
              <a:rPr lang="fi-FI" sz="1100" b="1" dirty="0"/>
              <a:t>, joille järjestävä tiimi on ideoinut innostavia teemoja. </a:t>
            </a:r>
            <a:r>
              <a:rPr lang="fi-FI" sz="1100" dirty="0"/>
              <a:t>Joskus tasapaino teatterin ja </a:t>
            </a:r>
            <a:r>
              <a:rPr lang="fi-FI" sz="1100" dirty="0" err="1"/>
              <a:t>shown</a:t>
            </a:r>
            <a:r>
              <a:rPr lang="fi-FI" sz="1100" dirty="0"/>
              <a:t> sekä itse synnytyksen välillä meinaa keikata sirkuksen puolelle. Lopulta osaamisen näyttö saa kuitenkin pääroolin ja synnyttävä tiimi ansaitsemansa kunnian.</a:t>
            </a:r>
          </a:p>
        </p:txBody>
      </p:sp>
      <p:sp>
        <p:nvSpPr>
          <p:cNvPr id="30" name="Tekstiruutu 29"/>
          <p:cNvSpPr txBox="1"/>
          <p:nvPr/>
        </p:nvSpPr>
        <p:spPr>
          <a:xfrm>
            <a:off x="11168360" y="3627552"/>
            <a:ext cx="1108387" cy="523220"/>
          </a:xfrm>
          <a:prstGeom prst="rect">
            <a:avLst/>
          </a:prstGeom>
          <a:solidFill>
            <a:srgbClr val="FFFF00"/>
          </a:solidFill>
        </p:spPr>
        <p:txBody>
          <a:bodyPr wrap="square" rtlCol="0">
            <a:spAutoFit/>
          </a:bodyPr>
          <a:lstStyle/>
          <a:p>
            <a:pPr algn="ctr"/>
            <a:r>
              <a:rPr lang="fi-FI" sz="1400" dirty="0" smtClean="0"/>
              <a:t>Mittava 24H</a:t>
            </a:r>
          </a:p>
          <a:p>
            <a:pPr algn="ctr"/>
            <a:r>
              <a:rPr lang="fi-FI" sz="1400" dirty="0" smtClean="0"/>
              <a:t>17.-18.11.</a:t>
            </a:r>
          </a:p>
        </p:txBody>
      </p:sp>
    </p:spTree>
    <p:extLst>
      <p:ext uri="{BB962C8B-B14F-4D97-AF65-F5344CB8AC3E}">
        <p14:creationId xmlns:p14="http://schemas.microsoft.com/office/powerpoint/2010/main" val="2912738931"/>
      </p:ext>
    </p:extLst>
  </p:cSld>
  <p:clrMapOvr>
    <a:masterClrMapping/>
  </p:clrMapOvr>
  <p:timing>
    <p:tnLst>
      <p:par>
        <p:cTn xmlns:p14="http://schemas.microsoft.com/office/powerpoint/2010/mai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 name="Kuva 19" descr="SCN_0047.jpg"/>
          <p:cNvPicPr>
            <a:picLocks noChangeAspect="1"/>
          </p:cNvPicPr>
          <p:nvPr/>
        </p:nvPicPr>
        <p:blipFill rotWithShape="1">
          <a:blip r:embed="rId2" cstate="print">
            <a:extLst>
              <a:ext uri="{28A0092B-C50C-407E-A947-70E740481C1C}">
                <a14:useLocalDpi xmlns:a14="http://schemas.microsoft.com/office/drawing/2010/main"/>
              </a:ext>
            </a:extLst>
          </a:blip>
          <a:srcRect/>
          <a:stretch/>
        </p:blipFill>
        <p:spPr>
          <a:xfrm rot="16200000">
            <a:off x="1548075" y="-1674182"/>
            <a:ext cx="9606346" cy="12944416"/>
          </a:xfrm>
          <a:prstGeom prst="rect">
            <a:avLst/>
          </a:prstGeom>
        </p:spPr>
      </p:pic>
      <p:sp>
        <p:nvSpPr>
          <p:cNvPr id="5" name="Oval 2"/>
          <p:cNvSpPr>
            <a:spLocks noChangeArrowheads="1"/>
          </p:cNvSpPr>
          <p:nvPr/>
        </p:nvSpPr>
        <p:spPr bwMode="auto">
          <a:xfrm>
            <a:off x="7997220" y="2218743"/>
            <a:ext cx="3779837" cy="3779837"/>
          </a:xfrm>
          <a:prstGeom prst="ellipse">
            <a:avLst/>
          </a:prstGeom>
          <a:noFill/>
          <a:ln w="19050">
            <a:solidFill>
              <a:srgbClr val="FF0000"/>
            </a:solidFill>
            <a:round/>
            <a:headEnd/>
            <a:tailEnd/>
          </a:ln>
          <a:extLst>
            <a:ext uri="{909E8E84-426E-40dd-AFC4-6F175D3DCCD1}">
              <a14:hiddenFill xmlns:a14="http://schemas.microsoft.com/office/drawing/2010/main">
                <a:solidFill>
                  <a:srgbClr val="FFFFFF"/>
                </a:solidFill>
              </a14:hiddenFill>
            </a:ext>
          </a:extLst>
        </p:spPr>
        <p:txBody>
          <a:bodyPr wrap="none" anchor="ctr"/>
          <a:lstStyle/>
          <a:p>
            <a:endParaRPr lang="fi-FI"/>
          </a:p>
        </p:txBody>
      </p:sp>
      <p:sp>
        <p:nvSpPr>
          <p:cNvPr id="6" name="Text Box 3"/>
          <p:cNvSpPr txBox="1">
            <a:spLocks noChangeArrowheads="1"/>
          </p:cNvSpPr>
          <p:nvPr/>
        </p:nvSpPr>
        <p:spPr bwMode="auto">
          <a:xfrm>
            <a:off x="9565670" y="2582280"/>
            <a:ext cx="663575" cy="2746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charset="0"/>
                <a:ea typeface="ＭＳ Ｐゴシック" charset="0"/>
              </a:defRPr>
            </a:lvl1pPr>
            <a:lvl2pPr marL="742950" indent="-285750" eaLnBrk="0" hangingPunct="0">
              <a:defRPr>
                <a:solidFill>
                  <a:schemeClr val="tx1"/>
                </a:solidFill>
                <a:latin typeface="Arial" charset="0"/>
                <a:ea typeface="ＭＳ Ｐゴシック" charset="0"/>
              </a:defRPr>
            </a:lvl2pPr>
            <a:lvl3pPr marL="1143000" indent="-228600" eaLnBrk="0" hangingPunct="0">
              <a:defRPr>
                <a:solidFill>
                  <a:schemeClr val="tx1"/>
                </a:solidFill>
                <a:latin typeface="Arial" charset="0"/>
                <a:ea typeface="ＭＳ Ｐゴシック" charset="0"/>
              </a:defRPr>
            </a:lvl3pPr>
            <a:lvl4pPr marL="1600200" indent="-228600" eaLnBrk="0" hangingPunct="0">
              <a:defRPr>
                <a:solidFill>
                  <a:schemeClr val="tx1"/>
                </a:solidFill>
                <a:latin typeface="Arial" charset="0"/>
                <a:ea typeface="ＭＳ Ｐゴシック" charset="0"/>
              </a:defRPr>
            </a:lvl4pPr>
            <a:lvl5pPr marL="2057400" indent="-228600" eaLnBrk="0" hangingPunct="0">
              <a:defRPr>
                <a:solidFill>
                  <a:schemeClr val="tx1"/>
                </a:solidFill>
                <a:latin typeface="Arial" charset="0"/>
                <a:ea typeface="ＭＳ Ｐゴシック" charset="0"/>
              </a:defRPr>
            </a:lvl5pPr>
            <a:lvl6pPr marL="2514600" indent="-228600" eaLnBrk="0" fontAlgn="base" hangingPunct="0">
              <a:spcBef>
                <a:spcPct val="0"/>
              </a:spcBef>
              <a:spcAft>
                <a:spcPct val="0"/>
              </a:spcAft>
              <a:defRPr>
                <a:solidFill>
                  <a:schemeClr val="tx1"/>
                </a:solidFill>
                <a:latin typeface="Arial" charset="0"/>
                <a:ea typeface="ＭＳ Ｐゴシック" charset="0"/>
              </a:defRPr>
            </a:lvl6pPr>
            <a:lvl7pPr marL="2971800" indent="-228600" eaLnBrk="0" fontAlgn="base" hangingPunct="0">
              <a:spcBef>
                <a:spcPct val="0"/>
              </a:spcBef>
              <a:spcAft>
                <a:spcPct val="0"/>
              </a:spcAft>
              <a:defRPr>
                <a:solidFill>
                  <a:schemeClr val="tx1"/>
                </a:solidFill>
                <a:latin typeface="Arial" charset="0"/>
                <a:ea typeface="ＭＳ Ｐゴシック" charset="0"/>
              </a:defRPr>
            </a:lvl7pPr>
            <a:lvl8pPr marL="3429000" indent="-228600" eaLnBrk="0" fontAlgn="base" hangingPunct="0">
              <a:spcBef>
                <a:spcPct val="0"/>
              </a:spcBef>
              <a:spcAft>
                <a:spcPct val="0"/>
              </a:spcAft>
              <a:defRPr>
                <a:solidFill>
                  <a:schemeClr val="tx1"/>
                </a:solidFill>
                <a:latin typeface="Arial" charset="0"/>
                <a:ea typeface="ＭＳ Ｐゴシック" charset="0"/>
              </a:defRPr>
            </a:lvl8pPr>
            <a:lvl9pPr marL="3886200" indent="-228600" eaLnBrk="0" fontAlgn="base" hangingPunct="0">
              <a:spcBef>
                <a:spcPct val="0"/>
              </a:spcBef>
              <a:spcAft>
                <a:spcPct val="0"/>
              </a:spcAft>
              <a:defRPr>
                <a:solidFill>
                  <a:schemeClr val="tx1"/>
                </a:solidFill>
                <a:latin typeface="Arial" charset="0"/>
                <a:ea typeface="ＭＳ Ｐゴシック" charset="0"/>
              </a:defRPr>
            </a:lvl9pPr>
          </a:lstStyle>
          <a:p>
            <a:pPr eaLnBrk="1" hangingPunct="1"/>
            <a:r>
              <a:rPr lang="fi-FI" sz="1200" b="1" i="1">
                <a:latin typeface="Garamond" charset="0"/>
              </a:rPr>
              <a:t>Dialogi</a:t>
            </a:r>
            <a:endParaRPr lang="en-US" sz="1200" b="1" i="1">
              <a:latin typeface="Garamond" charset="0"/>
            </a:endParaRPr>
          </a:p>
        </p:txBody>
      </p:sp>
      <p:sp>
        <p:nvSpPr>
          <p:cNvPr id="7" name="Text Box 4"/>
          <p:cNvSpPr txBox="1">
            <a:spLocks noChangeArrowheads="1"/>
          </p:cNvSpPr>
          <p:nvPr/>
        </p:nvSpPr>
        <p:spPr bwMode="auto">
          <a:xfrm>
            <a:off x="9221182" y="5319130"/>
            <a:ext cx="1411288" cy="2746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charset="0"/>
                <a:ea typeface="ＭＳ Ｐゴシック" charset="0"/>
              </a:defRPr>
            </a:lvl1pPr>
            <a:lvl2pPr marL="742950" indent="-285750" eaLnBrk="0" hangingPunct="0">
              <a:defRPr>
                <a:solidFill>
                  <a:schemeClr val="tx1"/>
                </a:solidFill>
                <a:latin typeface="Arial" charset="0"/>
                <a:ea typeface="ＭＳ Ｐゴシック" charset="0"/>
              </a:defRPr>
            </a:lvl2pPr>
            <a:lvl3pPr marL="1143000" indent="-228600" eaLnBrk="0" hangingPunct="0">
              <a:defRPr>
                <a:solidFill>
                  <a:schemeClr val="tx1"/>
                </a:solidFill>
                <a:latin typeface="Arial" charset="0"/>
                <a:ea typeface="ＭＳ Ｐゴシック" charset="0"/>
              </a:defRPr>
            </a:lvl3pPr>
            <a:lvl4pPr marL="1600200" indent="-228600" eaLnBrk="0" hangingPunct="0">
              <a:defRPr>
                <a:solidFill>
                  <a:schemeClr val="tx1"/>
                </a:solidFill>
                <a:latin typeface="Arial" charset="0"/>
                <a:ea typeface="ＭＳ Ｐゴシック" charset="0"/>
              </a:defRPr>
            </a:lvl4pPr>
            <a:lvl5pPr marL="2057400" indent="-228600" eaLnBrk="0" hangingPunct="0">
              <a:defRPr>
                <a:solidFill>
                  <a:schemeClr val="tx1"/>
                </a:solidFill>
                <a:latin typeface="Arial" charset="0"/>
                <a:ea typeface="ＭＳ Ｐゴシック" charset="0"/>
              </a:defRPr>
            </a:lvl5pPr>
            <a:lvl6pPr marL="2514600" indent="-228600" eaLnBrk="0" fontAlgn="base" hangingPunct="0">
              <a:spcBef>
                <a:spcPct val="0"/>
              </a:spcBef>
              <a:spcAft>
                <a:spcPct val="0"/>
              </a:spcAft>
              <a:defRPr>
                <a:solidFill>
                  <a:schemeClr val="tx1"/>
                </a:solidFill>
                <a:latin typeface="Arial" charset="0"/>
                <a:ea typeface="ＭＳ Ｐゴシック" charset="0"/>
              </a:defRPr>
            </a:lvl6pPr>
            <a:lvl7pPr marL="2971800" indent="-228600" eaLnBrk="0" fontAlgn="base" hangingPunct="0">
              <a:spcBef>
                <a:spcPct val="0"/>
              </a:spcBef>
              <a:spcAft>
                <a:spcPct val="0"/>
              </a:spcAft>
              <a:defRPr>
                <a:solidFill>
                  <a:schemeClr val="tx1"/>
                </a:solidFill>
                <a:latin typeface="Arial" charset="0"/>
                <a:ea typeface="ＭＳ Ｐゴシック" charset="0"/>
              </a:defRPr>
            </a:lvl7pPr>
            <a:lvl8pPr marL="3429000" indent="-228600" eaLnBrk="0" fontAlgn="base" hangingPunct="0">
              <a:spcBef>
                <a:spcPct val="0"/>
              </a:spcBef>
              <a:spcAft>
                <a:spcPct val="0"/>
              </a:spcAft>
              <a:defRPr>
                <a:solidFill>
                  <a:schemeClr val="tx1"/>
                </a:solidFill>
                <a:latin typeface="Arial" charset="0"/>
                <a:ea typeface="ＭＳ Ｐゴシック" charset="0"/>
              </a:defRPr>
            </a:lvl8pPr>
            <a:lvl9pPr marL="3886200" indent="-228600" eaLnBrk="0" fontAlgn="base" hangingPunct="0">
              <a:spcBef>
                <a:spcPct val="0"/>
              </a:spcBef>
              <a:spcAft>
                <a:spcPct val="0"/>
              </a:spcAft>
              <a:defRPr>
                <a:solidFill>
                  <a:schemeClr val="tx1"/>
                </a:solidFill>
                <a:latin typeface="Arial" charset="0"/>
                <a:ea typeface="ＭＳ Ｐゴシック" charset="0"/>
              </a:defRPr>
            </a:lvl9pPr>
          </a:lstStyle>
          <a:p>
            <a:pPr eaLnBrk="1" hangingPunct="1"/>
            <a:r>
              <a:rPr lang="fi-FI" sz="1200" b="1" i="1">
                <a:latin typeface="Garamond" charset="0"/>
              </a:rPr>
              <a:t>Learning by Doing</a:t>
            </a:r>
            <a:endParaRPr lang="en-US" sz="1200" b="1" i="1">
              <a:latin typeface="Garamond" charset="0"/>
            </a:endParaRPr>
          </a:p>
        </p:txBody>
      </p:sp>
      <p:sp>
        <p:nvSpPr>
          <p:cNvPr id="8" name="Text Box 5"/>
          <p:cNvSpPr txBox="1">
            <a:spLocks noChangeArrowheads="1"/>
          </p:cNvSpPr>
          <p:nvPr/>
        </p:nvSpPr>
        <p:spPr bwMode="auto">
          <a:xfrm>
            <a:off x="9027376" y="2358443"/>
            <a:ext cx="1800493"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charset="0"/>
                <a:ea typeface="ＭＳ Ｐゴシック" charset="0"/>
              </a:defRPr>
            </a:lvl1pPr>
            <a:lvl2pPr marL="742950" indent="-285750" eaLnBrk="0" hangingPunct="0">
              <a:defRPr>
                <a:solidFill>
                  <a:schemeClr val="tx1"/>
                </a:solidFill>
                <a:latin typeface="Arial" charset="0"/>
                <a:ea typeface="ＭＳ Ｐゴシック" charset="0"/>
              </a:defRPr>
            </a:lvl2pPr>
            <a:lvl3pPr marL="1143000" indent="-228600" eaLnBrk="0" hangingPunct="0">
              <a:defRPr>
                <a:solidFill>
                  <a:schemeClr val="tx1"/>
                </a:solidFill>
                <a:latin typeface="Arial" charset="0"/>
                <a:ea typeface="ＭＳ Ｐゴシック" charset="0"/>
              </a:defRPr>
            </a:lvl3pPr>
            <a:lvl4pPr marL="1600200" indent="-228600" eaLnBrk="0" hangingPunct="0">
              <a:defRPr>
                <a:solidFill>
                  <a:schemeClr val="tx1"/>
                </a:solidFill>
                <a:latin typeface="Arial" charset="0"/>
                <a:ea typeface="ＭＳ Ｐゴシック" charset="0"/>
              </a:defRPr>
            </a:lvl4pPr>
            <a:lvl5pPr marL="2057400" indent="-228600" eaLnBrk="0" hangingPunct="0">
              <a:defRPr>
                <a:solidFill>
                  <a:schemeClr val="tx1"/>
                </a:solidFill>
                <a:latin typeface="Arial" charset="0"/>
                <a:ea typeface="ＭＳ Ｐゴシック" charset="0"/>
              </a:defRPr>
            </a:lvl5pPr>
            <a:lvl6pPr marL="2514600" indent="-228600" eaLnBrk="0" fontAlgn="base" hangingPunct="0">
              <a:spcBef>
                <a:spcPct val="0"/>
              </a:spcBef>
              <a:spcAft>
                <a:spcPct val="0"/>
              </a:spcAft>
              <a:defRPr>
                <a:solidFill>
                  <a:schemeClr val="tx1"/>
                </a:solidFill>
                <a:latin typeface="Arial" charset="0"/>
                <a:ea typeface="ＭＳ Ｐゴシック" charset="0"/>
              </a:defRPr>
            </a:lvl6pPr>
            <a:lvl7pPr marL="2971800" indent="-228600" eaLnBrk="0" fontAlgn="base" hangingPunct="0">
              <a:spcBef>
                <a:spcPct val="0"/>
              </a:spcBef>
              <a:spcAft>
                <a:spcPct val="0"/>
              </a:spcAft>
              <a:defRPr>
                <a:solidFill>
                  <a:schemeClr val="tx1"/>
                </a:solidFill>
                <a:latin typeface="Arial" charset="0"/>
                <a:ea typeface="ＭＳ Ｐゴシック" charset="0"/>
              </a:defRPr>
            </a:lvl7pPr>
            <a:lvl8pPr marL="3429000" indent="-228600" eaLnBrk="0" fontAlgn="base" hangingPunct="0">
              <a:spcBef>
                <a:spcPct val="0"/>
              </a:spcBef>
              <a:spcAft>
                <a:spcPct val="0"/>
              </a:spcAft>
              <a:defRPr>
                <a:solidFill>
                  <a:schemeClr val="tx1"/>
                </a:solidFill>
                <a:latin typeface="Arial" charset="0"/>
                <a:ea typeface="ＭＳ Ｐゴシック" charset="0"/>
              </a:defRPr>
            </a:lvl8pPr>
            <a:lvl9pPr marL="3886200" indent="-228600" eaLnBrk="0" fontAlgn="base" hangingPunct="0">
              <a:spcBef>
                <a:spcPct val="0"/>
              </a:spcBef>
              <a:spcAft>
                <a:spcPct val="0"/>
              </a:spcAft>
              <a:defRPr>
                <a:solidFill>
                  <a:schemeClr val="tx1"/>
                </a:solidFill>
                <a:latin typeface="Arial" charset="0"/>
                <a:ea typeface="ＭＳ Ｐゴシック" charset="0"/>
              </a:defRPr>
            </a:lvl9pPr>
          </a:lstStyle>
          <a:p>
            <a:pPr algn="ctr" eaLnBrk="1" hangingPunct="1"/>
            <a:r>
              <a:rPr lang="fi-FI" sz="1200" b="1" dirty="0" smtClean="0">
                <a:latin typeface="Garamond" charset="0"/>
              </a:rPr>
              <a:t>Koko tiimiyritys mukana</a:t>
            </a:r>
            <a:endParaRPr lang="en-US" sz="1200" b="1" dirty="0">
              <a:latin typeface="Garamond" charset="0"/>
            </a:endParaRPr>
          </a:p>
        </p:txBody>
      </p:sp>
      <p:graphicFrame>
        <p:nvGraphicFramePr>
          <p:cNvPr id="9" name="Group 6"/>
          <p:cNvGraphicFramePr>
            <a:graphicFrameLocks noGrp="1"/>
          </p:cNvGraphicFramePr>
          <p:nvPr>
            <p:extLst>
              <p:ext uri="{D42A27DB-BD31-4B8C-83A1-F6EECF244321}">
                <p14:modId xmlns:p14="http://schemas.microsoft.com/office/powerpoint/2010/main" val="2559627126"/>
              </p:ext>
            </p:extLst>
          </p:nvPr>
        </p:nvGraphicFramePr>
        <p:xfrm>
          <a:off x="8573482" y="2791830"/>
          <a:ext cx="2663825" cy="2592388"/>
        </p:xfrm>
        <a:graphic>
          <a:graphicData uri="http://schemas.openxmlformats.org/drawingml/2006/table">
            <a:tbl>
              <a:tblPr/>
              <a:tblGrid>
                <a:gridCol w="1331913"/>
                <a:gridCol w="1331912"/>
              </a:tblGrid>
              <a:tr h="1296988">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fi-FI" sz="1200" b="1" i="0" u="none" strike="noStrike" cap="none" normalizeH="0" baseline="0" dirty="0" smtClean="0">
                          <a:ln>
                            <a:noFill/>
                          </a:ln>
                          <a:solidFill>
                            <a:schemeClr val="tx1"/>
                          </a:solidFill>
                          <a:effectLst/>
                          <a:latin typeface="Garamond" pitchFamily="18" charset="0"/>
                        </a:rPr>
                        <a:t>Virittäytyminen </a:t>
                      </a:r>
                      <a:r>
                        <a:rPr kumimoji="0" lang="fi-FI" sz="1200" b="0" i="0" u="none" strike="noStrike" cap="none" normalizeH="0" baseline="0" dirty="0" smtClean="0">
                          <a:ln>
                            <a:noFill/>
                          </a:ln>
                          <a:solidFill>
                            <a:schemeClr val="tx1"/>
                          </a:solidFill>
                          <a:effectLst/>
                          <a:latin typeface="Garamond" pitchFamily="18" charset="0"/>
                        </a:rPr>
                        <a:t>Ongelman ymmärtäminen ja ideoiden löytäminen</a:t>
                      </a:r>
                      <a:endParaRPr kumimoji="0" lang="en-US" sz="1200" b="0" i="0" u="none" strike="noStrike" cap="none" normalizeH="0" baseline="0" dirty="0" smtClean="0">
                        <a:ln>
                          <a:noFill/>
                        </a:ln>
                        <a:solidFill>
                          <a:schemeClr val="tx1"/>
                        </a:solidFill>
                        <a:effectLst/>
                        <a:latin typeface="Garamond" pitchFamily="18" charset="0"/>
                      </a:endParaRPr>
                    </a:p>
                  </a:txBody>
                  <a:tcPr marL="90000" marR="90000" marT="46800" marB="46800" anchor="ctr" anchorCtr="1" horzOverflow="overflow">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fi-FI" sz="1200" b="1" i="0" u="none" strike="noStrike" cap="none" normalizeH="0" baseline="0" dirty="0" smtClean="0">
                          <a:ln>
                            <a:noFill/>
                          </a:ln>
                          <a:solidFill>
                            <a:schemeClr val="tx1"/>
                          </a:solidFill>
                          <a:effectLst/>
                          <a:latin typeface="Garamond" pitchFamily="18" charset="0"/>
                        </a:rPr>
                        <a:t>Keksiminen </a:t>
                      </a:r>
                    </a:p>
                    <a:p>
                      <a:pPr marL="0" marR="0" lvl="0" indent="0" algn="ctr" defTabSz="914400" rtl="0" eaLnBrk="1" fontAlgn="base" latinLnBrk="0" hangingPunct="1">
                        <a:lnSpc>
                          <a:spcPct val="100000"/>
                        </a:lnSpc>
                        <a:spcBef>
                          <a:spcPct val="20000"/>
                        </a:spcBef>
                        <a:spcAft>
                          <a:spcPct val="0"/>
                        </a:spcAft>
                        <a:buClrTx/>
                        <a:buSzTx/>
                        <a:buFontTx/>
                        <a:buNone/>
                        <a:tabLst/>
                      </a:pPr>
                      <a:r>
                        <a:rPr kumimoji="0" lang="fi-FI" sz="1200" b="0" i="0" u="none" strike="noStrike" cap="none" normalizeH="0" baseline="0" dirty="0" err="1" smtClean="0">
                          <a:ln>
                            <a:noFill/>
                          </a:ln>
                          <a:solidFill>
                            <a:schemeClr val="tx1"/>
                          </a:solidFill>
                          <a:effectLst/>
                          <a:latin typeface="Garamond" pitchFamily="18" charset="0"/>
                        </a:rPr>
                        <a:t>Mahdollisuuk-</a:t>
                      </a:r>
                      <a:endParaRPr kumimoji="0" lang="fi-FI" sz="1200" b="0" i="0" u="none" strike="noStrike" cap="none" normalizeH="0" baseline="0" dirty="0" smtClean="0">
                        <a:ln>
                          <a:noFill/>
                        </a:ln>
                        <a:solidFill>
                          <a:schemeClr val="tx1"/>
                        </a:solidFill>
                        <a:effectLst/>
                        <a:latin typeface="Garamond" pitchFamily="18" charset="0"/>
                      </a:endParaRPr>
                    </a:p>
                    <a:p>
                      <a:pPr marL="0" marR="0" lvl="0" indent="0" algn="ctr" defTabSz="914400" rtl="0" eaLnBrk="1" fontAlgn="base" latinLnBrk="0" hangingPunct="1">
                        <a:lnSpc>
                          <a:spcPct val="100000"/>
                        </a:lnSpc>
                        <a:spcBef>
                          <a:spcPct val="20000"/>
                        </a:spcBef>
                        <a:spcAft>
                          <a:spcPct val="0"/>
                        </a:spcAft>
                        <a:buClrTx/>
                        <a:buSzTx/>
                        <a:buFontTx/>
                        <a:buNone/>
                        <a:tabLst/>
                      </a:pPr>
                      <a:r>
                        <a:rPr kumimoji="0" lang="fi-FI" sz="1200" b="0" i="0" u="none" strike="noStrike" cap="none" normalizeH="0" baseline="0" dirty="0" err="1" smtClean="0">
                          <a:ln>
                            <a:noFill/>
                          </a:ln>
                          <a:solidFill>
                            <a:schemeClr val="tx1"/>
                          </a:solidFill>
                          <a:effectLst/>
                          <a:latin typeface="Garamond" pitchFamily="18" charset="0"/>
                        </a:rPr>
                        <a:t>sien</a:t>
                      </a:r>
                      <a:r>
                        <a:rPr kumimoji="0" lang="fi-FI" sz="1200" b="0" i="0" u="none" strike="noStrike" cap="none" normalizeH="0" baseline="0" dirty="0" smtClean="0">
                          <a:ln>
                            <a:noFill/>
                          </a:ln>
                          <a:solidFill>
                            <a:schemeClr val="tx1"/>
                          </a:solidFill>
                          <a:effectLst/>
                          <a:latin typeface="Garamond" pitchFamily="18" charset="0"/>
                        </a:rPr>
                        <a:t> näkeminen, unelmien </a:t>
                      </a:r>
                      <a:r>
                        <a:rPr kumimoji="0" lang="fi-FI" sz="1200" b="0" i="0" u="none" strike="noStrike" cap="none" normalizeH="0" baseline="0" dirty="0" err="1" smtClean="0">
                          <a:ln>
                            <a:noFill/>
                          </a:ln>
                          <a:solidFill>
                            <a:schemeClr val="tx1"/>
                          </a:solidFill>
                          <a:effectLst/>
                          <a:latin typeface="Garamond" pitchFamily="18" charset="0"/>
                        </a:rPr>
                        <a:t>kartoit-taminen</a:t>
                      </a:r>
                      <a:r>
                        <a:rPr kumimoji="0" lang="fi-FI" sz="1200" b="0" i="0" u="none" strike="noStrike" cap="none" normalizeH="0" baseline="0" dirty="0" smtClean="0">
                          <a:ln>
                            <a:noFill/>
                          </a:ln>
                          <a:solidFill>
                            <a:schemeClr val="tx1"/>
                          </a:solidFill>
                          <a:effectLst/>
                          <a:latin typeface="Garamond" pitchFamily="18" charset="0"/>
                        </a:rPr>
                        <a:t> ja ideoiden karsiminen </a:t>
                      </a:r>
                    </a:p>
                  </a:txBody>
                  <a:tcPr marL="90000" marR="90000" marT="46800" marB="46800" anchor="ctr" anchorCtr="1" horzOverflow="overflow">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lnTlToBr>
                      <a:noFill/>
                    </a:lnTlToBr>
                    <a:lnBlToTr>
                      <a:noFill/>
                    </a:lnBlToTr>
                    <a:noFill/>
                  </a:tcPr>
                </a:tc>
              </a:tr>
              <a:tr h="1295400">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fi-FI" sz="1200" b="1" i="0" u="none" strike="noStrike" cap="none" normalizeH="0" baseline="0" dirty="0" smtClean="0">
                          <a:ln>
                            <a:noFill/>
                          </a:ln>
                          <a:solidFill>
                            <a:schemeClr val="tx1"/>
                          </a:solidFill>
                          <a:effectLst/>
                          <a:latin typeface="Garamond" pitchFamily="18" charset="0"/>
                        </a:rPr>
                        <a:t>Kokeilut</a:t>
                      </a:r>
                    </a:p>
                    <a:p>
                      <a:pPr marL="0" marR="0" lvl="0" indent="0" algn="ctr" defTabSz="914400" rtl="0" eaLnBrk="1" fontAlgn="base" latinLnBrk="0" hangingPunct="1">
                        <a:lnSpc>
                          <a:spcPct val="100000"/>
                        </a:lnSpc>
                        <a:spcBef>
                          <a:spcPct val="20000"/>
                        </a:spcBef>
                        <a:spcAft>
                          <a:spcPct val="0"/>
                        </a:spcAft>
                        <a:buClrTx/>
                        <a:buSzTx/>
                        <a:buFontTx/>
                        <a:buNone/>
                        <a:tabLst/>
                      </a:pPr>
                      <a:r>
                        <a:rPr kumimoji="0" lang="fi-FI" sz="1200" b="0" i="0" u="none" strike="noStrike" cap="none" normalizeH="0" baseline="0" dirty="0" smtClean="0">
                          <a:ln>
                            <a:noFill/>
                          </a:ln>
                          <a:solidFill>
                            <a:schemeClr val="tx1"/>
                          </a:solidFill>
                          <a:effectLst/>
                          <a:latin typeface="Garamond" pitchFamily="18" charset="0"/>
                        </a:rPr>
                        <a:t>Nopea </a:t>
                      </a:r>
                      <a:r>
                        <a:rPr kumimoji="0" lang="fi-FI" sz="1200" b="0" i="0" u="none" strike="noStrike" cap="none" normalizeH="0" baseline="0" dirty="0" err="1" smtClean="0">
                          <a:ln>
                            <a:noFill/>
                          </a:ln>
                          <a:solidFill>
                            <a:schemeClr val="tx1"/>
                          </a:solidFill>
                          <a:effectLst/>
                          <a:latin typeface="Garamond" pitchFamily="18" charset="0"/>
                        </a:rPr>
                        <a:t>implemen-tointi</a:t>
                      </a:r>
                      <a:r>
                        <a:rPr kumimoji="0" lang="fi-FI" sz="1200" b="0" i="0" u="none" strike="noStrike" cap="none" normalizeH="0" baseline="0" dirty="0" smtClean="0">
                          <a:ln>
                            <a:noFill/>
                          </a:ln>
                          <a:solidFill>
                            <a:schemeClr val="tx1"/>
                          </a:solidFill>
                          <a:effectLst/>
                          <a:latin typeface="Garamond" pitchFamily="18" charset="0"/>
                        </a:rPr>
                        <a:t> ja testaus</a:t>
                      </a:r>
                      <a:endParaRPr kumimoji="0" lang="en-US" sz="1200" b="0" i="0" u="none" strike="noStrike" cap="none" normalizeH="0" baseline="0" dirty="0" smtClean="0">
                        <a:ln>
                          <a:noFill/>
                        </a:ln>
                        <a:solidFill>
                          <a:schemeClr val="tx1"/>
                        </a:solidFill>
                        <a:effectLst/>
                        <a:latin typeface="Garamond" pitchFamily="18" charset="0"/>
                      </a:endParaRPr>
                    </a:p>
                  </a:txBody>
                  <a:tcPr marL="90000" marR="90000" marT="46800" marB="46800" anchor="ctr" anchorCtr="1" horzOverflow="overflow">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1200" b="1" i="0" u="none" strike="noStrike" cap="none" normalizeH="0" baseline="0" dirty="0" err="1" smtClean="0">
                          <a:ln>
                            <a:noFill/>
                          </a:ln>
                          <a:solidFill>
                            <a:schemeClr val="tx1"/>
                          </a:solidFill>
                          <a:effectLst/>
                          <a:latin typeface="Garamond" pitchFamily="18" charset="0"/>
                        </a:rPr>
                        <a:t>Tosiasioiden</a:t>
                      </a:r>
                      <a:r>
                        <a:rPr kumimoji="0" lang="en-US" sz="1200" b="1" i="0" u="none" strike="noStrike" cap="none" normalizeH="0" baseline="0" dirty="0" smtClean="0">
                          <a:ln>
                            <a:noFill/>
                          </a:ln>
                          <a:solidFill>
                            <a:schemeClr val="tx1"/>
                          </a:solidFill>
                          <a:effectLst/>
                          <a:latin typeface="Garamond" pitchFamily="18" charset="0"/>
                        </a:rPr>
                        <a:t> </a:t>
                      </a:r>
                      <a:r>
                        <a:rPr kumimoji="0" lang="en-US" sz="1200" b="1" i="0" u="none" strike="noStrike" cap="none" normalizeH="0" baseline="0" dirty="0" err="1" smtClean="0">
                          <a:ln>
                            <a:noFill/>
                          </a:ln>
                          <a:solidFill>
                            <a:schemeClr val="tx1"/>
                          </a:solidFill>
                          <a:effectLst/>
                          <a:latin typeface="Garamond" pitchFamily="18" charset="0"/>
                        </a:rPr>
                        <a:t>listaaminen</a:t>
                      </a:r>
                      <a:r>
                        <a:rPr kumimoji="0" lang="en-US" sz="1200" b="1" i="0" u="none" strike="noStrike" cap="none" normalizeH="0" baseline="0" dirty="0" smtClean="0">
                          <a:ln>
                            <a:noFill/>
                          </a:ln>
                          <a:solidFill>
                            <a:schemeClr val="tx1"/>
                          </a:solidFill>
                          <a:effectLst/>
                          <a:latin typeface="Garamond" pitchFamily="18" charset="0"/>
                        </a:rPr>
                        <a:t> </a:t>
                      </a:r>
                      <a:r>
                        <a:rPr kumimoji="0" lang="en-US" sz="1200" b="0" i="0" u="none" strike="noStrike" cap="none" normalizeH="0" baseline="0" dirty="0" err="1" smtClean="0">
                          <a:ln>
                            <a:noFill/>
                          </a:ln>
                          <a:solidFill>
                            <a:schemeClr val="tx1"/>
                          </a:solidFill>
                          <a:effectLst/>
                          <a:latin typeface="Garamond" pitchFamily="18" charset="0"/>
                        </a:rPr>
                        <a:t>Ratkaisun</a:t>
                      </a:r>
                      <a:r>
                        <a:rPr kumimoji="0" lang="en-US" sz="1200" b="0" i="0" u="none" strike="noStrike" cap="none" normalizeH="0" baseline="0" dirty="0" smtClean="0">
                          <a:ln>
                            <a:noFill/>
                          </a:ln>
                          <a:solidFill>
                            <a:schemeClr val="tx1"/>
                          </a:solidFill>
                          <a:effectLst/>
                          <a:latin typeface="Garamond" pitchFamily="18" charset="0"/>
                        </a:rPr>
                        <a:t> </a:t>
                      </a:r>
                      <a:r>
                        <a:rPr kumimoji="0" lang="en-US" sz="1200" b="0" i="0" u="none" strike="noStrike" cap="none" normalizeH="0" baseline="0" dirty="0" err="1" smtClean="0">
                          <a:ln>
                            <a:noFill/>
                          </a:ln>
                          <a:solidFill>
                            <a:schemeClr val="tx1"/>
                          </a:solidFill>
                          <a:effectLst/>
                          <a:latin typeface="Garamond" pitchFamily="18" charset="0"/>
                        </a:rPr>
                        <a:t>valinta</a:t>
                      </a:r>
                      <a:r>
                        <a:rPr kumimoji="0" lang="en-US" sz="1200" b="0" i="0" u="none" strike="noStrike" cap="none" normalizeH="0" baseline="0" dirty="0" smtClean="0">
                          <a:ln>
                            <a:noFill/>
                          </a:ln>
                          <a:solidFill>
                            <a:schemeClr val="tx1"/>
                          </a:solidFill>
                          <a:effectLst/>
                          <a:latin typeface="Garamond" pitchFamily="18" charset="0"/>
                        </a:rPr>
                        <a:t> </a:t>
                      </a:r>
                      <a:r>
                        <a:rPr kumimoji="0" lang="en-US" sz="1200" b="0" i="0" u="none" strike="noStrike" cap="none" normalizeH="0" baseline="0" dirty="0" err="1" smtClean="0">
                          <a:ln>
                            <a:noFill/>
                          </a:ln>
                          <a:solidFill>
                            <a:schemeClr val="tx1"/>
                          </a:solidFill>
                          <a:effectLst/>
                          <a:latin typeface="Garamond" pitchFamily="18" charset="0"/>
                        </a:rPr>
                        <a:t>konseptointii</a:t>
                      </a:r>
                      <a:endParaRPr kumimoji="0" lang="en-US" sz="1200" b="0" i="0" u="none" strike="noStrike" cap="none" normalizeH="0" baseline="0" dirty="0" smtClean="0">
                        <a:ln>
                          <a:noFill/>
                        </a:ln>
                        <a:solidFill>
                          <a:schemeClr val="tx1"/>
                        </a:solidFill>
                        <a:effectLst/>
                        <a:latin typeface="Garamond" pitchFamily="18" charset="0"/>
                      </a:endParaRPr>
                    </a:p>
                  </a:txBody>
                  <a:tcPr marL="90000" marR="90000" marT="46800" marB="46800" anchor="ctr" anchorCtr="1" horzOverflow="overflow">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lnTlToBr>
                      <a:noFill/>
                    </a:lnTlToBr>
                    <a:lnBlToTr>
                      <a:noFill/>
                    </a:lnBlToTr>
                    <a:noFill/>
                  </a:tcPr>
                </a:tc>
              </a:tr>
            </a:tbl>
          </a:graphicData>
        </a:graphic>
      </p:graphicFrame>
      <p:sp>
        <p:nvSpPr>
          <p:cNvPr id="10" name="Text Box 17"/>
          <p:cNvSpPr txBox="1">
            <a:spLocks noChangeArrowheads="1"/>
          </p:cNvSpPr>
          <p:nvPr/>
        </p:nvSpPr>
        <p:spPr bwMode="auto">
          <a:xfrm>
            <a:off x="9027507" y="1855205"/>
            <a:ext cx="1779588" cy="2746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charset="0"/>
                <a:ea typeface="ＭＳ Ｐゴシック" charset="0"/>
              </a:defRPr>
            </a:lvl1pPr>
            <a:lvl2pPr marL="742950" indent="-285750" eaLnBrk="0" hangingPunct="0">
              <a:defRPr>
                <a:solidFill>
                  <a:schemeClr val="tx1"/>
                </a:solidFill>
                <a:latin typeface="Arial" charset="0"/>
                <a:ea typeface="ＭＳ Ｐゴシック" charset="0"/>
              </a:defRPr>
            </a:lvl2pPr>
            <a:lvl3pPr marL="1143000" indent="-228600" eaLnBrk="0" hangingPunct="0">
              <a:defRPr>
                <a:solidFill>
                  <a:schemeClr val="tx1"/>
                </a:solidFill>
                <a:latin typeface="Arial" charset="0"/>
                <a:ea typeface="ＭＳ Ｐゴシック" charset="0"/>
              </a:defRPr>
            </a:lvl3pPr>
            <a:lvl4pPr marL="1600200" indent="-228600" eaLnBrk="0" hangingPunct="0">
              <a:defRPr>
                <a:solidFill>
                  <a:schemeClr val="tx1"/>
                </a:solidFill>
                <a:latin typeface="Arial" charset="0"/>
                <a:ea typeface="ＭＳ Ｐゴシック" charset="0"/>
              </a:defRPr>
            </a:lvl4pPr>
            <a:lvl5pPr marL="2057400" indent="-228600" eaLnBrk="0" hangingPunct="0">
              <a:defRPr>
                <a:solidFill>
                  <a:schemeClr val="tx1"/>
                </a:solidFill>
                <a:latin typeface="Arial" charset="0"/>
                <a:ea typeface="ＭＳ Ｐゴシック" charset="0"/>
              </a:defRPr>
            </a:lvl5pPr>
            <a:lvl6pPr marL="2514600" indent="-228600" eaLnBrk="0" fontAlgn="base" hangingPunct="0">
              <a:spcBef>
                <a:spcPct val="0"/>
              </a:spcBef>
              <a:spcAft>
                <a:spcPct val="0"/>
              </a:spcAft>
              <a:defRPr>
                <a:solidFill>
                  <a:schemeClr val="tx1"/>
                </a:solidFill>
                <a:latin typeface="Arial" charset="0"/>
                <a:ea typeface="ＭＳ Ｐゴシック" charset="0"/>
              </a:defRPr>
            </a:lvl6pPr>
            <a:lvl7pPr marL="2971800" indent="-228600" eaLnBrk="0" fontAlgn="base" hangingPunct="0">
              <a:spcBef>
                <a:spcPct val="0"/>
              </a:spcBef>
              <a:spcAft>
                <a:spcPct val="0"/>
              </a:spcAft>
              <a:defRPr>
                <a:solidFill>
                  <a:schemeClr val="tx1"/>
                </a:solidFill>
                <a:latin typeface="Arial" charset="0"/>
                <a:ea typeface="ＭＳ Ｐゴシック" charset="0"/>
              </a:defRPr>
            </a:lvl7pPr>
            <a:lvl8pPr marL="3429000" indent="-228600" eaLnBrk="0" fontAlgn="base" hangingPunct="0">
              <a:spcBef>
                <a:spcPct val="0"/>
              </a:spcBef>
              <a:spcAft>
                <a:spcPct val="0"/>
              </a:spcAft>
              <a:defRPr>
                <a:solidFill>
                  <a:schemeClr val="tx1"/>
                </a:solidFill>
                <a:latin typeface="Arial" charset="0"/>
                <a:ea typeface="ＭＳ Ｐゴシック" charset="0"/>
              </a:defRPr>
            </a:lvl8pPr>
            <a:lvl9pPr marL="3886200" indent="-228600" eaLnBrk="0" fontAlgn="base" hangingPunct="0">
              <a:spcBef>
                <a:spcPct val="0"/>
              </a:spcBef>
              <a:spcAft>
                <a:spcPct val="0"/>
              </a:spcAft>
              <a:defRPr>
                <a:solidFill>
                  <a:schemeClr val="tx1"/>
                </a:solidFill>
                <a:latin typeface="Arial" charset="0"/>
                <a:ea typeface="ＭＳ Ｐゴシック" charset="0"/>
              </a:defRPr>
            </a:lvl9pPr>
          </a:lstStyle>
          <a:p>
            <a:pPr algn="ctr" eaLnBrk="1" hangingPunct="1"/>
            <a:r>
              <a:rPr lang="fi-FI" sz="1200" b="1">
                <a:latin typeface="Garamond" charset="0"/>
              </a:rPr>
              <a:t>Yhteistuotantoympäristö</a:t>
            </a:r>
            <a:endParaRPr lang="en-US" sz="1200" b="1">
              <a:latin typeface="Garamond" charset="0"/>
            </a:endParaRPr>
          </a:p>
        </p:txBody>
      </p:sp>
      <p:sp>
        <p:nvSpPr>
          <p:cNvPr id="11" name="Text Box 18"/>
          <p:cNvSpPr txBox="1">
            <a:spLocks noChangeArrowheads="1"/>
          </p:cNvSpPr>
          <p:nvPr/>
        </p:nvSpPr>
        <p:spPr bwMode="auto">
          <a:xfrm>
            <a:off x="8631732" y="1134480"/>
            <a:ext cx="2531462"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charset="0"/>
                <a:ea typeface="ＭＳ Ｐゴシック" charset="0"/>
              </a:defRPr>
            </a:lvl1pPr>
            <a:lvl2pPr marL="742950" indent="-285750" eaLnBrk="0" hangingPunct="0">
              <a:defRPr>
                <a:solidFill>
                  <a:schemeClr val="tx1"/>
                </a:solidFill>
                <a:latin typeface="Arial" charset="0"/>
                <a:ea typeface="ＭＳ Ｐゴシック" charset="0"/>
              </a:defRPr>
            </a:lvl2pPr>
            <a:lvl3pPr marL="1143000" indent="-228600" eaLnBrk="0" hangingPunct="0">
              <a:defRPr>
                <a:solidFill>
                  <a:schemeClr val="tx1"/>
                </a:solidFill>
                <a:latin typeface="Arial" charset="0"/>
                <a:ea typeface="ＭＳ Ｐゴシック" charset="0"/>
              </a:defRPr>
            </a:lvl3pPr>
            <a:lvl4pPr marL="1600200" indent="-228600" eaLnBrk="0" hangingPunct="0">
              <a:defRPr>
                <a:solidFill>
                  <a:schemeClr val="tx1"/>
                </a:solidFill>
                <a:latin typeface="Arial" charset="0"/>
                <a:ea typeface="ＭＳ Ｐゴシック" charset="0"/>
              </a:defRPr>
            </a:lvl4pPr>
            <a:lvl5pPr marL="2057400" indent="-228600" eaLnBrk="0" hangingPunct="0">
              <a:defRPr>
                <a:solidFill>
                  <a:schemeClr val="tx1"/>
                </a:solidFill>
                <a:latin typeface="Arial" charset="0"/>
                <a:ea typeface="ＭＳ Ｐゴシック" charset="0"/>
              </a:defRPr>
            </a:lvl5pPr>
            <a:lvl6pPr marL="2514600" indent="-228600" eaLnBrk="0" fontAlgn="base" hangingPunct="0">
              <a:spcBef>
                <a:spcPct val="0"/>
              </a:spcBef>
              <a:spcAft>
                <a:spcPct val="0"/>
              </a:spcAft>
              <a:defRPr>
                <a:solidFill>
                  <a:schemeClr val="tx1"/>
                </a:solidFill>
                <a:latin typeface="Arial" charset="0"/>
                <a:ea typeface="ＭＳ Ｐゴシック" charset="0"/>
              </a:defRPr>
            </a:lvl6pPr>
            <a:lvl7pPr marL="2971800" indent="-228600" eaLnBrk="0" fontAlgn="base" hangingPunct="0">
              <a:spcBef>
                <a:spcPct val="0"/>
              </a:spcBef>
              <a:spcAft>
                <a:spcPct val="0"/>
              </a:spcAft>
              <a:defRPr>
                <a:solidFill>
                  <a:schemeClr val="tx1"/>
                </a:solidFill>
                <a:latin typeface="Arial" charset="0"/>
                <a:ea typeface="ＭＳ Ｐゴシック" charset="0"/>
              </a:defRPr>
            </a:lvl7pPr>
            <a:lvl8pPr marL="3429000" indent="-228600" eaLnBrk="0" fontAlgn="base" hangingPunct="0">
              <a:spcBef>
                <a:spcPct val="0"/>
              </a:spcBef>
              <a:spcAft>
                <a:spcPct val="0"/>
              </a:spcAft>
              <a:defRPr>
                <a:solidFill>
                  <a:schemeClr val="tx1"/>
                </a:solidFill>
                <a:latin typeface="Arial" charset="0"/>
                <a:ea typeface="ＭＳ Ｐゴシック" charset="0"/>
              </a:defRPr>
            </a:lvl8pPr>
            <a:lvl9pPr marL="3886200" indent="-228600" eaLnBrk="0" fontAlgn="base" hangingPunct="0">
              <a:spcBef>
                <a:spcPct val="0"/>
              </a:spcBef>
              <a:spcAft>
                <a:spcPct val="0"/>
              </a:spcAft>
              <a:defRPr>
                <a:solidFill>
                  <a:schemeClr val="tx1"/>
                </a:solidFill>
                <a:latin typeface="Arial" charset="0"/>
                <a:ea typeface="ＭＳ Ｐゴシック" charset="0"/>
              </a:defRPr>
            </a:lvl9pPr>
          </a:lstStyle>
          <a:p>
            <a:pPr algn="ctr" eaLnBrk="1" hangingPunct="1"/>
            <a:r>
              <a:rPr lang="fi-FI" sz="1200" b="1" dirty="0" smtClean="0">
                <a:latin typeface="Garamond" charset="0"/>
              </a:rPr>
              <a:t>Verkosto-oppiminen heimon kanssa</a:t>
            </a:r>
            <a:endParaRPr lang="en-US" sz="1200" b="1" dirty="0">
              <a:latin typeface="Garamond" charset="0"/>
            </a:endParaRPr>
          </a:p>
        </p:txBody>
      </p:sp>
      <p:sp>
        <p:nvSpPr>
          <p:cNvPr id="12" name="Oval 19"/>
          <p:cNvSpPr>
            <a:spLocks noChangeArrowheads="1"/>
          </p:cNvSpPr>
          <p:nvPr/>
        </p:nvSpPr>
        <p:spPr bwMode="auto">
          <a:xfrm>
            <a:off x="7339995" y="1559930"/>
            <a:ext cx="5057775" cy="5057775"/>
          </a:xfrm>
          <a:prstGeom prst="ellipse">
            <a:avLst/>
          </a:prstGeom>
          <a:noFill/>
          <a:ln w="19050">
            <a:solidFill>
              <a:schemeClr val="tx1"/>
            </a:solidFill>
            <a:round/>
            <a:headEnd/>
            <a:tailEnd/>
          </a:ln>
          <a:extLst>
            <a:ext uri="{909E8E84-426E-40dd-AFC4-6F175D3DCCD1}">
              <a14:hiddenFill xmlns:a14="http://schemas.microsoft.com/office/drawing/2010/main">
                <a:solidFill>
                  <a:srgbClr val="FFFFFF"/>
                </a:solidFill>
              </a14:hiddenFill>
            </a:ext>
          </a:extLst>
        </p:spPr>
        <p:txBody>
          <a:bodyPr wrap="none" anchor="ctr"/>
          <a:lstStyle/>
          <a:p>
            <a:endParaRPr lang="fi-FI"/>
          </a:p>
        </p:txBody>
      </p:sp>
      <p:sp>
        <p:nvSpPr>
          <p:cNvPr id="14" name="AutoShape 21"/>
          <p:cNvSpPr>
            <a:spLocks noChangeArrowheads="1"/>
          </p:cNvSpPr>
          <p:nvPr/>
        </p:nvSpPr>
        <p:spPr bwMode="auto">
          <a:xfrm>
            <a:off x="9649807" y="3836405"/>
            <a:ext cx="506413" cy="506413"/>
          </a:xfrm>
          <a:custGeom>
            <a:avLst/>
            <a:gdLst>
              <a:gd name="T0" fmla="*/ 11590903 w 21600"/>
              <a:gd name="T1" fmla="*/ 4129681 h 21600"/>
              <a:gd name="T2" fmla="*/ 1924393 w 21600"/>
              <a:gd name="T3" fmla="*/ 4357778 h 21600"/>
              <a:gd name="T4" fmla="*/ 8494046 w 21600"/>
              <a:gd name="T5" fmla="*/ 5119085 h 21600"/>
              <a:gd name="T6" fmla="*/ 1884818 w 21600"/>
              <a:gd name="T7" fmla="*/ 12153209 h 21600"/>
              <a:gd name="T8" fmla="*/ 976768 w 21600"/>
              <a:gd name="T9" fmla="*/ 7850386 h 21600"/>
              <a:gd name="T10" fmla="*/ 5280692 w 21600"/>
              <a:gd name="T11" fmla="*/ 6942336 h 21600"/>
              <a:gd name="T12" fmla="*/ 0 60000 65536"/>
              <a:gd name="T13" fmla="*/ 0 60000 65536"/>
              <a:gd name="T14" fmla="*/ 0 60000 65536"/>
              <a:gd name="T15" fmla="*/ 0 60000 65536"/>
              <a:gd name="T16" fmla="*/ 0 60000 65536"/>
              <a:gd name="T17" fmla="*/ 0 60000 65536"/>
              <a:gd name="T18" fmla="*/ 3163 w 21600"/>
              <a:gd name="T19" fmla="*/ 3163 h 21600"/>
              <a:gd name="T20" fmla="*/ 18437 w 21600"/>
              <a:gd name="T21" fmla="*/ 18437 h 21600"/>
            </a:gdLst>
            <a:ahLst/>
            <a:cxnLst>
              <a:cxn ang="T12">
                <a:pos x="T0" y="T1"/>
              </a:cxn>
              <a:cxn ang="T13">
                <a:pos x="T2" y="T3"/>
              </a:cxn>
              <a:cxn ang="T14">
                <a:pos x="T4" y="T5"/>
              </a:cxn>
              <a:cxn ang="T15">
                <a:pos x="T6" y="T7"/>
              </a:cxn>
              <a:cxn ang="T16">
                <a:pos x="T8" y="T9"/>
              </a:cxn>
              <a:cxn ang="T17">
                <a:pos x="T10" y="T11"/>
              </a:cxn>
            </a:cxnLst>
            <a:rect l="T18" t="T19" r="T20" b="T21"/>
            <a:pathLst>
              <a:path w="21600" h="21600">
                <a:moveTo>
                  <a:pt x="8133" y="14892"/>
                </a:moveTo>
                <a:cubicBezTo>
                  <a:pt x="8926" y="15409"/>
                  <a:pt x="9853" y="15685"/>
                  <a:pt x="10800" y="15685"/>
                </a:cubicBezTo>
                <a:cubicBezTo>
                  <a:pt x="13497" y="15685"/>
                  <a:pt x="15685" y="13497"/>
                  <a:pt x="15685" y="10800"/>
                </a:cubicBezTo>
                <a:cubicBezTo>
                  <a:pt x="15685" y="8102"/>
                  <a:pt x="13497" y="5915"/>
                  <a:pt x="10800" y="5915"/>
                </a:cubicBezTo>
                <a:cubicBezTo>
                  <a:pt x="8792" y="5914"/>
                  <a:pt x="6989" y="7143"/>
                  <a:pt x="6254" y="9011"/>
                </a:cubicBezTo>
                <a:lnTo>
                  <a:pt x="749" y="6845"/>
                </a:lnTo>
                <a:cubicBezTo>
                  <a:pt x="2375" y="2715"/>
                  <a:pt x="6361" y="-1"/>
                  <a:pt x="10800" y="0"/>
                </a:cubicBezTo>
                <a:cubicBezTo>
                  <a:pt x="16764" y="0"/>
                  <a:pt x="21600" y="4835"/>
                  <a:pt x="21600" y="10800"/>
                </a:cubicBezTo>
                <a:cubicBezTo>
                  <a:pt x="21600" y="16764"/>
                  <a:pt x="16764" y="21600"/>
                  <a:pt x="10800" y="21600"/>
                </a:cubicBezTo>
                <a:cubicBezTo>
                  <a:pt x="8706" y="21600"/>
                  <a:pt x="6658" y="20991"/>
                  <a:pt x="4903" y="19848"/>
                </a:cubicBezTo>
                <a:lnTo>
                  <a:pt x="3429" y="22110"/>
                </a:lnTo>
                <a:lnTo>
                  <a:pt x="1777" y="14282"/>
                </a:lnTo>
                <a:lnTo>
                  <a:pt x="9607" y="12630"/>
                </a:lnTo>
                <a:lnTo>
                  <a:pt x="8133" y="14892"/>
                </a:lnTo>
                <a:close/>
              </a:path>
            </a:pathLst>
          </a:custGeom>
          <a:solidFill>
            <a:srgbClr val="FF0000"/>
          </a:solidFill>
          <a:ln w="9525">
            <a:solidFill>
              <a:schemeClr val="tx1"/>
            </a:solidFill>
            <a:miter lim="800000"/>
            <a:headEnd/>
            <a:tailEnd/>
          </a:ln>
        </p:spPr>
        <p:txBody>
          <a:bodyPr wrap="none" anchor="ctr"/>
          <a:lstStyle/>
          <a:p>
            <a:endParaRPr lang="fi-FI"/>
          </a:p>
        </p:txBody>
      </p:sp>
      <p:sp>
        <p:nvSpPr>
          <p:cNvPr id="15" name="Suorakulmio 14"/>
          <p:cNvSpPr/>
          <p:nvPr/>
        </p:nvSpPr>
        <p:spPr>
          <a:xfrm>
            <a:off x="8988374" y="7203452"/>
            <a:ext cx="1928733" cy="907941"/>
          </a:xfrm>
          <a:prstGeom prst="rect">
            <a:avLst/>
          </a:prstGeom>
        </p:spPr>
        <p:txBody>
          <a:bodyPr wrap="none">
            <a:spAutoFit/>
          </a:bodyPr>
          <a:lstStyle/>
          <a:p>
            <a:pPr>
              <a:spcBef>
                <a:spcPts val="300"/>
              </a:spcBef>
              <a:spcAft>
                <a:spcPts val="300"/>
              </a:spcAft>
            </a:pPr>
            <a:r>
              <a:rPr lang="fi-FI" b="1" dirty="0" smtClean="0">
                <a:ln w="10541" cmpd="sng">
                  <a:solidFill>
                    <a:srgbClr val="7D7D7D">
                      <a:tint val="100000"/>
                      <a:shade val="100000"/>
                      <a:satMod val="110000"/>
                    </a:srgbClr>
                  </a:solidFill>
                  <a:prstDash val="solid"/>
                </a:ln>
                <a:latin typeface="Marker Felt"/>
                <a:cs typeface="Marker Felt"/>
              </a:rPr>
              <a:t>INNOVOINTI-</a:t>
            </a:r>
          </a:p>
          <a:p>
            <a:pPr>
              <a:spcBef>
                <a:spcPts val="300"/>
              </a:spcBef>
              <a:spcAft>
                <a:spcPts val="300"/>
              </a:spcAft>
            </a:pPr>
            <a:r>
              <a:rPr lang="fi-FI" b="1" dirty="0" smtClean="0">
                <a:ln w="10541" cmpd="sng">
                  <a:solidFill>
                    <a:srgbClr val="7D7D7D">
                      <a:tint val="100000"/>
                      <a:shade val="100000"/>
                      <a:satMod val="110000"/>
                    </a:srgbClr>
                  </a:solidFill>
                  <a:prstDash val="solid"/>
                </a:ln>
                <a:latin typeface="Marker Felt"/>
                <a:cs typeface="Marker Felt"/>
              </a:rPr>
              <a:t>PROSESSI</a:t>
            </a:r>
          </a:p>
        </p:txBody>
      </p:sp>
      <p:cxnSp>
        <p:nvCxnSpPr>
          <p:cNvPr id="22" name="Suora yhdysviiva 21"/>
          <p:cNvCxnSpPr/>
          <p:nvPr/>
        </p:nvCxnSpPr>
        <p:spPr>
          <a:xfrm flipH="1">
            <a:off x="-120961" y="9183916"/>
            <a:ext cx="12964577" cy="0"/>
          </a:xfrm>
          <a:prstGeom prst="line">
            <a:avLst/>
          </a:prstGeom>
          <a:ln w="6350" cmpd="sng">
            <a:solidFill>
              <a:schemeClr val="tx1"/>
            </a:solidFill>
            <a:prstDash val="sysDash"/>
          </a:ln>
        </p:spPr>
        <p:style>
          <a:lnRef idx="2">
            <a:schemeClr val="accent1"/>
          </a:lnRef>
          <a:fillRef idx="0">
            <a:schemeClr val="accent1"/>
          </a:fillRef>
          <a:effectRef idx="1">
            <a:schemeClr val="accent1"/>
          </a:effectRef>
          <a:fontRef idx="minor">
            <a:schemeClr val="tx1"/>
          </a:fontRef>
        </p:style>
      </p:cxnSp>
      <p:cxnSp>
        <p:nvCxnSpPr>
          <p:cNvPr id="23" name="Suora yhdysviiva 22"/>
          <p:cNvCxnSpPr/>
          <p:nvPr/>
        </p:nvCxnSpPr>
        <p:spPr>
          <a:xfrm flipH="1">
            <a:off x="-119642" y="384569"/>
            <a:ext cx="12943098" cy="0"/>
          </a:xfrm>
          <a:prstGeom prst="line">
            <a:avLst/>
          </a:prstGeom>
          <a:ln w="6350" cmpd="sng">
            <a:solidFill>
              <a:schemeClr val="tx1"/>
            </a:solidFill>
            <a:prstDash val="sysDash"/>
          </a:ln>
        </p:spPr>
        <p:style>
          <a:lnRef idx="2">
            <a:schemeClr val="accent1"/>
          </a:lnRef>
          <a:fillRef idx="0">
            <a:schemeClr val="accent1"/>
          </a:fillRef>
          <a:effectRef idx="1">
            <a:schemeClr val="accent1"/>
          </a:effectRef>
          <a:fontRef idx="minor">
            <a:schemeClr val="tx1"/>
          </a:fontRef>
        </p:style>
      </p:cxnSp>
      <p:sp>
        <p:nvSpPr>
          <p:cNvPr id="24" name="Suorakulmio 23"/>
          <p:cNvSpPr/>
          <p:nvPr/>
        </p:nvSpPr>
        <p:spPr>
          <a:xfrm>
            <a:off x="923189" y="653491"/>
            <a:ext cx="4585887" cy="1754326"/>
          </a:xfrm>
          <a:prstGeom prst="rect">
            <a:avLst/>
          </a:prstGeom>
        </p:spPr>
        <p:txBody>
          <a:bodyPr wrap="square">
            <a:spAutoFit/>
          </a:bodyPr>
          <a:lstStyle/>
          <a:p>
            <a:r>
              <a:rPr lang="fi-FI" sz="1600" dirty="0" smtClean="0">
                <a:latin typeface="Marker Felt"/>
                <a:cs typeface="Marker Felt"/>
              </a:rPr>
              <a:t>INNOVOINTIPROSESSI 1 TÄPPÄ</a:t>
            </a:r>
          </a:p>
          <a:p>
            <a:endParaRPr lang="fi-FI" sz="1100" dirty="0" smtClean="0"/>
          </a:p>
          <a:p>
            <a:pPr marL="171450" indent="-171450">
              <a:spcBef>
                <a:spcPts val="600"/>
              </a:spcBef>
              <a:spcAft>
                <a:spcPts val="600"/>
              </a:spcAft>
              <a:buClr>
                <a:schemeClr val="tx1"/>
              </a:buClr>
              <a:buSzPct val="150000"/>
              <a:buFont typeface="Wingdings" charset="2"/>
              <a:buChar char=""/>
            </a:pPr>
            <a:r>
              <a:rPr lang="fi-FI" sz="1100" dirty="0" smtClean="0">
                <a:solidFill>
                  <a:srgbClr val="000000"/>
                </a:solidFill>
              </a:rPr>
              <a:t>Tiimiyrityksessämme hankitaan uusia kokemuksia ja niistä keskustellaan. Jalostamme niistä uusia ideoita, joiden toimivuutta kokeilemme käytännössä (ymmärrämme tietoteorian ja se toimii meidän yrityksessämme</a:t>
            </a:r>
          </a:p>
          <a:p>
            <a:pPr marL="171450" indent="-171450">
              <a:spcBef>
                <a:spcPts val="600"/>
              </a:spcBef>
              <a:spcAft>
                <a:spcPts val="600"/>
              </a:spcAft>
              <a:buClr>
                <a:schemeClr val="tx1"/>
              </a:buClr>
              <a:buSzPct val="150000"/>
              <a:buFont typeface="Wingdings" charset="2"/>
              <a:buChar char=""/>
            </a:pPr>
            <a:r>
              <a:rPr lang="fi-FI" sz="1100" dirty="0" smtClean="0">
                <a:solidFill>
                  <a:srgbClr val="000000"/>
                </a:solidFill>
              </a:rPr>
              <a:t>Olemme pitäneet lapputalkoot ja tuottaneet yhdessä yli 200 ideaa asiakkaalle. Osaamme käyttää myös jotain toista innovointityökalua</a:t>
            </a:r>
          </a:p>
        </p:txBody>
      </p:sp>
      <p:sp>
        <p:nvSpPr>
          <p:cNvPr id="25" name="Suorakulmio 24"/>
          <p:cNvSpPr/>
          <p:nvPr/>
        </p:nvSpPr>
        <p:spPr>
          <a:xfrm>
            <a:off x="923189" y="2761236"/>
            <a:ext cx="4585887" cy="2215991"/>
          </a:xfrm>
          <a:prstGeom prst="rect">
            <a:avLst/>
          </a:prstGeom>
        </p:spPr>
        <p:txBody>
          <a:bodyPr wrap="square">
            <a:spAutoFit/>
          </a:bodyPr>
          <a:lstStyle/>
          <a:p>
            <a:r>
              <a:rPr lang="fi-FI" sz="1600" dirty="0" smtClean="0">
                <a:latin typeface="Marker Felt"/>
                <a:cs typeface="Marker Felt"/>
              </a:rPr>
              <a:t>INNOVOINTIPROSESSI </a:t>
            </a:r>
            <a:r>
              <a:rPr lang="fi-FI" sz="1600" dirty="0">
                <a:latin typeface="Marker Felt"/>
                <a:cs typeface="Marker Felt"/>
              </a:rPr>
              <a:t>2</a:t>
            </a:r>
            <a:r>
              <a:rPr lang="fi-FI" sz="1600" dirty="0" smtClean="0">
                <a:latin typeface="Marker Felt"/>
                <a:cs typeface="Marker Felt"/>
              </a:rPr>
              <a:t> TÄPPÄ</a:t>
            </a:r>
          </a:p>
          <a:p>
            <a:endParaRPr lang="fi-FI" sz="1100" dirty="0" smtClean="0"/>
          </a:p>
          <a:p>
            <a:pPr marL="171450" indent="-171450">
              <a:spcBef>
                <a:spcPts val="600"/>
              </a:spcBef>
              <a:spcAft>
                <a:spcPts val="600"/>
              </a:spcAft>
              <a:buClr>
                <a:schemeClr val="tx1"/>
              </a:buClr>
              <a:buSzPct val="150000"/>
              <a:buFont typeface="Wingdings" charset="2"/>
              <a:buChar char=""/>
            </a:pPr>
            <a:r>
              <a:rPr lang="fi-FI" sz="1100" dirty="0" smtClean="0">
                <a:solidFill>
                  <a:srgbClr val="000000"/>
                </a:solidFill>
              </a:rPr>
              <a:t>Pystymme konkretisoimaan ajatuksiamme ja synnyttämään niistä kokeiluja</a:t>
            </a:r>
          </a:p>
          <a:p>
            <a:pPr marL="171450" indent="-171450">
              <a:spcBef>
                <a:spcPts val="600"/>
              </a:spcBef>
              <a:spcAft>
                <a:spcPts val="600"/>
              </a:spcAft>
              <a:buClr>
                <a:schemeClr val="tx1"/>
              </a:buClr>
              <a:buSzPct val="150000"/>
              <a:buFont typeface="Wingdings" charset="2"/>
              <a:buChar char=""/>
            </a:pPr>
            <a:r>
              <a:rPr lang="fi-FI" sz="1100" dirty="0" smtClean="0">
                <a:solidFill>
                  <a:srgbClr val="000000"/>
                </a:solidFill>
              </a:rPr>
              <a:t>Meillä on menossa 10 kokeilua</a:t>
            </a:r>
          </a:p>
          <a:p>
            <a:pPr marL="171450" indent="-171450">
              <a:spcBef>
                <a:spcPts val="600"/>
              </a:spcBef>
              <a:spcAft>
                <a:spcPts val="600"/>
              </a:spcAft>
              <a:buClr>
                <a:schemeClr val="tx1"/>
              </a:buClr>
              <a:buSzPct val="150000"/>
              <a:buFont typeface="Wingdings" charset="2"/>
              <a:buChar char=""/>
            </a:pPr>
            <a:r>
              <a:rPr lang="fi-FI" sz="1100" dirty="0" smtClean="0">
                <a:solidFill>
                  <a:srgbClr val="000000"/>
                </a:solidFill>
              </a:rPr>
              <a:t>Käytäntöön vietyjä tuotteita ja palvelukonsepteja on yksi</a:t>
            </a:r>
          </a:p>
          <a:p>
            <a:pPr marL="171450" indent="-171450">
              <a:spcBef>
                <a:spcPts val="600"/>
              </a:spcBef>
              <a:spcAft>
                <a:spcPts val="600"/>
              </a:spcAft>
              <a:buClr>
                <a:schemeClr val="tx1"/>
              </a:buClr>
              <a:buSzPct val="150000"/>
              <a:buFont typeface="Wingdings" charset="2"/>
              <a:buChar char=""/>
            </a:pPr>
            <a:r>
              <a:rPr lang="fi-FI" sz="1100" dirty="0" smtClean="0">
                <a:solidFill>
                  <a:srgbClr val="000000"/>
                </a:solidFill>
              </a:rPr>
              <a:t>Testatuista konsepteista on tullut meille voittoa </a:t>
            </a:r>
            <a:r>
              <a:rPr lang="fi-FI" sz="1100" dirty="0" err="1" smtClean="0">
                <a:solidFill>
                  <a:srgbClr val="000000"/>
                </a:solidFill>
              </a:rPr>
              <a:t>vähintää</a:t>
            </a:r>
            <a:r>
              <a:rPr lang="fi-FI" sz="1100" dirty="0" smtClean="0">
                <a:solidFill>
                  <a:srgbClr val="000000"/>
                </a:solidFill>
              </a:rPr>
              <a:t> 3500€</a:t>
            </a:r>
          </a:p>
          <a:p>
            <a:pPr marL="171450" indent="-171450">
              <a:spcBef>
                <a:spcPts val="600"/>
              </a:spcBef>
              <a:spcAft>
                <a:spcPts val="600"/>
              </a:spcAft>
              <a:buClr>
                <a:schemeClr val="tx1"/>
              </a:buClr>
              <a:buSzPct val="150000"/>
              <a:buFont typeface="Wingdings" charset="2"/>
              <a:buChar char=""/>
            </a:pPr>
            <a:r>
              <a:rPr lang="fi-FI" sz="1100" dirty="0" smtClean="0">
                <a:solidFill>
                  <a:srgbClr val="000000"/>
                </a:solidFill>
              </a:rPr>
              <a:t>Hallitsemme kolme innovaatiotyökalua</a:t>
            </a:r>
          </a:p>
        </p:txBody>
      </p:sp>
      <p:sp>
        <p:nvSpPr>
          <p:cNvPr id="18" name="Suorakulmio 17"/>
          <p:cNvSpPr/>
          <p:nvPr/>
        </p:nvSpPr>
        <p:spPr>
          <a:xfrm>
            <a:off x="923189" y="5309165"/>
            <a:ext cx="4585887" cy="2385268"/>
          </a:xfrm>
          <a:prstGeom prst="rect">
            <a:avLst/>
          </a:prstGeom>
        </p:spPr>
        <p:txBody>
          <a:bodyPr wrap="square">
            <a:spAutoFit/>
          </a:bodyPr>
          <a:lstStyle/>
          <a:p>
            <a:r>
              <a:rPr lang="fi-FI" sz="1600" dirty="0" smtClean="0">
                <a:latin typeface="Marker Felt"/>
                <a:cs typeface="Marker Felt"/>
              </a:rPr>
              <a:t>INNOVOINTIPROSESSI </a:t>
            </a:r>
            <a:r>
              <a:rPr lang="fi-FI" sz="1600" dirty="0">
                <a:latin typeface="Marker Felt"/>
                <a:cs typeface="Marker Felt"/>
              </a:rPr>
              <a:t>3</a:t>
            </a:r>
            <a:r>
              <a:rPr lang="fi-FI" sz="1600" dirty="0" smtClean="0">
                <a:latin typeface="Marker Felt"/>
                <a:cs typeface="Marker Felt"/>
              </a:rPr>
              <a:t> TÄPPÄ</a:t>
            </a:r>
          </a:p>
          <a:p>
            <a:endParaRPr lang="fi-FI" sz="1100" dirty="0" smtClean="0"/>
          </a:p>
          <a:p>
            <a:pPr marL="171450" indent="-171450">
              <a:spcBef>
                <a:spcPts val="600"/>
              </a:spcBef>
              <a:spcAft>
                <a:spcPts val="600"/>
              </a:spcAft>
              <a:buClr>
                <a:schemeClr val="tx1"/>
              </a:buClr>
              <a:buSzPct val="150000"/>
              <a:buFont typeface="Wingdings" charset="2"/>
              <a:buChar char=""/>
            </a:pPr>
            <a:r>
              <a:rPr lang="fi-FI" sz="1100" dirty="0" smtClean="0">
                <a:solidFill>
                  <a:srgbClr val="000000"/>
                </a:solidFill>
              </a:rPr>
              <a:t>Kokeilumme muodostavat jatkuvan virran niin, että ajatukset ja ideat johtavat säännöllisesti uusiin kokeiluihin ja kokemusten vaihtoon. </a:t>
            </a:r>
          </a:p>
          <a:p>
            <a:pPr marL="171450" indent="-171450">
              <a:spcBef>
                <a:spcPts val="600"/>
              </a:spcBef>
              <a:spcAft>
                <a:spcPts val="600"/>
              </a:spcAft>
              <a:buClr>
                <a:schemeClr val="tx1"/>
              </a:buClr>
              <a:buSzPct val="150000"/>
              <a:buFont typeface="Wingdings" charset="2"/>
              <a:buChar char=""/>
            </a:pPr>
            <a:r>
              <a:rPr lang="fi-FI" sz="1100" dirty="0" smtClean="0">
                <a:solidFill>
                  <a:srgbClr val="000000"/>
                </a:solidFill>
              </a:rPr>
              <a:t>Olemme saaneet aikaiseksi kolme testattavaa tuote-/palvelukonseptia</a:t>
            </a:r>
          </a:p>
          <a:p>
            <a:pPr marL="171450" indent="-171450">
              <a:spcBef>
                <a:spcPts val="600"/>
              </a:spcBef>
              <a:spcAft>
                <a:spcPts val="600"/>
              </a:spcAft>
              <a:buClr>
                <a:schemeClr val="tx1"/>
              </a:buClr>
              <a:buSzPct val="150000"/>
              <a:buFont typeface="Wingdings" charset="2"/>
              <a:buChar char=""/>
            </a:pPr>
            <a:r>
              <a:rPr lang="fi-FI" sz="1100" dirty="0" smtClean="0">
                <a:solidFill>
                  <a:srgbClr val="000000"/>
                </a:solidFill>
              </a:rPr>
              <a:t>Tiimiyrityksessämme vallitsee luottamus. Tuemme toisiamme ja kannustamme jokaista keksimään ja kokeilemaan</a:t>
            </a:r>
          </a:p>
          <a:p>
            <a:pPr marL="171450" indent="-171450">
              <a:spcBef>
                <a:spcPts val="600"/>
              </a:spcBef>
              <a:spcAft>
                <a:spcPts val="600"/>
              </a:spcAft>
              <a:buClr>
                <a:schemeClr val="tx1"/>
              </a:buClr>
              <a:buSzPct val="150000"/>
              <a:buFont typeface="Wingdings" charset="2"/>
              <a:buChar char=""/>
            </a:pPr>
            <a:r>
              <a:rPr lang="fi-FI" sz="1100" dirty="0" smtClean="0">
                <a:solidFill>
                  <a:srgbClr val="000000"/>
                </a:solidFill>
              </a:rPr>
              <a:t>Testatuista konsepteista on tullut meille liikevaihtoa 12000€</a:t>
            </a:r>
          </a:p>
          <a:p>
            <a:pPr marL="171450" indent="-171450">
              <a:spcBef>
                <a:spcPts val="600"/>
              </a:spcBef>
              <a:spcAft>
                <a:spcPts val="600"/>
              </a:spcAft>
              <a:buClr>
                <a:schemeClr val="tx1"/>
              </a:buClr>
              <a:buSzPct val="150000"/>
              <a:buFont typeface="Wingdings" charset="2"/>
              <a:buChar char=""/>
            </a:pPr>
            <a:r>
              <a:rPr lang="fi-FI" sz="1100" dirty="0" smtClean="0">
                <a:solidFill>
                  <a:srgbClr val="000000"/>
                </a:solidFill>
              </a:rPr>
              <a:t>Hallitsemme neljä innovaatiotyökalua</a:t>
            </a:r>
          </a:p>
        </p:txBody>
      </p:sp>
    </p:spTree>
    <p:extLst>
      <p:ext uri="{BB962C8B-B14F-4D97-AF65-F5344CB8AC3E}">
        <p14:creationId xmlns:p14="http://schemas.microsoft.com/office/powerpoint/2010/main" val="3180137338"/>
      </p:ext>
    </p:extLst>
  </p:cSld>
  <p:clrMapOvr>
    <a:masterClrMapping/>
  </p:clrMapOvr>
  <p:timing>
    <p:tnLst>
      <p:par>
        <p:cTn xmlns:p14="http://schemas.microsoft.com/office/powerpoint/2010/mai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8" name="Kuva 27" descr="SCN_0047.jpg"/>
          <p:cNvPicPr>
            <a:picLocks noChangeAspect="1"/>
          </p:cNvPicPr>
          <p:nvPr/>
        </p:nvPicPr>
        <p:blipFill rotWithShape="1">
          <a:blip r:embed="rId2" cstate="print">
            <a:extLst>
              <a:ext uri="{28A0092B-C50C-407E-A947-70E740481C1C}">
                <a14:useLocalDpi xmlns:a14="http://schemas.microsoft.com/office/drawing/2010/main"/>
              </a:ext>
            </a:extLst>
          </a:blip>
          <a:srcRect/>
          <a:stretch/>
        </p:blipFill>
        <p:spPr>
          <a:xfrm rot="16200000">
            <a:off x="1527915" y="-1674182"/>
            <a:ext cx="9606346" cy="12944416"/>
          </a:xfrm>
          <a:prstGeom prst="rect">
            <a:avLst/>
          </a:prstGeom>
        </p:spPr>
      </p:pic>
      <p:sp>
        <p:nvSpPr>
          <p:cNvPr id="15" name="Oval 2"/>
          <p:cNvSpPr>
            <a:spLocks noChangeArrowheads="1"/>
          </p:cNvSpPr>
          <p:nvPr/>
        </p:nvSpPr>
        <p:spPr bwMode="auto">
          <a:xfrm>
            <a:off x="7883035" y="2205348"/>
            <a:ext cx="3779837" cy="3779837"/>
          </a:xfrm>
          <a:prstGeom prst="ellipse">
            <a:avLst/>
          </a:prstGeom>
          <a:noFill/>
          <a:ln w="19050">
            <a:solidFill>
              <a:srgbClr val="FF0000"/>
            </a:solidFill>
            <a:round/>
            <a:headEnd/>
            <a:tailEnd/>
          </a:ln>
          <a:extLst>
            <a:ext uri="{909E8E84-426E-40dd-AFC4-6F175D3DCCD1}">
              <a14:hiddenFill xmlns:a14="http://schemas.microsoft.com/office/drawing/2010/main">
                <a:solidFill>
                  <a:srgbClr val="FFFFFF"/>
                </a:solidFill>
              </a14:hiddenFill>
            </a:ext>
          </a:extLst>
        </p:spPr>
        <p:txBody>
          <a:bodyPr wrap="none" anchor="ctr"/>
          <a:lstStyle/>
          <a:p>
            <a:endParaRPr lang="fi-FI"/>
          </a:p>
        </p:txBody>
      </p:sp>
      <p:sp>
        <p:nvSpPr>
          <p:cNvPr id="16" name="Text Box 3"/>
          <p:cNvSpPr txBox="1">
            <a:spLocks noChangeArrowheads="1"/>
          </p:cNvSpPr>
          <p:nvPr/>
        </p:nvSpPr>
        <p:spPr bwMode="auto">
          <a:xfrm>
            <a:off x="9451485" y="2568885"/>
            <a:ext cx="663575" cy="2746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charset="0"/>
                <a:ea typeface="ＭＳ Ｐゴシック" charset="0"/>
              </a:defRPr>
            </a:lvl1pPr>
            <a:lvl2pPr marL="742950" indent="-285750" eaLnBrk="0" hangingPunct="0">
              <a:defRPr>
                <a:solidFill>
                  <a:schemeClr val="tx1"/>
                </a:solidFill>
                <a:latin typeface="Arial" charset="0"/>
                <a:ea typeface="ＭＳ Ｐゴシック" charset="0"/>
              </a:defRPr>
            </a:lvl2pPr>
            <a:lvl3pPr marL="1143000" indent="-228600" eaLnBrk="0" hangingPunct="0">
              <a:defRPr>
                <a:solidFill>
                  <a:schemeClr val="tx1"/>
                </a:solidFill>
                <a:latin typeface="Arial" charset="0"/>
                <a:ea typeface="ＭＳ Ｐゴシック" charset="0"/>
              </a:defRPr>
            </a:lvl3pPr>
            <a:lvl4pPr marL="1600200" indent="-228600" eaLnBrk="0" hangingPunct="0">
              <a:defRPr>
                <a:solidFill>
                  <a:schemeClr val="tx1"/>
                </a:solidFill>
                <a:latin typeface="Arial" charset="0"/>
                <a:ea typeface="ＭＳ Ｐゴシック" charset="0"/>
              </a:defRPr>
            </a:lvl4pPr>
            <a:lvl5pPr marL="2057400" indent="-228600" eaLnBrk="0" hangingPunct="0">
              <a:defRPr>
                <a:solidFill>
                  <a:schemeClr val="tx1"/>
                </a:solidFill>
                <a:latin typeface="Arial" charset="0"/>
                <a:ea typeface="ＭＳ Ｐゴシック" charset="0"/>
              </a:defRPr>
            </a:lvl5pPr>
            <a:lvl6pPr marL="2514600" indent="-228600" eaLnBrk="0" fontAlgn="base" hangingPunct="0">
              <a:spcBef>
                <a:spcPct val="0"/>
              </a:spcBef>
              <a:spcAft>
                <a:spcPct val="0"/>
              </a:spcAft>
              <a:defRPr>
                <a:solidFill>
                  <a:schemeClr val="tx1"/>
                </a:solidFill>
                <a:latin typeface="Arial" charset="0"/>
                <a:ea typeface="ＭＳ Ｐゴシック" charset="0"/>
              </a:defRPr>
            </a:lvl6pPr>
            <a:lvl7pPr marL="2971800" indent="-228600" eaLnBrk="0" fontAlgn="base" hangingPunct="0">
              <a:spcBef>
                <a:spcPct val="0"/>
              </a:spcBef>
              <a:spcAft>
                <a:spcPct val="0"/>
              </a:spcAft>
              <a:defRPr>
                <a:solidFill>
                  <a:schemeClr val="tx1"/>
                </a:solidFill>
                <a:latin typeface="Arial" charset="0"/>
                <a:ea typeface="ＭＳ Ｐゴシック" charset="0"/>
              </a:defRPr>
            </a:lvl7pPr>
            <a:lvl8pPr marL="3429000" indent="-228600" eaLnBrk="0" fontAlgn="base" hangingPunct="0">
              <a:spcBef>
                <a:spcPct val="0"/>
              </a:spcBef>
              <a:spcAft>
                <a:spcPct val="0"/>
              </a:spcAft>
              <a:defRPr>
                <a:solidFill>
                  <a:schemeClr val="tx1"/>
                </a:solidFill>
                <a:latin typeface="Arial" charset="0"/>
                <a:ea typeface="ＭＳ Ｐゴシック" charset="0"/>
              </a:defRPr>
            </a:lvl8pPr>
            <a:lvl9pPr marL="3886200" indent="-228600" eaLnBrk="0" fontAlgn="base" hangingPunct="0">
              <a:spcBef>
                <a:spcPct val="0"/>
              </a:spcBef>
              <a:spcAft>
                <a:spcPct val="0"/>
              </a:spcAft>
              <a:defRPr>
                <a:solidFill>
                  <a:schemeClr val="tx1"/>
                </a:solidFill>
                <a:latin typeface="Arial" charset="0"/>
                <a:ea typeface="ＭＳ Ｐゴシック" charset="0"/>
              </a:defRPr>
            </a:lvl9pPr>
          </a:lstStyle>
          <a:p>
            <a:pPr eaLnBrk="1" hangingPunct="1"/>
            <a:r>
              <a:rPr lang="fi-FI" sz="1200" b="1" i="1">
                <a:latin typeface="Garamond" charset="0"/>
              </a:rPr>
              <a:t>Dialogi</a:t>
            </a:r>
            <a:endParaRPr lang="en-US" sz="1200" b="1" i="1">
              <a:latin typeface="Garamond" charset="0"/>
            </a:endParaRPr>
          </a:p>
        </p:txBody>
      </p:sp>
      <p:sp>
        <p:nvSpPr>
          <p:cNvPr id="17" name="Text Box 4"/>
          <p:cNvSpPr txBox="1">
            <a:spLocks noChangeArrowheads="1"/>
          </p:cNvSpPr>
          <p:nvPr/>
        </p:nvSpPr>
        <p:spPr bwMode="auto">
          <a:xfrm>
            <a:off x="9106997" y="5305735"/>
            <a:ext cx="1411288" cy="2746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charset="0"/>
                <a:ea typeface="ＭＳ Ｐゴシック" charset="0"/>
              </a:defRPr>
            </a:lvl1pPr>
            <a:lvl2pPr marL="742950" indent="-285750" eaLnBrk="0" hangingPunct="0">
              <a:defRPr>
                <a:solidFill>
                  <a:schemeClr val="tx1"/>
                </a:solidFill>
                <a:latin typeface="Arial" charset="0"/>
                <a:ea typeface="ＭＳ Ｐゴシック" charset="0"/>
              </a:defRPr>
            </a:lvl2pPr>
            <a:lvl3pPr marL="1143000" indent="-228600" eaLnBrk="0" hangingPunct="0">
              <a:defRPr>
                <a:solidFill>
                  <a:schemeClr val="tx1"/>
                </a:solidFill>
                <a:latin typeface="Arial" charset="0"/>
                <a:ea typeface="ＭＳ Ｐゴシック" charset="0"/>
              </a:defRPr>
            </a:lvl3pPr>
            <a:lvl4pPr marL="1600200" indent="-228600" eaLnBrk="0" hangingPunct="0">
              <a:defRPr>
                <a:solidFill>
                  <a:schemeClr val="tx1"/>
                </a:solidFill>
                <a:latin typeface="Arial" charset="0"/>
                <a:ea typeface="ＭＳ Ｐゴシック" charset="0"/>
              </a:defRPr>
            </a:lvl4pPr>
            <a:lvl5pPr marL="2057400" indent="-228600" eaLnBrk="0" hangingPunct="0">
              <a:defRPr>
                <a:solidFill>
                  <a:schemeClr val="tx1"/>
                </a:solidFill>
                <a:latin typeface="Arial" charset="0"/>
                <a:ea typeface="ＭＳ Ｐゴシック" charset="0"/>
              </a:defRPr>
            </a:lvl5pPr>
            <a:lvl6pPr marL="2514600" indent="-228600" eaLnBrk="0" fontAlgn="base" hangingPunct="0">
              <a:spcBef>
                <a:spcPct val="0"/>
              </a:spcBef>
              <a:spcAft>
                <a:spcPct val="0"/>
              </a:spcAft>
              <a:defRPr>
                <a:solidFill>
                  <a:schemeClr val="tx1"/>
                </a:solidFill>
                <a:latin typeface="Arial" charset="0"/>
                <a:ea typeface="ＭＳ Ｐゴシック" charset="0"/>
              </a:defRPr>
            </a:lvl6pPr>
            <a:lvl7pPr marL="2971800" indent="-228600" eaLnBrk="0" fontAlgn="base" hangingPunct="0">
              <a:spcBef>
                <a:spcPct val="0"/>
              </a:spcBef>
              <a:spcAft>
                <a:spcPct val="0"/>
              </a:spcAft>
              <a:defRPr>
                <a:solidFill>
                  <a:schemeClr val="tx1"/>
                </a:solidFill>
                <a:latin typeface="Arial" charset="0"/>
                <a:ea typeface="ＭＳ Ｐゴシック" charset="0"/>
              </a:defRPr>
            </a:lvl7pPr>
            <a:lvl8pPr marL="3429000" indent="-228600" eaLnBrk="0" fontAlgn="base" hangingPunct="0">
              <a:spcBef>
                <a:spcPct val="0"/>
              </a:spcBef>
              <a:spcAft>
                <a:spcPct val="0"/>
              </a:spcAft>
              <a:defRPr>
                <a:solidFill>
                  <a:schemeClr val="tx1"/>
                </a:solidFill>
                <a:latin typeface="Arial" charset="0"/>
                <a:ea typeface="ＭＳ Ｐゴシック" charset="0"/>
              </a:defRPr>
            </a:lvl8pPr>
            <a:lvl9pPr marL="3886200" indent="-228600" eaLnBrk="0" fontAlgn="base" hangingPunct="0">
              <a:spcBef>
                <a:spcPct val="0"/>
              </a:spcBef>
              <a:spcAft>
                <a:spcPct val="0"/>
              </a:spcAft>
              <a:defRPr>
                <a:solidFill>
                  <a:schemeClr val="tx1"/>
                </a:solidFill>
                <a:latin typeface="Arial" charset="0"/>
                <a:ea typeface="ＭＳ Ｐゴシック" charset="0"/>
              </a:defRPr>
            </a:lvl9pPr>
          </a:lstStyle>
          <a:p>
            <a:pPr eaLnBrk="1" hangingPunct="1"/>
            <a:r>
              <a:rPr lang="fi-FI" sz="1200" b="1" i="1">
                <a:latin typeface="Garamond" charset="0"/>
              </a:rPr>
              <a:t>Learning by Doing</a:t>
            </a:r>
            <a:endParaRPr lang="en-US" sz="1200" b="1" i="1">
              <a:latin typeface="Garamond" charset="0"/>
            </a:endParaRPr>
          </a:p>
        </p:txBody>
      </p:sp>
      <p:sp>
        <p:nvSpPr>
          <p:cNvPr id="18" name="Text Box 5"/>
          <p:cNvSpPr txBox="1">
            <a:spLocks noChangeArrowheads="1"/>
          </p:cNvSpPr>
          <p:nvPr/>
        </p:nvSpPr>
        <p:spPr bwMode="auto">
          <a:xfrm>
            <a:off x="9456247" y="2345048"/>
            <a:ext cx="758825" cy="2746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charset="0"/>
                <a:ea typeface="ＭＳ Ｐゴシック" charset="0"/>
              </a:defRPr>
            </a:lvl1pPr>
            <a:lvl2pPr marL="742950" indent="-285750" eaLnBrk="0" hangingPunct="0">
              <a:defRPr>
                <a:solidFill>
                  <a:schemeClr val="tx1"/>
                </a:solidFill>
                <a:latin typeface="Arial" charset="0"/>
                <a:ea typeface="ＭＳ Ｐゴシック" charset="0"/>
              </a:defRPr>
            </a:lvl2pPr>
            <a:lvl3pPr marL="1143000" indent="-228600" eaLnBrk="0" hangingPunct="0">
              <a:defRPr>
                <a:solidFill>
                  <a:schemeClr val="tx1"/>
                </a:solidFill>
                <a:latin typeface="Arial" charset="0"/>
                <a:ea typeface="ＭＳ Ｐゴシック" charset="0"/>
              </a:defRPr>
            </a:lvl3pPr>
            <a:lvl4pPr marL="1600200" indent="-228600" eaLnBrk="0" hangingPunct="0">
              <a:defRPr>
                <a:solidFill>
                  <a:schemeClr val="tx1"/>
                </a:solidFill>
                <a:latin typeface="Arial" charset="0"/>
                <a:ea typeface="ＭＳ Ｐゴシック" charset="0"/>
              </a:defRPr>
            </a:lvl4pPr>
            <a:lvl5pPr marL="2057400" indent="-228600" eaLnBrk="0" hangingPunct="0">
              <a:defRPr>
                <a:solidFill>
                  <a:schemeClr val="tx1"/>
                </a:solidFill>
                <a:latin typeface="Arial" charset="0"/>
                <a:ea typeface="ＭＳ Ｐゴシック" charset="0"/>
              </a:defRPr>
            </a:lvl5pPr>
            <a:lvl6pPr marL="2514600" indent="-228600" eaLnBrk="0" fontAlgn="base" hangingPunct="0">
              <a:spcBef>
                <a:spcPct val="0"/>
              </a:spcBef>
              <a:spcAft>
                <a:spcPct val="0"/>
              </a:spcAft>
              <a:defRPr>
                <a:solidFill>
                  <a:schemeClr val="tx1"/>
                </a:solidFill>
                <a:latin typeface="Arial" charset="0"/>
                <a:ea typeface="ＭＳ Ｐゴシック" charset="0"/>
              </a:defRPr>
            </a:lvl6pPr>
            <a:lvl7pPr marL="2971800" indent="-228600" eaLnBrk="0" fontAlgn="base" hangingPunct="0">
              <a:spcBef>
                <a:spcPct val="0"/>
              </a:spcBef>
              <a:spcAft>
                <a:spcPct val="0"/>
              </a:spcAft>
              <a:defRPr>
                <a:solidFill>
                  <a:schemeClr val="tx1"/>
                </a:solidFill>
                <a:latin typeface="Arial" charset="0"/>
                <a:ea typeface="ＭＳ Ｐゴシック" charset="0"/>
              </a:defRPr>
            </a:lvl7pPr>
            <a:lvl8pPr marL="3429000" indent="-228600" eaLnBrk="0" fontAlgn="base" hangingPunct="0">
              <a:spcBef>
                <a:spcPct val="0"/>
              </a:spcBef>
              <a:spcAft>
                <a:spcPct val="0"/>
              </a:spcAft>
              <a:defRPr>
                <a:solidFill>
                  <a:schemeClr val="tx1"/>
                </a:solidFill>
                <a:latin typeface="Arial" charset="0"/>
                <a:ea typeface="ＭＳ Ｐゴシック" charset="0"/>
              </a:defRPr>
            </a:lvl8pPr>
            <a:lvl9pPr marL="3886200" indent="-228600" eaLnBrk="0" fontAlgn="base" hangingPunct="0">
              <a:spcBef>
                <a:spcPct val="0"/>
              </a:spcBef>
              <a:spcAft>
                <a:spcPct val="0"/>
              </a:spcAft>
              <a:defRPr>
                <a:solidFill>
                  <a:schemeClr val="tx1"/>
                </a:solidFill>
                <a:latin typeface="Arial" charset="0"/>
                <a:ea typeface="ＭＳ Ｐゴシック" charset="0"/>
              </a:defRPr>
            </a:lvl9pPr>
          </a:lstStyle>
          <a:p>
            <a:pPr algn="ctr" eaLnBrk="1" hangingPunct="1"/>
            <a:r>
              <a:rPr lang="fi-FI" sz="1200" b="1">
                <a:latin typeface="Garamond" charset="0"/>
              </a:rPr>
              <a:t>Viestintä</a:t>
            </a:r>
            <a:endParaRPr lang="en-US" sz="1200" b="1">
              <a:latin typeface="Garamond" charset="0"/>
            </a:endParaRPr>
          </a:p>
        </p:txBody>
      </p:sp>
      <p:graphicFrame>
        <p:nvGraphicFramePr>
          <p:cNvPr id="19" name="Group 6"/>
          <p:cNvGraphicFramePr>
            <a:graphicFrameLocks noGrp="1"/>
          </p:cNvGraphicFramePr>
          <p:nvPr>
            <p:extLst>
              <p:ext uri="{D42A27DB-BD31-4B8C-83A1-F6EECF244321}">
                <p14:modId xmlns:p14="http://schemas.microsoft.com/office/powerpoint/2010/main" val="2271195030"/>
              </p:ext>
            </p:extLst>
          </p:nvPr>
        </p:nvGraphicFramePr>
        <p:xfrm>
          <a:off x="8459297" y="2778435"/>
          <a:ext cx="2663825" cy="2592388"/>
        </p:xfrm>
        <a:graphic>
          <a:graphicData uri="http://schemas.openxmlformats.org/drawingml/2006/table">
            <a:tbl>
              <a:tblPr/>
              <a:tblGrid>
                <a:gridCol w="1331913"/>
                <a:gridCol w="1331912"/>
              </a:tblGrid>
              <a:tr h="1296988">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fi-FI" sz="1200" b="0" i="0" u="none" strike="noStrike" cap="none" normalizeH="0" baseline="0">
                          <a:ln>
                            <a:noFill/>
                          </a:ln>
                          <a:solidFill>
                            <a:schemeClr val="tx1"/>
                          </a:solidFill>
                          <a:effectLst/>
                          <a:latin typeface="Garamond" charset="0"/>
                          <a:ea typeface="ＭＳ Ｐゴシック" charset="0"/>
                        </a:rPr>
                        <a:t>Yhteisen tilan (ba) luominen yhdessä asiakkaan kanssa (=tarjooman oivaltaminen yhdessä)</a:t>
                      </a:r>
                      <a:endParaRPr kumimoji="0" lang="en-US" sz="1200" b="0" i="0" u="none" strike="noStrike" cap="none" normalizeH="0" baseline="0">
                        <a:ln>
                          <a:noFill/>
                        </a:ln>
                        <a:solidFill>
                          <a:schemeClr val="tx1"/>
                        </a:solidFill>
                        <a:effectLst/>
                        <a:latin typeface="Garamond" charset="0"/>
                        <a:ea typeface="ＭＳ Ｐゴシック" charset="0"/>
                      </a:endParaRPr>
                    </a:p>
                  </a:txBody>
                  <a:tcPr marL="90000" marR="90000" marT="46800" marB="46800" anchor="ctr" anchorCtr="1" horzOverflow="overflow">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fi-FI" sz="1200" b="0" i="0" u="none" strike="noStrike" cap="none" normalizeH="0" baseline="0">
                          <a:ln>
                            <a:noFill/>
                          </a:ln>
                          <a:solidFill>
                            <a:schemeClr val="tx1"/>
                          </a:solidFill>
                          <a:effectLst/>
                          <a:latin typeface="Garamond" charset="0"/>
                          <a:ea typeface="ＭＳ Ｐゴシック" charset="0"/>
                        </a:rPr>
                        <a:t>Ota asiakkaat tarjooman designiin (=asiakasdialogi)</a:t>
                      </a:r>
                      <a:endParaRPr kumimoji="0" lang="en-US" sz="1200" b="0" i="0" u="none" strike="noStrike" cap="none" normalizeH="0" baseline="0">
                        <a:ln>
                          <a:noFill/>
                        </a:ln>
                        <a:solidFill>
                          <a:schemeClr val="tx1"/>
                        </a:solidFill>
                        <a:effectLst/>
                        <a:latin typeface="Garamond" charset="0"/>
                        <a:ea typeface="ＭＳ Ｐゴシック" charset="0"/>
                      </a:endParaRPr>
                    </a:p>
                  </a:txBody>
                  <a:tcPr marL="90000" marR="90000" marT="46800" marB="46800" anchor="ctr" anchorCtr="1" horzOverflow="overflow">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lnTlToBr>
                      <a:noFill/>
                    </a:lnTlToBr>
                    <a:lnBlToTr>
                      <a:noFill/>
                    </a:lnBlToTr>
                    <a:noFill/>
                  </a:tcPr>
                </a:tc>
              </a:tr>
              <a:tr h="1295400">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fi-FI" sz="1200" b="0" i="0" u="none" strike="noStrike" cap="none" normalizeH="0" baseline="0">
                          <a:ln>
                            <a:noFill/>
                          </a:ln>
                          <a:solidFill>
                            <a:schemeClr val="tx1"/>
                          </a:solidFill>
                          <a:effectLst/>
                          <a:latin typeface="Garamond" charset="0"/>
                          <a:ea typeface="ＭＳ Ｐゴシック" charset="0"/>
                        </a:rPr>
                        <a:t>Yhteistuotanto asiakkaan kanssa eri ympäristöissä ja/tai kanavissa</a:t>
                      </a:r>
                      <a:endParaRPr kumimoji="0" lang="en-US" sz="1200" b="0" i="0" u="none" strike="noStrike" cap="none" normalizeH="0" baseline="0">
                        <a:ln>
                          <a:noFill/>
                        </a:ln>
                        <a:solidFill>
                          <a:schemeClr val="tx1"/>
                        </a:solidFill>
                        <a:effectLst/>
                        <a:latin typeface="Garamond" charset="0"/>
                        <a:ea typeface="ＭＳ Ｐゴシック" charset="0"/>
                      </a:endParaRPr>
                    </a:p>
                  </a:txBody>
                  <a:tcPr marL="90000" marR="90000" marT="46800" marB="46800" anchor="ctr" anchorCtr="1" horzOverflow="overflow">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fi-FI" sz="1200" b="0" i="0" u="none" strike="noStrike" cap="none" normalizeH="0" baseline="0">
                          <a:ln>
                            <a:noFill/>
                          </a:ln>
                          <a:solidFill>
                            <a:schemeClr val="tx1"/>
                          </a:solidFill>
                          <a:effectLst/>
                          <a:latin typeface="Garamond" charset="0"/>
                          <a:ea typeface="ＭＳ Ｐゴシック" charset="0"/>
                        </a:rPr>
                        <a:t>Arvon tuottaminen asiakkaalle</a:t>
                      </a:r>
                      <a:endParaRPr kumimoji="0" lang="en-US" sz="1200" b="0" i="0" u="none" strike="noStrike" cap="none" normalizeH="0" baseline="0">
                        <a:ln>
                          <a:noFill/>
                        </a:ln>
                        <a:solidFill>
                          <a:schemeClr val="tx1"/>
                        </a:solidFill>
                        <a:effectLst/>
                        <a:latin typeface="Garamond" charset="0"/>
                        <a:ea typeface="ＭＳ Ｐゴシック" charset="0"/>
                      </a:endParaRPr>
                    </a:p>
                  </a:txBody>
                  <a:tcPr marL="90000" marR="90000" marT="46800" marB="46800" anchor="ctr" anchorCtr="1" horzOverflow="overflow">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lnTlToBr>
                      <a:noFill/>
                    </a:lnTlToBr>
                    <a:lnBlToTr>
                      <a:noFill/>
                    </a:lnBlToTr>
                    <a:noFill/>
                  </a:tcPr>
                </a:tc>
              </a:tr>
            </a:tbl>
          </a:graphicData>
        </a:graphic>
      </p:graphicFrame>
      <p:sp>
        <p:nvSpPr>
          <p:cNvPr id="20" name="Text Box 17"/>
          <p:cNvSpPr txBox="1">
            <a:spLocks noChangeArrowheads="1"/>
          </p:cNvSpPr>
          <p:nvPr/>
        </p:nvSpPr>
        <p:spPr bwMode="auto">
          <a:xfrm>
            <a:off x="9273685" y="1841810"/>
            <a:ext cx="1138237" cy="2746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charset="0"/>
                <a:ea typeface="ＭＳ Ｐゴシック" charset="0"/>
              </a:defRPr>
            </a:lvl1pPr>
            <a:lvl2pPr marL="742950" indent="-285750" eaLnBrk="0" hangingPunct="0">
              <a:defRPr>
                <a:solidFill>
                  <a:schemeClr val="tx1"/>
                </a:solidFill>
                <a:latin typeface="Arial" charset="0"/>
                <a:ea typeface="ＭＳ Ｐゴシック" charset="0"/>
              </a:defRPr>
            </a:lvl2pPr>
            <a:lvl3pPr marL="1143000" indent="-228600" eaLnBrk="0" hangingPunct="0">
              <a:defRPr>
                <a:solidFill>
                  <a:schemeClr val="tx1"/>
                </a:solidFill>
                <a:latin typeface="Arial" charset="0"/>
                <a:ea typeface="ＭＳ Ｐゴシック" charset="0"/>
              </a:defRPr>
            </a:lvl3pPr>
            <a:lvl4pPr marL="1600200" indent="-228600" eaLnBrk="0" hangingPunct="0">
              <a:defRPr>
                <a:solidFill>
                  <a:schemeClr val="tx1"/>
                </a:solidFill>
                <a:latin typeface="Arial" charset="0"/>
                <a:ea typeface="ＭＳ Ｐゴシック" charset="0"/>
              </a:defRPr>
            </a:lvl4pPr>
            <a:lvl5pPr marL="2057400" indent="-228600" eaLnBrk="0" hangingPunct="0">
              <a:defRPr>
                <a:solidFill>
                  <a:schemeClr val="tx1"/>
                </a:solidFill>
                <a:latin typeface="Arial" charset="0"/>
                <a:ea typeface="ＭＳ Ｐゴシック" charset="0"/>
              </a:defRPr>
            </a:lvl5pPr>
            <a:lvl6pPr marL="2514600" indent="-228600" eaLnBrk="0" fontAlgn="base" hangingPunct="0">
              <a:spcBef>
                <a:spcPct val="0"/>
              </a:spcBef>
              <a:spcAft>
                <a:spcPct val="0"/>
              </a:spcAft>
              <a:defRPr>
                <a:solidFill>
                  <a:schemeClr val="tx1"/>
                </a:solidFill>
                <a:latin typeface="Arial" charset="0"/>
                <a:ea typeface="ＭＳ Ｐゴシック" charset="0"/>
              </a:defRPr>
            </a:lvl6pPr>
            <a:lvl7pPr marL="2971800" indent="-228600" eaLnBrk="0" fontAlgn="base" hangingPunct="0">
              <a:spcBef>
                <a:spcPct val="0"/>
              </a:spcBef>
              <a:spcAft>
                <a:spcPct val="0"/>
              </a:spcAft>
              <a:defRPr>
                <a:solidFill>
                  <a:schemeClr val="tx1"/>
                </a:solidFill>
                <a:latin typeface="Arial" charset="0"/>
                <a:ea typeface="ＭＳ Ｐゴシック" charset="0"/>
              </a:defRPr>
            </a:lvl7pPr>
            <a:lvl8pPr marL="3429000" indent="-228600" eaLnBrk="0" fontAlgn="base" hangingPunct="0">
              <a:spcBef>
                <a:spcPct val="0"/>
              </a:spcBef>
              <a:spcAft>
                <a:spcPct val="0"/>
              </a:spcAft>
              <a:defRPr>
                <a:solidFill>
                  <a:schemeClr val="tx1"/>
                </a:solidFill>
                <a:latin typeface="Arial" charset="0"/>
                <a:ea typeface="ＭＳ Ｐゴシック" charset="0"/>
              </a:defRPr>
            </a:lvl8pPr>
            <a:lvl9pPr marL="3886200" indent="-228600" eaLnBrk="0" fontAlgn="base" hangingPunct="0">
              <a:spcBef>
                <a:spcPct val="0"/>
              </a:spcBef>
              <a:spcAft>
                <a:spcPct val="0"/>
              </a:spcAft>
              <a:defRPr>
                <a:solidFill>
                  <a:schemeClr val="tx1"/>
                </a:solidFill>
                <a:latin typeface="Arial" charset="0"/>
                <a:ea typeface="ＭＳ Ｐゴシック" charset="0"/>
              </a:defRPr>
            </a:lvl9pPr>
          </a:lstStyle>
          <a:p>
            <a:pPr algn="ctr" eaLnBrk="1" hangingPunct="1"/>
            <a:r>
              <a:rPr lang="fi-FI" sz="1200" b="1">
                <a:latin typeface="Garamond" charset="0"/>
              </a:rPr>
              <a:t>Oppimissuhde</a:t>
            </a:r>
            <a:endParaRPr lang="en-US" sz="1200" b="1">
              <a:latin typeface="Garamond" charset="0"/>
            </a:endParaRPr>
          </a:p>
        </p:txBody>
      </p:sp>
      <p:sp>
        <p:nvSpPr>
          <p:cNvPr id="21" name="Text Box 18"/>
          <p:cNvSpPr txBox="1">
            <a:spLocks noChangeArrowheads="1"/>
          </p:cNvSpPr>
          <p:nvPr/>
        </p:nvSpPr>
        <p:spPr bwMode="auto">
          <a:xfrm>
            <a:off x="8922847" y="1206810"/>
            <a:ext cx="1833563" cy="2746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charset="0"/>
                <a:ea typeface="ＭＳ Ｐゴシック" charset="0"/>
              </a:defRPr>
            </a:lvl1pPr>
            <a:lvl2pPr marL="742950" indent="-285750" eaLnBrk="0" hangingPunct="0">
              <a:defRPr>
                <a:solidFill>
                  <a:schemeClr val="tx1"/>
                </a:solidFill>
                <a:latin typeface="Arial" charset="0"/>
                <a:ea typeface="ＭＳ Ｐゴシック" charset="0"/>
              </a:defRPr>
            </a:lvl2pPr>
            <a:lvl3pPr marL="1143000" indent="-228600" eaLnBrk="0" hangingPunct="0">
              <a:defRPr>
                <a:solidFill>
                  <a:schemeClr val="tx1"/>
                </a:solidFill>
                <a:latin typeface="Arial" charset="0"/>
                <a:ea typeface="ＭＳ Ｐゴシック" charset="0"/>
              </a:defRPr>
            </a:lvl3pPr>
            <a:lvl4pPr marL="1600200" indent="-228600" eaLnBrk="0" hangingPunct="0">
              <a:defRPr>
                <a:solidFill>
                  <a:schemeClr val="tx1"/>
                </a:solidFill>
                <a:latin typeface="Arial" charset="0"/>
                <a:ea typeface="ＭＳ Ｐゴシック" charset="0"/>
              </a:defRPr>
            </a:lvl4pPr>
            <a:lvl5pPr marL="2057400" indent="-228600" eaLnBrk="0" hangingPunct="0">
              <a:defRPr>
                <a:solidFill>
                  <a:schemeClr val="tx1"/>
                </a:solidFill>
                <a:latin typeface="Arial" charset="0"/>
                <a:ea typeface="ＭＳ Ｐゴシック" charset="0"/>
              </a:defRPr>
            </a:lvl5pPr>
            <a:lvl6pPr marL="2514600" indent="-228600" eaLnBrk="0" fontAlgn="base" hangingPunct="0">
              <a:spcBef>
                <a:spcPct val="0"/>
              </a:spcBef>
              <a:spcAft>
                <a:spcPct val="0"/>
              </a:spcAft>
              <a:defRPr>
                <a:solidFill>
                  <a:schemeClr val="tx1"/>
                </a:solidFill>
                <a:latin typeface="Arial" charset="0"/>
                <a:ea typeface="ＭＳ Ｐゴシック" charset="0"/>
              </a:defRPr>
            </a:lvl6pPr>
            <a:lvl7pPr marL="2971800" indent="-228600" eaLnBrk="0" fontAlgn="base" hangingPunct="0">
              <a:spcBef>
                <a:spcPct val="0"/>
              </a:spcBef>
              <a:spcAft>
                <a:spcPct val="0"/>
              </a:spcAft>
              <a:defRPr>
                <a:solidFill>
                  <a:schemeClr val="tx1"/>
                </a:solidFill>
                <a:latin typeface="Arial" charset="0"/>
                <a:ea typeface="ＭＳ Ｐゴシック" charset="0"/>
              </a:defRPr>
            </a:lvl7pPr>
            <a:lvl8pPr marL="3429000" indent="-228600" eaLnBrk="0" fontAlgn="base" hangingPunct="0">
              <a:spcBef>
                <a:spcPct val="0"/>
              </a:spcBef>
              <a:spcAft>
                <a:spcPct val="0"/>
              </a:spcAft>
              <a:defRPr>
                <a:solidFill>
                  <a:schemeClr val="tx1"/>
                </a:solidFill>
                <a:latin typeface="Arial" charset="0"/>
                <a:ea typeface="ＭＳ Ｐゴシック" charset="0"/>
              </a:defRPr>
            </a:lvl8pPr>
            <a:lvl9pPr marL="3886200" indent="-228600" eaLnBrk="0" fontAlgn="base" hangingPunct="0">
              <a:spcBef>
                <a:spcPct val="0"/>
              </a:spcBef>
              <a:spcAft>
                <a:spcPct val="0"/>
              </a:spcAft>
              <a:defRPr>
                <a:solidFill>
                  <a:schemeClr val="tx1"/>
                </a:solidFill>
                <a:latin typeface="Arial" charset="0"/>
                <a:ea typeface="ＭＳ Ｐゴシック" charset="0"/>
              </a:defRPr>
            </a:lvl9pPr>
          </a:lstStyle>
          <a:p>
            <a:pPr algn="ctr" eaLnBrk="1" hangingPunct="1"/>
            <a:r>
              <a:rPr lang="fi-FI" sz="1200" b="1">
                <a:latin typeface="Garamond" charset="0"/>
              </a:rPr>
              <a:t>Elinikäinen asiakassuhde</a:t>
            </a:r>
            <a:endParaRPr lang="en-US" sz="1200" b="1">
              <a:latin typeface="Garamond" charset="0"/>
            </a:endParaRPr>
          </a:p>
        </p:txBody>
      </p:sp>
      <p:sp>
        <p:nvSpPr>
          <p:cNvPr id="22" name="Oval 19"/>
          <p:cNvSpPr>
            <a:spLocks noChangeArrowheads="1"/>
          </p:cNvSpPr>
          <p:nvPr/>
        </p:nvSpPr>
        <p:spPr bwMode="auto">
          <a:xfrm>
            <a:off x="7225810" y="1546535"/>
            <a:ext cx="5057775" cy="5057775"/>
          </a:xfrm>
          <a:prstGeom prst="ellipse">
            <a:avLst/>
          </a:prstGeom>
          <a:noFill/>
          <a:ln w="19050">
            <a:solidFill>
              <a:schemeClr val="tx1"/>
            </a:solidFill>
            <a:round/>
            <a:headEnd/>
            <a:tailEnd/>
          </a:ln>
          <a:extLst>
            <a:ext uri="{909E8E84-426E-40dd-AFC4-6F175D3DCCD1}">
              <a14:hiddenFill xmlns:a14="http://schemas.microsoft.com/office/drawing/2010/main">
                <a:solidFill>
                  <a:srgbClr val="FFFFFF"/>
                </a:solidFill>
              </a14:hiddenFill>
            </a:ext>
          </a:extLst>
        </p:spPr>
        <p:txBody>
          <a:bodyPr wrap="none" anchor="ctr"/>
          <a:lstStyle/>
          <a:p>
            <a:endParaRPr lang="fi-FI"/>
          </a:p>
        </p:txBody>
      </p:sp>
      <p:sp>
        <p:nvSpPr>
          <p:cNvPr id="24" name="AutoShape 21"/>
          <p:cNvSpPr>
            <a:spLocks noChangeArrowheads="1"/>
          </p:cNvSpPr>
          <p:nvPr/>
        </p:nvSpPr>
        <p:spPr bwMode="auto">
          <a:xfrm>
            <a:off x="9535622" y="3823010"/>
            <a:ext cx="506413" cy="506413"/>
          </a:xfrm>
          <a:custGeom>
            <a:avLst/>
            <a:gdLst>
              <a:gd name="T0" fmla="*/ 11590903 w 21600"/>
              <a:gd name="T1" fmla="*/ 4129681 h 21600"/>
              <a:gd name="T2" fmla="*/ 1924393 w 21600"/>
              <a:gd name="T3" fmla="*/ 4357778 h 21600"/>
              <a:gd name="T4" fmla="*/ 8494046 w 21600"/>
              <a:gd name="T5" fmla="*/ 5119085 h 21600"/>
              <a:gd name="T6" fmla="*/ 1884818 w 21600"/>
              <a:gd name="T7" fmla="*/ 12153209 h 21600"/>
              <a:gd name="T8" fmla="*/ 976768 w 21600"/>
              <a:gd name="T9" fmla="*/ 7850386 h 21600"/>
              <a:gd name="T10" fmla="*/ 5280692 w 21600"/>
              <a:gd name="T11" fmla="*/ 6942336 h 21600"/>
              <a:gd name="T12" fmla="*/ 0 60000 65536"/>
              <a:gd name="T13" fmla="*/ 0 60000 65536"/>
              <a:gd name="T14" fmla="*/ 0 60000 65536"/>
              <a:gd name="T15" fmla="*/ 0 60000 65536"/>
              <a:gd name="T16" fmla="*/ 0 60000 65536"/>
              <a:gd name="T17" fmla="*/ 0 60000 65536"/>
              <a:gd name="T18" fmla="*/ 3163 w 21600"/>
              <a:gd name="T19" fmla="*/ 3163 h 21600"/>
              <a:gd name="T20" fmla="*/ 18437 w 21600"/>
              <a:gd name="T21" fmla="*/ 18437 h 21600"/>
            </a:gdLst>
            <a:ahLst/>
            <a:cxnLst>
              <a:cxn ang="T12">
                <a:pos x="T0" y="T1"/>
              </a:cxn>
              <a:cxn ang="T13">
                <a:pos x="T2" y="T3"/>
              </a:cxn>
              <a:cxn ang="T14">
                <a:pos x="T4" y="T5"/>
              </a:cxn>
              <a:cxn ang="T15">
                <a:pos x="T6" y="T7"/>
              </a:cxn>
              <a:cxn ang="T16">
                <a:pos x="T8" y="T9"/>
              </a:cxn>
              <a:cxn ang="T17">
                <a:pos x="T10" y="T11"/>
              </a:cxn>
            </a:cxnLst>
            <a:rect l="T18" t="T19" r="T20" b="T21"/>
            <a:pathLst>
              <a:path w="21600" h="21600">
                <a:moveTo>
                  <a:pt x="8133" y="14892"/>
                </a:moveTo>
                <a:cubicBezTo>
                  <a:pt x="8926" y="15409"/>
                  <a:pt x="9853" y="15685"/>
                  <a:pt x="10800" y="15685"/>
                </a:cubicBezTo>
                <a:cubicBezTo>
                  <a:pt x="13497" y="15685"/>
                  <a:pt x="15685" y="13497"/>
                  <a:pt x="15685" y="10800"/>
                </a:cubicBezTo>
                <a:cubicBezTo>
                  <a:pt x="15685" y="8102"/>
                  <a:pt x="13497" y="5915"/>
                  <a:pt x="10800" y="5915"/>
                </a:cubicBezTo>
                <a:cubicBezTo>
                  <a:pt x="8792" y="5914"/>
                  <a:pt x="6989" y="7143"/>
                  <a:pt x="6254" y="9011"/>
                </a:cubicBezTo>
                <a:lnTo>
                  <a:pt x="749" y="6845"/>
                </a:lnTo>
                <a:cubicBezTo>
                  <a:pt x="2375" y="2715"/>
                  <a:pt x="6361" y="-1"/>
                  <a:pt x="10800" y="0"/>
                </a:cubicBezTo>
                <a:cubicBezTo>
                  <a:pt x="16764" y="0"/>
                  <a:pt x="21600" y="4835"/>
                  <a:pt x="21600" y="10800"/>
                </a:cubicBezTo>
                <a:cubicBezTo>
                  <a:pt x="21600" y="16764"/>
                  <a:pt x="16764" y="21600"/>
                  <a:pt x="10800" y="21600"/>
                </a:cubicBezTo>
                <a:cubicBezTo>
                  <a:pt x="8706" y="21600"/>
                  <a:pt x="6658" y="20991"/>
                  <a:pt x="4903" y="19848"/>
                </a:cubicBezTo>
                <a:lnTo>
                  <a:pt x="3429" y="22110"/>
                </a:lnTo>
                <a:lnTo>
                  <a:pt x="1777" y="14282"/>
                </a:lnTo>
                <a:lnTo>
                  <a:pt x="9607" y="12630"/>
                </a:lnTo>
                <a:lnTo>
                  <a:pt x="8133" y="14892"/>
                </a:lnTo>
                <a:close/>
              </a:path>
            </a:pathLst>
          </a:custGeom>
          <a:solidFill>
            <a:srgbClr val="FF0000"/>
          </a:solidFill>
          <a:ln w="9525">
            <a:solidFill>
              <a:schemeClr val="tx1"/>
            </a:solidFill>
            <a:miter lim="800000"/>
            <a:headEnd/>
            <a:tailEnd/>
          </a:ln>
        </p:spPr>
        <p:txBody>
          <a:bodyPr wrap="none" anchor="ctr"/>
          <a:lstStyle/>
          <a:p>
            <a:endParaRPr lang="fi-FI"/>
          </a:p>
        </p:txBody>
      </p:sp>
      <p:sp>
        <p:nvSpPr>
          <p:cNvPr id="25" name="Suorakulmio 24"/>
          <p:cNvSpPr/>
          <p:nvPr/>
        </p:nvSpPr>
        <p:spPr>
          <a:xfrm>
            <a:off x="8969406" y="7275360"/>
            <a:ext cx="1918652" cy="907941"/>
          </a:xfrm>
          <a:prstGeom prst="rect">
            <a:avLst/>
          </a:prstGeom>
        </p:spPr>
        <p:txBody>
          <a:bodyPr wrap="none">
            <a:spAutoFit/>
          </a:bodyPr>
          <a:lstStyle/>
          <a:p>
            <a:pPr>
              <a:spcBef>
                <a:spcPts val="300"/>
              </a:spcBef>
              <a:spcAft>
                <a:spcPts val="300"/>
              </a:spcAft>
            </a:pPr>
            <a:r>
              <a:rPr lang="fi-FI" b="1" dirty="0" smtClean="0">
                <a:ln w="10541" cmpd="sng">
                  <a:solidFill>
                    <a:srgbClr val="7D7D7D">
                      <a:tint val="100000"/>
                      <a:shade val="100000"/>
                      <a:satMod val="110000"/>
                    </a:srgbClr>
                  </a:solidFill>
                  <a:prstDash val="solid"/>
                </a:ln>
                <a:latin typeface="Marker Felt"/>
                <a:cs typeface="Marker Felt"/>
              </a:rPr>
              <a:t>TARJOOMA-</a:t>
            </a:r>
          </a:p>
          <a:p>
            <a:pPr>
              <a:spcBef>
                <a:spcPts val="300"/>
              </a:spcBef>
              <a:spcAft>
                <a:spcPts val="300"/>
              </a:spcAft>
            </a:pPr>
            <a:r>
              <a:rPr lang="fi-FI" b="1" dirty="0" smtClean="0">
                <a:ln w="10541" cmpd="sng">
                  <a:solidFill>
                    <a:srgbClr val="7D7D7D">
                      <a:tint val="100000"/>
                      <a:shade val="100000"/>
                      <a:satMod val="110000"/>
                    </a:srgbClr>
                  </a:solidFill>
                  <a:prstDash val="solid"/>
                </a:ln>
                <a:latin typeface="Marker Felt"/>
                <a:cs typeface="Marker Felt"/>
              </a:rPr>
              <a:t>PROSESSI</a:t>
            </a:r>
          </a:p>
        </p:txBody>
      </p:sp>
      <p:cxnSp>
        <p:nvCxnSpPr>
          <p:cNvPr id="29" name="Suora yhdysviiva 28"/>
          <p:cNvCxnSpPr/>
          <p:nvPr/>
        </p:nvCxnSpPr>
        <p:spPr>
          <a:xfrm flipH="1">
            <a:off x="-141121" y="9183916"/>
            <a:ext cx="12964577" cy="0"/>
          </a:xfrm>
          <a:prstGeom prst="line">
            <a:avLst/>
          </a:prstGeom>
          <a:ln w="6350" cmpd="sng">
            <a:solidFill>
              <a:schemeClr val="tx1"/>
            </a:solidFill>
            <a:prstDash val="sysDash"/>
          </a:ln>
        </p:spPr>
        <p:style>
          <a:lnRef idx="2">
            <a:schemeClr val="accent1"/>
          </a:lnRef>
          <a:fillRef idx="0">
            <a:schemeClr val="accent1"/>
          </a:fillRef>
          <a:effectRef idx="1">
            <a:schemeClr val="accent1"/>
          </a:effectRef>
          <a:fontRef idx="minor">
            <a:schemeClr val="tx1"/>
          </a:fontRef>
        </p:style>
      </p:cxnSp>
      <p:cxnSp>
        <p:nvCxnSpPr>
          <p:cNvPr id="30" name="Suora yhdysviiva 29"/>
          <p:cNvCxnSpPr/>
          <p:nvPr/>
        </p:nvCxnSpPr>
        <p:spPr>
          <a:xfrm flipH="1">
            <a:off x="-139802" y="384569"/>
            <a:ext cx="12943098" cy="0"/>
          </a:xfrm>
          <a:prstGeom prst="line">
            <a:avLst/>
          </a:prstGeom>
          <a:ln w="6350" cmpd="sng">
            <a:solidFill>
              <a:schemeClr val="tx1"/>
            </a:solidFill>
            <a:prstDash val="sysDash"/>
          </a:ln>
        </p:spPr>
        <p:style>
          <a:lnRef idx="2">
            <a:schemeClr val="accent1"/>
          </a:lnRef>
          <a:fillRef idx="0">
            <a:schemeClr val="accent1"/>
          </a:fillRef>
          <a:effectRef idx="1">
            <a:schemeClr val="accent1"/>
          </a:effectRef>
          <a:fontRef idx="minor">
            <a:schemeClr val="tx1"/>
          </a:fontRef>
        </p:style>
      </p:cxnSp>
      <p:sp>
        <p:nvSpPr>
          <p:cNvPr id="23" name="Suorakulmio 22"/>
          <p:cNvSpPr/>
          <p:nvPr/>
        </p:nvSpPr>
        <p:spPr>
          <a:xfrm>
            <a:off x="923189" y="653491"/>
            <a:ext cx="4585887" cy="1569660"/>
          </a:xfrm>
          <a:prstGeom prst="rect">
            <a:avLst/>
          </a:prstGeom>
        </p:spPr>
        <p:txBody>
          <a:bodyPr wrap="square">
            <a:spAutoFit/>
          </a:bodyPr>
          <a:lstStyle/>
          <a:p>
            <a:r>
              <a:rPr lang="fi-FI" sz="1600" dirty="0" smtClean="0">
                <a:latin typeface="Marker Felt"/>
                <a:cs typeface="Marker Felt"/>
              </a:rPr>
              <a:t>TARJOOMAPROSESSI 1 TÄPPÄ</a:t>
            </a:r>
          </a:p>
          <a:p>
            <a:endParaRPr lang="fi-FI" sz="1100" dirty="0" smtClean="0"/>
          </a:p>
          <a:p>
            <a:pPr marL="171450" indent="-171450">
              <a:spcBef>
                <a:spcPts val="600"/>
              </a:spcBef>
              <a:spcAft>
                <a:spcPts val="600"/>
              </a:spcAft>
              <a:buClr>
                <a:schemeClr val="tx1"/>
              </a:buClr>
              <a:buSzPct val="150000"/>
              <a:buFont typeface="Wingdings" charset="2"/>
              <a:buChar char=""/>
            </a:pPr>
            <a:r>
              <a:rPr lang="fi-FI" sz="1100" dirty="0" smtClean="0">
                <a:solidFill>
                  <a:srgbClr val="000000"/>
                </a:solidFill>
              </a:rPr>
              <a:t>Olemme keskustelleet yhdessä </a:t>
            </a:r>
            <a:r>
              <a:rPr lang="fi-FI" sz="1100" dirty="0" err="1" smtClean="0">
                <a:solidFill>
                  <a:srgbClr val="000000"/>
                </a:solidFill>
              </a:rPr>
              <a:t>tarjoomaprosessista</a:t>
            </a:r>
            <a:r>
              <a:rPr lang="fi-FI" sz="1100" dirty="0" smtClean="0">
                <a:solidFill>
                  <a:srgbClr val="000000"/>
                </a:solidFill>
              </a:rPr>
              <a:t> ja ymmärrämme miten mallinnus toimii</a:t>
            </a:r>
          </a:p>
          <a:p>
            <a:pPr marL="171450" indent="-171450">
              <a:spcBef>
                <a:spcPts val="600"/>
              </a:spcBef>
              <a:spcAft>
                <a:spcPts val="600"/>
              </a:spcAft>
              <a:buClr>
                <a:schemeClr val="tx1"/>
              </a:buClr>
              <a:buSzPct val="150000"/>
              <a:buFont typeface="Wingdings" charset="2"/>
              <a:buChar char=""/>
            </a:pPr>
            <a:r>
              <a:rPr lang="fi-FI" sz="1100" dirty="0" smtClean="0">
                <a:solidFill>
                  <a:srgbClr val="000000"/>
                </a:solidFill>
              </a:rPr>
              <a:t>Olemme rakentaneet omaa </a:t>
            </a:r>
            <a:r>
              <a:rPr lang="fi-FI" sz="1100" dirty="0" err="1" smtClean="0">
                <a:solidFill>
                  <a:srgbClr val="000000"/>
                </a:solidFill>
              </a:rPr>
              <a:t>tarjoomaamme</a:t>
            </a:r>
            <a:r>
              <a:rPr lang="fi-FI" sz="1100" dirty="0" smtClean="0">
                <a:solidFill>
                  <a:srgbClr val="000000"/>
                </a:solidFill>
              </a:rPr>
              <a:t> prosessin mukaisesti</a:t>
            </a:r>
          </a:p>
          <a:p>
            <a:pPr marL="171450" indent="-171450">
              <a:spcBef>
                <a:spcPts val="600"/>
              </a:spcBef>
              <a:spcAft>
                <a:spcPts val="600"/>
              </a:spcAft>
              <a:buClr>
                <a:schemeClr val="tx1"/>
              </a:buClr>
              <a:buSzPct val="150000"/>
              <a:buFont typeface="Wingdings" charset="2"/>
              <a:buChar char=""/>
            </a:pPr>
            <a:r>
              <a:rPr lang="fi-FI" sz="1100" dirty="0" smtClean="0">
                <a:solidFill>
                  <a:srgbClr val="000000"/>
                </a:solidFill>
              </a:rPr>
              <a:t>Olemme tehneet vähintään kaksi asiakasprojekti per </a:t>
            </a:r>
            <a:r>
              <a:rPr lang="fi-FI" sz="1100" dirty="0" err="1" smtClean="0">
                <a:solidFill>
                  <a:srgbClr val="000000"/>
                </a:solidFill>
              </a:rPr>
              <a:t>tiimiläinen</a:t>
            </a:r>
            <a:endParaRPr lang="fi-FI" sz="1100" dirty="0" smtClean="0">
              <a:solidFill>
                <a:srgbClr val="000000"/>
              </a:solidFill>
            </a:endParaRPr>
          </a:p>
        </p:txBody>
      </p:sp>
      <p:sp>
        <p:nvSpPr>
          <p:cNvPr id="31" name="Suorakulmio 30"/>
          <p:cNvSpPr/>
          <p:nvPr/>
        </p:nvSpPr>
        <p:spPr>
          <a:xfrm>
            <a:off x="923189" y="2843523"/>
            <a:ext cx="4585887" cy="1908215"/>
          </a:xfrm>
          <a:prstGeom prst="rect">
            <a:avLst/>
          </a:prstGeom>
        </p:spPr>
        <p:txBody>
          <a:bodyPr wrap="square">
            <a:spAutoFit/>
          </a:bodyPr>
          <a:lstStyle/>
          <a:p>
            <a:r>
              <a:rPr lang="fi-FI" sz="1600" dirty="0" smtClean="0">
                <a:latin typeface="Marker Felt"/>
                <a:cs typeface="Marker Felt"/>
              </a:rPr>
              <a:t>TARJOOMAPROSESSI 2 TÄPPÄ</a:t>
            </a:r>
          </a:p>
          <a:p>
            <a:endParaRPr lang="fi-FI" sz="1100" dirty="0" smtClean="0"/>
          </a:p>
          <a:p>
            <a:pPr marL="171450" indent="-171450">
              <a:spcBef>
                <a:spcPts val="600"/>
              </a:spcBef>
              <a:spcAft>
                <a:spcPts val="600"/>
              </a:spcAft>
              <a:buClr>
                <a:schemeClr val="tx1"/>
              </a:buClr>
              <a:buSzPct val="150000"/>
              <a:buFont typeface="Wingdings" charset="2"/>
              <a:buChar char=""/>
            </a:pPr>
            <a:r>
              <a:rPr lang="fi-FI" sz="1100" dirty="0" smtClean="0">
                <a:solidFill>
                  <a:srgbClr val="000000"/>
                </a:solidFill>
              </a:rPr>
              <a:t>Ymmärrämme asiakasdialogin tärkeyden ja kehitämme jatkuvasti taitoamme kuunnella asiakasta ja hänen tarpeitaan</a:t>
            </a:r>
          </a:p>
          <a:p>
            <a:pPr marL="171450" indent="-171450">
              <a:spcBef>
                <a:spcPts val="600"/>
              </a:spcBef>
              <a:spcAft>
                <a:spcPts val="600"/>
              </a:spcAft>
              <a:buClr>
                <a:schemeClr val="tx1"/>
              </a:buClr>
              <a:buSzPct val="150000"/>
              <a:buFont typeface="Wingdings" charset="2"/>
              <a:buChar char=""/>
            </a:pPr>
            <a:r>
              <a:rPr lang="fi-FI" sz="1100" dirty="0" smtClean="0">
                <a:solidFill>
                  <a:srgbClr val="000000"/>
                </a:solidFill>
              </a:rPr>
              <a:t>Osaamme käyttää hyväksemme Tiimiakatemian yritysten tarjontaa ja rakennamme omasta ja muiden tarjonnasta asiakkaillemme hyvän tarjontasalkun</a:t>
            </a:r>
          </a:p>
          <a:p>
            <a:pPr marL="171450" indent="-171450">
              <a:spcBef>
                <a:spcPts val="600"/>
              </a:spcBef>
              <a:spcAft>
                <a:spcPts val="600"/>
              </a:spcAft>
              <a:buClr>
                <a:schemeClr val="tx1"/>
              </a:buClr>
              <a:buSzPct val="150000"/>
              <a:buFont typeface="Wingdings" charset="2"/>
              <a:buChar char=""/>
            </a:pPr>
            <a:r>
              <a:rPr lang="fi-FI" sz="1100" dirty="0" smtClean="0">
                <a:solidFill>
                  <a:srgbClr val="000000"/>
                </a:solidFill>
              </a:rPr>
              <a:t>Olemme tehneet vähintään viisi (5) asiakasprojektia per </a:t>
            </a:r>
            <a:r>
              <a:rPr lang="fi-FI" sz="1100" dirty="0" err="1" smtClean="0">
                <a:solidFill>
                  <a:srgbClr val="000000"/>
                </a:solidFill>
              </a:rPr>
              <a:t>tiimiläinen</a:t>
            </a:r>
            <a:endParaRPr lang="fi-FI" sz="1100" dirty="0" smtClean="0">
              <a:solidFill>
                <a:srgbClr val="000000"/>
              </a:solidFill>
            </a:endParaRPr>
          </a:p>
        </p:txBody>
      </p:sp>
      <p:sp>
        <p:nvSpPr>
          <p:cNvPr id="32" name="Suorakulmio 31"/>
          <p:cNvSpPr/>
          <p:nvPr/>
        </p:nvSpPr>
        <p:spPr>
          <a:xfrm>
            <a:off x="923189" y="5367145"/>
            <a:ext cx="4585887" cy="1077218"/>
          </a:xfrm>
          <a:prstGeom prst="rect">
            <a:avLst/>
          </a:prstGeom>
        </p:spPr>
        <p:txBody>
          <a:bodyPr wrap="square">
            <a:spAutoFit/>
          </a:bodyPr>
          <a:lstStyle/>
          <a:p>
            <a:r>
              <a:rPr lang="fi-FI" sz="1600" dirty="0" smtClean="0">
                <a:latin typeface="Marker Felt"/>
                <a:cs typeface="Marker Felt"/>
              </a:rPr>
              <a:t>TARJOOMAPROSESSI </a:t>
            </a:r>
            <a:r>
              <a:rPr lang="fi-FI" sz="1600" dirty="0">
                <a:latin typeface="Marker Felt"/>
                <a:cs typeface="Marker Felt"/>
              </a:rPr>
              <a:t>3</a:t>
            </a:r>
            <a:r>
              <a:rPr lang="fi-FI" sz="1600" dirty="0" smtClean="0">
                <a:latin typeface="Marker Felt"/>
                <a:cs typeface="Marker Felt"/>
              </a:rPr>
              <a:t> TÄPPÄ</a:t>
            </a:r>
          </a:p>
          <a:p>
            <a:endParaRPr lang="fi-FI" sz="1100" dirty="0" smtClean="0"/>
          </a:p>
          <a:p>
            <a:pPr marL="171450" indent="-171450">
              <a:spcBef>
                <a:spcPts val="600"/>
              </a:spcBef>
              <a:spcAft>
                <a:spcPts val="600"/>
              </a:spcAft>
              <a:buClr>
                <a:schemeClr val="tx1"/>
              </a:buClr>
              <a:buSzPct val="150000"/>
              <a:buFont typeface="Wingdings" charset="2"/>
              <a:buChar char=""/>
            </a:pPr>
            <a:r>
              <a:rPr lang="fi-FI" sz="1100" dirty="0" smtClean="0">
                <a:solidFill>
                  <a:srgbClr val="000000"/>
                </a:solidFill>
              </a:rPr>
              <a:t>Olemme ryhtyneet yhteistuotantoon asiakkaidemme kanssa</a:t>
            </a:r>
          </a:p>
          <a:p>
            <a:pPr marL="171450" indent="-171450">
              <a:spcBef>
                <a:spcPts val="600"/>
              </a:spcBef>
              <a:spcAft>
                <a:spcPts val="600"/>
              </a:spcAft>
              <a:buClr>
                <a:schemeClr val="tx1"/>
              </a:buClr>
              <a:buSzPct val="150000"/>
              <a:buFont typeface="Wingdings" charset="2"/>
              <a:buChar char=""/>
            </a:pPr>
            <a:r>
              <a:rPr lang="fi-FI" sz="1100" dirty="0" smtClean="0">
                <a:solidFill>
                  <a:srgbClr val="000000"/>
                </a:solidFill>
              </a:rPr>
              <a:t>Olemme tehneet seitsemän (7) asiakasprojektia per </a:t>
            </a:r>
            <a:r>
              <a:rPr lang="fi-FI" sz="1100" dirty="0" err="1" smtClean="0">
                <a:solidFill>
                  <a:srgbClr val="000000"/>
                </a:solidFill>
              </a:rPr>
              <a:t>tiimiläinen</a:t>
            </a:r>
            <a:endParaRPr lang="fi-FI" sz="1100" dirty="0" smtClean="0">
              <a:solidFill>
                <a:srgbClr val="000000"/>
              </a:solidFill>
            </a:endParaRPr>
          </a:p>
        </p:txBody>
      </p:sp>
    </p:spTree>
    <p:extLst>
      <p:ext uri="{BB962C8B-B14F-4D97-AF65-F5344CB8AC3E}">
        <p14:creationId xmlns:p14="http://schemas.microsoft.com/office/powerpoint/2010/main" val="279794448"/>
      </p:ext>
    </p:extLst>
  </p:cSld>
  <p:clrMapOvr>
    <a:masterClrMapping/>
  </p:clrMapOvr>
  <p:timing>
    <p:tnLst>
      <p:par>
        <p:cTn xmlns:p14="http://schemas.microsoft.com/office/powerpoint/2010/mai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 name="Kuva 19" descr="SCN_0047.jpg"/>
          <p:cNvPicPr>
            <a:picLocks noChangeAspect="1"/>
          </p:cNvPicPr>
          <p:nvPr/>
        </p:nvPicPr>
        <p:blipFill rotWithShape="1">
          <a:blip r:embed="rId2" cstate="print">
            <a:extLst>
              <a:ext uri="{28A0092B-C50C-407E-A947-70E740481C1C}">
                <a14:useLocalDpi xmlns:a14="http://schemas.microsoft.com/office/drawing/2010/main"/>
              </a:ext>
            </a:extLst>
          </a:blip>
          <a:srcRect/>
          <a:stretch/>
        </p:blipFill>
        <p:spPr>
          <a:xfrm rot="16200000">
            <a:off x="1542025" y="-1660070"/>
            <a:ext cx="9606346" cy="12944416"/>
          </a:xfrm>
          <a:prstGeom prst="rect">
            <a:avLst/>
          </a:prstGeom>
        </p:spPr>
      </p:pic>
      <p:sp>
        <p:nvSpPr>
          <p:cNvPr id="5" name="Suorakulmio 4"/>
          <p:cNvSpPr/>
          <p:nvPr/>
        </p:nvSpPr>
        <p:spPr>
          <a:xfrm>
            <a:off x="663244" y="668932"/>
            <a:ext cx="4455066" cy="2051844"/>
          </a:xfrm>
          <a:prstGeom prst="rect">
            <a:avLst/>
          </a:prstGeom>
          <a:noFill/>
        </p:spPr>
        <p:txBody>
          <a:bodyPr wrap="none" lIns="91440" tIns="45720" rIns="91440" bIns="45720">
            <a:spAutoFit/>
          </a:bodyPr>
          <a:lstStyle/>
          <a:p>
            <a:pPr>
              <a:lnSpc>
                <a:spcPct val="90000"/>
              </a:lnSpc>
              <a:spcBef>
                <a:spcPts val="200"/>
              </a:spcBef>
              <a:spcAft>
                <a:spcPts val="200"/>
              </a:spcAft>
            </a:pPr>
            <a:r>
              <a:rPr lang="fi-FI" sz="4000" b="1" dirty="0" smtClean="0">
                <a:ln w="10541" cmpd="sng">
                  <a:solidFill>
                    <a:schemeClr val="accent1">
                      <a:shade val="88000"/>
                      <a:satMod val="110000"/>
                    </a:schemeClr>
                  </a:solidFill>
                  <a:prstDash val="solid"/>
                </a:ln>
                <a:solidFill>
                  <a:srgbClr val="FF0000"/>
                </a:solidFill>
                <a:latin typeface="Marker Felt"/>
                <a:cs typeface="Marker Felt"/>
              </a:rPr>
              <a:t>(V) UUDEN ALKU &amp; </a:t>
            </a:r>
          </a:p>
          <a:p>
            <a:pPr>
              <a:lnSpc>
                <a:spcPct val="90000"/>
              </a:lnSpc>
              <a:spcBef>
                <a:spcPts val="200"/>
              </a:spcBef>
              <a:spcAft>
                <a:spcPts val="200"/>
              </a:spcAft>
            </a:pPr>
            <a:r>
              <a:rPr lang="fi-FI" sz="4000" b="1" dirty="0" smtClean="0">
                <a:ln w="10541" cmpd="sng">
                  <a:solidFill>
                    <a:schemeClr val="accent1">
                      <a:shade val="88000"/>
                      <a:satMod val="110000"/>
                    </a:schemeClr>
                  </a:solidFill>
                  <a:prstDash val="solid"/>
                </a:ln>
                <a:solidFill>
                  <a:srgbClr val="FF0000"/>
                </a:solidFill>
                <a:latin typeface="Marker Felt"/>
                <a:cs typeface="Marker Felt"/>
              </a:rPr>
              <a:t>JOULUPROKKIKSET</a:t>
            </a:r>
          </a:p>
          <a:p>
            <a:pPr marL="171450" indent="-171450">
              <a:spcBef>
                <a:spcPts val="200"/>
              </a:spcBef>
              <a:spcAft>
                <a:spcPts val="200"/>
              </a:spcAft>
              <a:buFont typeface="Arial"/>
              <a:buChar char="•"/>
            </a:pPr>
            <a:r>
              <a:rPr lang="fi-FI" sz="1400" b="1" dirty="0" err="1" smtClean="0">
                <a:ln w="10541" cmpd="sng">
                  <a:solidFill>
                    <a:schemeClr val="accent1">
                      <a:shade val="88000"/>
                      <a:satMod val="110000"/>
                    </a:schemeClr>
                  </a:solidFill>
                  <a:prstDash val="solid"/>
                </a:ln>
                <a:solidFill>
                  <a:srgbClr val="FF0000"/>
                </a:solidFill>
                <a:latin typeface="+mj-lt"/>
              </a:rPr>
              <a:t>Brändi</a:t>
            </a:r>
            <a:r>
              <a:rPr lang="fi-FI" sz="1400" b="1" dirty="0" smtClean="0">
                <a:ln w="10541" cmpd="sng">
                  <a:solidFill>
                    <a:schemeClr val="accent1">
                      <a:shade val="88000"/>
                      <a:satMod val="110000"/>
                    </a:schemeClr>
                  </a:solidFill>
                  <a:prstDash val="solid"/>
                </a:ln>
                <a:solidFill>
                  <a:srgbClr val="FF0000"/>
                </a:solidFill>
                <a:latin typeface="+mj-lt"/>
              </a:rPr>
              <a:t> ja tiimiyrittäjyys</a:t>
            </a:r>
          </a:p>
          <a:p>
            <a:pPr marL="171450" indent="-171450">
              <a:spcBef>
                <a:spcPts val="200"/>
              </a:spcBef>
              <a:spcAft>
                <a:spcPts val="200"/>
              </a:spcAft>
              <a:buFont typeface="Arial"/>
              <a:buChar char="•"/>
            </a:pPr>
            <a:r>
              <a:rPr lang="fi-FI" sz="1400" b="1" dirty="0" smtClean="0">
                <a:ln w="10541" cmpd="sng">
                  <a:solidFill>
                    <a:schemeClr val="accent1">
                      <a:shade val="88000"/>
                      <a:satMod val="110000"/>
                    </a:schemeClr>
                  </a:solidFill>
                  <a:prstDash val="solid"/>
                </a:ln>
                <a:solidFill>
                  <a:srgbClr val="FF0000"/>
                </a:solidFill>
                <a:latin typeface="+mj-lt"/>
              </a:rPr>
              <a:t>Esikuva: Linda Liukas</a:t>
            </a:r>
          </a:p>
          <a:p>
            <a:pPr marL="171450" indent="-171450">
              <a:spcBef>
                <a:spcPts val="200"/>
              </a:spcBef>
              <a:spcAft>
                <a:spcPts val="200"/>
              </a:spcAft>
              <a:buFont typeface="Arial"/>
              <a:buChar char="•"/>
            </a:pPr>
            <a:r>
              <a:rPr lang="fi-FI" sz="1400" b="1" dirty="0" smtClean="0">
                <a:ln w="10541" cmpd="sng">
                  <a:solidFill>
                    <a:schemeClr val="accent1">
                      <a:shade val="88000"/>
                      <a:satMod val="110000"/>
                    </a:schemeClr>
                  </a:solidFill>
                  <a:prstDash val="solid"/>
                </a:ln>
                <a:solidFill>
                  <a:srgbClr val="FF0000"/>
                </a:solidFill>
                <a:latin typeface="+mj-lt"/>
              </a:rPr>
              <a:t>VKOT 49-52</a:t>
            </a:r>
          </a:p>
        </p:txBody>
      </p:sp>
      <p:pic>
        <p:nvPicPr>
          <p:cNvPr id="19" name="Kuva 18" descr="quiet_linda_liukas_1_1350.jpg"/>
          <p:cNvPicPr>
            <a:picLocks noChangeAspect="1"/>
          </p:cNvPicPr>
          <p:nvPr/>
        </p:nvPicPr>
        <p:blipFill rotWithShape="1">
          <a:blip r:embed="rId3" cstate="print">
            <a:extLst>
              <a:ext uri="{BEBA8EAE-BF5A-486C-A8C5-ECC9F3942E4B}">
                <a14:imgProps xmlns:a14="http://schemas.microsoft.com/office/drawing/2010/main">
                  <a14:imgLayer r:embed="rId4">
                    <a14:imgEffect>
                      <a14:backgroundRemoval t="667" b="100000" l="0" r="100000">
                        <a14:foregroundMark x1="70616" y1="83778" x2="59701" y2="98556"/>
                        <a14:foregroundMark x1="10075" y1="85667" x2="22948" y2="99444"/>
                        <a14:foregroundMark x1="58582" y1="75667" x2="68657" y2="82556"/>
                        <a14:foregroundMark x1="72295" y1="82111" x2="87966" y2="90444"/>
                        <a14:foregroundMark x1="88433" y1="91667" x2="92071" y2="99778"/>
                        <a14:foregroundMark x1="95056" y1="93889" x2="43657" y2="98778"/>
                        <a14:foregroundMark x1="57369" y1="80556" x2="46269" y2="98444"/>
                      </a14:backgroundRemoval>
                    </a14:imgEffect>
                  </a14:imgLayer>
                </a14:imgProps>
              </a:ext>
              <a:ext uri="{28A0092B-C50C-407E-A947-70E740481C1C}">
                <a14:useLocalDpi xmlns:a14="http://schemas.microsoft.com/office/drawing/2010/main"/>
              </a:ext>
            </a:extLst>
          </a:blip>
          <a:srcRect/>
          <a:stretch/>
        </p:blipFill>
        <p:spPr>
          <a:xfrm>
            <a:off x="3214199" y="1886010"/>
            <a:ext cx="1703148" cy="1400698"/>
          </a:xfrm>
          <a:prstGeom prst="rect">
            <a:avLst/>
          </a:prstGeom>
        </p:spPr>
      </p:pic>
      <p:sp>
        <p:nvSpPr>
          <p:cNvPr id="2" name="Suorakulmio 1"/>
          <p:cNvSpPr/>
          <p:nvPr/>
        </p:nvSpPr>
        <p:spPr>
          <a:xfrm>
            <a:off x="663244" y="3344587"/>
            <a:ext cx="4712793" cy="2631489"/>
          </a:xfrm>
          <a:prstGeom prst="rect">
            <a:avLst/>
          </a:prstGeom>
        </p:spPr>
        <p:txBody>
          <a:bodyPr wrap="square">
            <a:spAutoFit/>
          </a:bodyPr>
          <a:lstStyle/>
          <a:p>
            <a:pPr algn="just"/>
            <a:r>
              <a:rPr lang="en-US" sz="1100" b="1" dirty="0"/>
              <a:t>Linda </a:t>
            </a:r>
            <a:r>
              <a:rPr lang="en-US" sz="1100" b="1" dirty="0" err="1"/>
              <a:t>Liukas</a:t>
            </a:r>
            <a:r>
              <a:rPr lang="en-US" sz="1100" dirty="0"/>
              <a:t> (s. 1986) on </a:t>
            </a:r>
            <a:r>
              <a:rPr lang="en-US" sz="1100" dirty="0" err="1"/>
              <a:t>suomalainen</a:t>
            </a:r>
            <a:r>
              <a:rPr lang="en-US" sz="1100" dirty="0"/>
              <a:t> </a:t>
            </a:r>
            <a:r>
              <a:rPr lang="en-US" sz="1100" dirty="0" err="1"/>
              <a:t>lastenkirjailija</a:t>
            </a:r>
            <a:r>
              <a:rPr lang="en-US" sz="1100" dirty="0"/>
              <a:t> </a:t>
            </a:r>
            <a:r>
              <a:rPr lang="en-US" sz="1100" dirty="0" err="1"/>
              <a:t>ja</a:t>
            </a:r>
            <a:r>
              <a:rPr lang="en-US" sz="1100" dirty="0"/>
              <a:t> </a:t>
            </a:r>
            <a:r>
              <a:rPr lang="en-US" sz="1100" dirty="0" err="1"/>
              <a:t>ohjelmoija</a:t>
            </a:r>
            <a:r>
              <a:rPr lang="en-US" sz="1100" dirty="0"/>
              <a:t>. </a:t>
            </a:r>
            <a:r>
              <a:rPr lang="en-US" sz="1100" dirty="0" err="1"/>
              <a:t>Häneltä</a:t>
            </a:r>
            <a:r>
              <a:rPr lang="en-US" sz="1100" dirty="0"/>
              <a:t> </a:t>
            </a:r>
            <a:r>
              <a:rPr lang="en-US" sz="1100" dirty="0" err="1"/>
              <a:t>ilmestyy</a:t>
            </a:r>
            <a:r>
              <a:rPr lang="en-US" sz="1100" dirty="0"/>
              <a:t> </a:t>
            </a:r>
            <a:r>
              <a:rPr lang="en-US" sz="1100" dirty="0" err="1"/>
              <a:t>vuonna</a:t>
            </a:r>
            <a:r>
              <a:rPr lang="en-US" sz="1100" dirty="0"/>
              <a:t> 2015 </a:t>
            </a:r>
            <a:r>
              <a:rPr lang="en-US" sz="1100" dirty="0" err="1"/>
              <a:t>lapsille</a:t>
            </a:r>
            <a:r>
              <a:rPr lang="en-US" sz="1100" dirty="0"/>
              <a:t> </a:t>
            </a:r>
            <a:r>
              <a:rPr lang="en-US" sz="1100" dirty="0" err="1"/>
              <a:t>suunnattu</a:t>
            </a:r>
            <a:r>
              <a:rPr lang="en-US" sz="1100" dirty="0"/>
              <a:t> </a:t>
            </a:r>
            <a:r>
              <a:rPr lang="en-US" sz="1100" i="1" dirty="0"/>
              <a:t>Hello Ruby</a:t>
            </a:r>
            <a:r>
              <a:rPr lang="en-US" sz="1100" dirty="0"/>
              <a:t> -</a:t>
            </a:r>
            <a:r>
              <a:rPr lang="en-US" sz="1100" dirty="0" err="1"/>
              <a:t>ohjelmointikirja</a:t>
            </a:r>
            <a:r>
              <a:rPr lang="en-US" sz="1100" dirty="0"/>
              <a:t>, </a:t>
            </a:r>
            <a:r>
              <a:rPr lang="en-US" sz="1100" dirty="0" err="1"/>
              <a:t>joka</a:t>
            </a:r>
            <a:r>
              <a:rPr lang="en-US" sz="1100" dirty="0"/>
              <a:t> on </a:t>
            </a:r>
            <a:r>
              <a:rPr lang="en-US" sz="1100" dirty="0" err="1"/>
              <a:t>yksi</a:t>
            </a:r>
            <a:r>
              <a:rPr lang="en-US" sz="1100" dirty="0"/>
              <a:t> </a:t>
            </a:r>
            <a:r>
              <a:rPr lang="en-US" sz="1100" dirty="0" err="1"/>
              <a:t>joukkorahoituspalvelu</a:t>
            </a:r>
            <a:r>
              <a:rPr lang="en-US" sz="1100" dirty="0"/>
              <a:t> </a:t>
            </a:r>
            <a:r>
              <a:rPr lang="en-US" sz="1100" dirty="0" err="1"/>
              <a:t>Kickstarterin</a:t>
            </a:r>
            <a:r>
              <a:rPr lang="en-US" sz="1100" dirty="0"/>
              <a:t> </a:t>
            </a:r>
            <a:r>
              <a:rPr lang="en-US" sz="1100" dirty="0" err="1"/>
              <a:t>suurimmista</a:t>
            </a:r>
            <a:r>
              <a:rPr lang="en-US" sz="1100" dirty="0"/>
              <a:t> </a:t>
            </a:r>
            <a:r>
              <a:rPr lang="en-US" sz="1100" dirty="0" err="1" smtClean="0"/>
              <a:t>lastenkirjaprojekteista</a:t>
            </a:r>
            <a:r>
              <a:rPr lang="en-US" sz="1100" dirty="0" smtClean="0"/>
              <a:t>.</a:t>
            </a:r>
            <a:r>
              <a:rPr lang="en-US" sz="1100" baseline="30000" dirty="0"/>
              <a:t> </a:t>
            </a:r>
            <a:r>
              <a:rPr lang="en-US" sz="1100" dirty="0" err="1" smtClean="0"/>
              <a:t>Euroopan</a:t>
            </a:r>
            <a:r>
              <a:rPr lang="en-US" sz="1100" dirty="0" smtClean="0"/>
              <a:t> </a:t>
            </a:r>
            <a:r>
              <a:rPr lang="en-US" sz="1100" dirty="0" err="1"/>
              <a:t>komissio</a:t>
            </a:r>
            <a:r>
              <a:rPr lang="en-US" sz="1100" dirty="0"/>
              <a:t> on </a:t>
            </a:r>
            <a:r>
              <a:rPr lang="en-US" sz="1100" dirty="0" err="1"/>
              <a:t>myöntänyt</a:t>
            </a:r>
            <a:r>
              <a:rPr lang="en-US" sz="1100" dirty="0"/>
              <a:t> </a:t>
            </a:r>
            <a:r>
              <a:rPr lang="en-US" sz="1100" dirty="0" err="1"/>
              <a:t>Liukkaalle</a:t>
            </a:r>
            <a:r>
              <a:rPr lang="en-US" sz="1100" dirty="0"/>
              <a:t> Digital Champion -</a:t>
            </a:r>
            <a:r>
              <a:rPr lang="en-US" sz="1100" dirty="0" err="1"/>
              <a:t>arvonimen</a:t>
            </a:r>
            <a:r>
              <a:rPr lang="en-US" sz="1100" dirty="0"/>
              <a:t> </a:t>
            </a:r>
            <a:r>
              <a:rPr lang="en-US" sz="1100" dirty="0" err="1"/>
              <a:t>kansalaisten</a:t>
            </a:r>
            <a:r>
              <a:rPr lang="en-US" sz="1100" dirty="0"/>
              <a:t>, </a:t>
            </a:r>
            <a:r>
              <a:rPr lang="en-US" sz="1100" dirty="0" err="1"/>
              <a:t>yhteisöjen</a:t>
            </a:r>
            <a:r>
              <a:rPr lang="en-US" sz="1100" dirty="0"/>
              <a:t> </a:t>
            </a:r>
            <a:r>
              <a:rPr lang="en-US" sz="1100" dirty="0" err="1"/>
              <a:t>ja</a:t>
            </a:r>
            <a:r>
              <a:rPr lang="en-US" sz="1100" dirty="0"/>
              <a:t> </a:t>
            </a:r>
            <a:r>
              <a:rPr lang="en-US" sz="1100" dirty="0" err="1"/>
              <a:t>yritysten</a:t>
            </a:r>
            <a:r>
              <a:rPr lang="en-US" sz="1100" dirty="0"/>
              <a:t> </a:t>
            </a:r>
            <a:r>
              <a:rPr lang="en-US" sz="1100" dirty="0" err="1"/>
              <a:t>digitaalisten</a:t>
            </a:r>
            <a:r>
              <a:rPr lang="en-US" sz="1100" dirty="0"/>
              <a:t> </a:t>
            </a:r>
            <a:r>
              <a:rPr lang="en-US" sz="1100" dirty="0" err="1"/>
              <a:t>valmiuksien</a:t>
            </a:r>
            <a:r>
              <a:rPr lang="en-US" sz="1100" dirty="0"/>
              <a:t> </a:t>
            </a:r>
            <a:r>
              <a:rPr lang="en-US" sz="1100" dirty="0" err="1"/>
              <a:t>edistämisestä</a:t>
            </a:r>
            <a:r>
              <a:rPr lang="en-US" sz="1100" dirty="0"/>
              <a:t>. </a:t>
            </a:r>
            <a:r>
              <a:rPr lang="en-US" sz="1100" dirty="0" err="1"/>
              <a:t>Vuonna</a:t>
            </a:r>
            <a:r>
              <a:rPr lang="en-US" sz="1100" dirty="0"/>
              <a:t> 2014 </a:t>
            </a:r>
            <a:r>
              <a:rPr lang="en-US" sz="1100" dirty="0" err="1"/>
              <a:t>Liukas</a:t>
            </a:r>
            <a:r>
              <a:rPr lang="en-US" sz="1100" dirty="0"/>
              <a:t> </a:t>
            </a:r>
            <a:r>
              <a:rPr lang="en-US" sz="1100" dirty="0" err="1"/>
              <a:t>sai</a:t>
            </a:r>
            <a:r>
              <a:rPr lang="en-US" sz="1100" dirty="0"/>
              <a:t> </a:t>
            </a:r>
            <a:r>
              <a:rPr lang="en-US" sz="1100" dirty="0" err="1"/>
              <a:t>lastenkulttuurin</a:t>
            </a:r>
            <a:r>
              <a:rPr lang="en-US" sz="1100" dirty="0"/>
              <a:t> </a:t>
            </a:r>
            <a:r>
              <a:rPr lang="en-US" sz="1100" dirty="0" err="1"/>
              <a:t>valtionpalkinnon</a:t>
            </a:r>
            <a:r>
              <a:rPr lang="en-US" sz="1100" dirty="0"/>
              <a:t>.</a:t>
            </a:r>
            <a:endParaRPr lang="fi-FI" sz="1100" dirty="0"/>
          </a:p>
          <a:p>
            <a:pPr algn="just"/>
            <a:endParaRPr lang="en-US" sz="1100" dirty="0"/>
          </a:p>
          <a:p>
            <a:pPr algn="just"/>
            <a:r>
              <a:rPr lang="en-US" sz="1100" dirty="0" err="1" smtClean="0"/>
              <a:t>Liukas</a:t>
            </a:r>
            <a:r>
              <a:rPr lang="en-US" sz="1100" dirty="0" smtClean="0"/>
              <a:t> </a:t>
            </a:r>
            <a:r>
              <a:rPr lang="en-US" sz="1100" dirty="0" err="1"/>
              <a:t>ei</a:t>
            </a:r>
            <a:r>
              <a:rPr lang="en-US" sz="1100" dirty="0"/>
              <a:t> </a:t>
            </a:r>
            <a:r>
              <a:rPr lang="en-US" sz="1100" dirty="0" err="1"/>
              <a:t>viihtynyt</a:t>
            </a:r>
            <a:r>
              <a:rPr lang="en-US" sz="1100" dirty="0"/>
              <a:t> Turun kauppakorkeakoulussa </a:t>
            </a:r>
            <a:r>
              <a:rPr lang="en-US" sz="1100" dirty="0" err="1"/>
              <a:t>vaan</a:t>
            </a:r>
            <a:r>
              <a:rPr lang="en-US" sz="1100" dirty="0"/>
              <a:t> </a:t>
            </a:r>
            <a:r>
              <a:rPr lang="en-US" sz="1100" dirty="0" err="1"/>
              <a:t>vaihtoi</a:t>
            </a:r>
            <a:r>
              <a:rPr lang="en-US" sz="1100" dirty="0"/>
              <a:t> </a:t>
            </a:r>
            <a:r>
              <a:rPr lang="en-US" sz="1100" dirty="0" err="1" smtClean="0"/>
              <a:t>opiskelemaan</a:t>
            </a:r>
            <a:r>
              <a:rPr lang="en-US" sz="1100" dirty="0"/>
              <a:t> </a:t>
            </a:r>
            <a:r>
              <a:rPr lang="en-US" sz="1100" dirty="0" smtClean="0"/>
              <a:t>Aalto</a:t>
            </a:r>
            <a:r>
              <a:rPr lang="en-US" sz="1100" dirty="0"/>
              <a:t>-yliopiston </a:t>
            </a:r>
            <a:r>
              <a:rPr lang="en-US" sz="1100" dirty="0" err="1"/>
              <a:t>Aaltoes-yrityshautomoon</a:t>
            </a:r>
            <a:r>
              <a:rPr lang="en-US" sz="1100" dirty="0"/>
              <a:t>. </a:t>
            </a:r>
            <a:r>
              <a:rPr lang="en-US" sz="1100" dirty="0" err="1"/>
              <a:t>Sivuaineena</a:t>
            </a:r>
            <a:r>
              <a:rPr lang="en-US" sz="1100" dirty="0"/>
              <a:t> </a:t>
            </a:r>
            <a:r>
              <a:rPr lang="en-US" sz="1100" dirty="0" err="1"/>
              <a:t>hän</a:t>
            </a:r>
            <a:r>
              <a:rPr lang="en-US" sz="1100" dirty="0"/>
              <a:t> </a:t>
            </a:r>
            <a:r>
              <a:rPr lang="en-US" sz="1100" dirty="0" err="1"/>
              <a:t>opiskeli</a:t>
            </a:r>
            <a:r>
              <a:rPr lang="en-US" sz="1100" dirty="0"/>
              <a:t> </a:t>
            </a:r>
            <a:r>
              <a:rPr lang="en-US" sz="1100" dirty="0" err="1"/>
              <a:t>visuaalista</a:t>
            </a:r>
            <a:r>
              <a:rPr lang="en-US" sz="1100" dirty="0"/>
              <a:t> </a:t>
            </a:r>
            <a:r>
              <a:rPr lang="en-US" sz="1100" dirty="0" err="1"/>
              <a:t>journalismia</a:t>
            </a:r>
            <a:r>
              <a:rPr lang="en-US" sz="1100" dirty="0"/>
              <a:t>. </a:t>
            </a:r>
            <a:r>
              <a:rPr lang="en-US" sz="1100" dirty="0" err="1"/>
              <a:t>Hän</a:t>
            </a:r>
            <a:r>
              <a:rPr lang="en-US" sz="1100" dirty="0"/>
              <a:t> </a:t>
            </a:r>
            <a:r>
              <a:rPr lang="en-US" sz="1100" dirty="0" err="1"/>
              <a:t>kävi</a:t>
            </a:r>
            <a:r>
              <a:rPr lang="en-US" sz="1100" dirty="0"/>
              <a:t> </a:t>
            </a:r>
            <a:r>
              <a:rPr lang="en-US" sz="1100" dirty="0" err="1"/>
              <a:t>myös</a:t>
            </a:r>
            <a:r>
              <a:rPr lang="en-US" sz="1100" dirty="0"/>
              <a:t> Aalto-</a:t>
            </a:r>
            <a:r>
              <a:rPr lang="en-US" sz="1100" dirty="0" err="1"/>
              <a:t>yliopiston</a:t>
            </a:r>
            <a:r>
              <a:rPr lang="en-US" sz="1100" dirty="0"/>
              <a:t> </a:t>
            </a:r>
            <a:r>
              <a:rPr lang="en-US" sz="1100" dirty="0" err="1"/>
              <a:t>ja</a:t>
            </a:r>
            <a:r>
              <a:rPr lang="en-US" sz="1100" dirty="0"/>
              <a:t> </a:t>
            </a:r>
            <a:r>
              <a:rPr lang="en-US" sz="1100" dirty="0" err="1"/>
              <a:t>Stanfordin</a:t>
            </a:r>
            <a:r>
              <a:rPr lang="en-US" sz="1100" dirty="0"/>
              <a:t> </a:t>
            </a:r>
            <a:r>
              <a:rPr lang="en-US" sz="1100" dirty="0" err="1"/>
              <a:t>yliopiston</a:t>
            </a:r>
            <a:r>
              <a:rPr lang="en-US" sz="1100" dirty="0"/>
              <a:t> </a:t>
            </a:r>
            <a:r>
              <a:rPr lang="en-US" sz="1100" dirty="0" err="1"/>
              <a:t>yhteisen</a:t>
            </a:r>
            <a:r>
              <a:rPr lang="en-US" sz="1100" dirty="0"/>
              <a:t> </a:t>
            </a:r>
            <a:r>
              <a:rPr lang="en-US" sz="1100" dirty="0" err="1"/>
              <a:t>kasvuyrittäjyysopintojakson</a:t>
            </a:r>
            <a:r>
              <a:rPr lang="en-US" sz="1100" dirty="0"/>
              <a:t> </a:t>
            </a:r>
            <a:r>
              <a:rPr lang="en-US" sz="1100" dirty="0" err="1"/>
              <a:t>Kaliforniassa</a:t>
            </a:r>
            <a:r>
              <a:rPr lang="en-US" sz="1100" dirty="0"/>
              <a:t>. </a:t>
            </a:r>
            <a:r>
              <a:rPr lang="en-US" sz="1100" dirty="0" err="1"/>
              <a:t>Liukas</a:t>
            </a:r>
            <a:r>
              <a:rPr lang="en-US" sz="1100" dirty="0"/>
              <a:t> </a:t>
            </a:r>
            <a:r>
              <a:rPr lang="en-US" sz="1100" dirty="0" err="1"/>
              <a:t>perusti</a:t>
            </a:r>
            <a:r>
              <a:rPr lang="en-US" sz="1100" dirty="0"/>
              <a:t> </a:t>
            </a:r>
            <a:r>
              <a:rPr lang="en-US" sz="1100" dirty="0" err="1"/>
              <a:t>ystävänsä</a:t>
            </a:r>
            <a:r>
              <a:rPr lang="en-US" sz="1100" dirty="0"/>
              <a:t> Karri </a:t>
            </a:r>
            <a:r>
              <a:rPr lang="en-US" sz="1100" dirty="0" err="1"/>
              <a:t>Saarisen</a:t>
            </a:r>
            <a:r>
              <a:rPr lang="en-US" sz="1100" dirty="0"/>
              <a:t> </a:t>
            </a:r>
            <a:r>
              <a:rPr lang="en-US" sz="1100" dirty="0" err="1"/>
              <a:t>kanssa</a:t>
            </a:r>
            <a:r>
              <a:rPr lang="en-US" sz="1100" dirty="0"/>
              <a:t> Rails </a:t>
            </a:r>
            <a:r>
              <a:rPr lang="en-US" sz="1100" dirty="0" err="1"/>
              <a:t>Girlsin</a:t>
            </a:r>
            <a:r>
              <a:rPr lang="en-US" sz="1100" dirty="0"/>
              <a:t>, </a:t>
            </a:r>
            <a:r>
              <a:rPr lang="en-US" sz="1100" dirty="0" err="1"/>
              <a:t>joka</a:t>
            </a:r>
            <a:r>
              <a:rPr lang="en-US" sz="1100" dirty="0"/>
              <a:t> </a:t>
            </a:r>
            <a:r>
              <a:rPr lang="en-US" sz="1100" dirty="0" err="1"/>
              <a:t>järjestää</a:t>
            </a:r>
            <a:r>
              <a:rPr lang="en-US" sz="1100" dirty="0"/>
              <a:t> </a:t>
            </a:r>
            <a:r>
              <a:rPr lang="en-US" sz="1100" dirty="0" err="1"/>
              <a:t>naisille</a:t>
            </a:r>
            <a:r>
              <a:rPr lang="en-US" sz="1100" dirty="0"/>
              <a:t> </a:t>
            </a:r>
            <a:r>
              <a:rPr lang="en-US" sz="1100" dirty="0" err="1"/>
              <a:t>koodaamisen</a:t>
            </a:r>
            <a:r>
              <a:rPr lang="en-US" sz="1100" dirty="0"/>
              <a:t> </a:t>
            </a:r>
            <a:r>
              <a:rPr lang="en-US" sz="1100" dirty="0" err="1"/>
              <a:t>viikonloppukursseja</a:t>
            </a:r>
            <a:r>
              <a:rPr lang="en-US" sz="1100" dirty="0"/>
              <a:t>. </a:t>
            </a:r>
            <a:r>
              <a:rPr lang="en-US" sz="1100" dirty="0" err="1"/>
              <a:t>Vuonna</a:t>
            </a:r>
            <a:r>
              <a:rPr lang="en-US" sz="1100" dirty="0"/>
              <a:t> 2012 </a:t>
            </a:r>
            <a:r>
              <a:rPr lang="en-US" sz="1100" dirty="0" err="1"/>
              <a:t>hänestä</a:t>
            </a:r>
            <a:r>
              <a:rPr lang="en-US" sz="1100" dirty="0"/>
              <a:t> </a:t>
            </a:r>
            <a:r>
              <a:rPr lang="en-US" sz="1100" dirty="0" err="1"/>
              <a:t>tuli</a:t>
            </a:r>
            <a:r>
              <a:rPr lang="en-US" sz="1100" dirty="0"/>
              <a:t> New </a:t>
            </a:r>
            <a:r>
              <a:rPr lang="en-US" sz="1100" dirty="0" err="1"/>
              <a:t>Yorkissa</a:t>
            </a:r>
            <a:r>
              <a:rPr lang="en-US" sz="1100" dirty="0"/>
              <a:t> </a:t>
            </a:r>
            <a:r>
              <a:rPr lang="en-US" sz="1100" dirty="0" err="1"/>
              <a:t>toimivan</a:t>
            </a:r>
            <a:r>
              <a:rPr lang="en-US" sz="1100" dirty="0"/>
              <a:t> </a:t>
            </a:r>
            <a:r>
              <a:rPr lang="en-US" sz="1100" dirty="0" err="1"/>
              <a:t>Codecademyn</a:t>
            </a:r>
            <a:r>
              <a:rPr lang="en-US" sz="1100" dirty="0"/>
              <a:t> </a:t>
            </a:r>
            <a:r>
              <a:rPr lang="en-US" sz="1100" dirty="0" err="1"/>
              <a:t>viides</a:t>
            </a:r>
            <a:r>
              <a:rPr lang="en-US" sz="1100" dirty="0"/>
              <a:t> </a:t>
            </a:r>
            <a:r>
              <a:rPr lang="en-US" sz="1100" dirty="0" err="1"/>
              <a:t>työntekijä</a:t>
            </a:r>
            <a:r>
              <a:rPr lang="en-US" sz="1100" dirty="0"/>
              <a:t>. </a:t>
            </a:r>
            <a:r>
              <a:rPr lang="en-US" sz="1100" dirty="0" err="1"/>
              <a:t>Codecademy</a:t>
            </a:r>
            <a:r>
              <a:rPr lang="en-US" sz="1100" dirty="0"/>
              <a:t> on startup-</a:t>
            </a:r>
            <a:r>
              <a:rPr lang="en-US" sz="1100" dirty="0" err="1"/>
              <a:t>yritys</a:t>
            </a:r>
            <a:r>
              <a:rPr lang="en-US" sz="1100" dirty="0"/>
              <a:t>, </a:t>
            </a:r>
            <a:r>
              <a:rPr lang="en-US" sz="1100" dirty="0" err="1"/>
              <a:t>joka</a:t>
            </a:r>
            <a:r>
              <a:rPr lang="en-US" sz="1100" dirty="0"/>
              <a:t> </a:t>
            </a:r>
            <a:r>
              <a:rPr lang="en-US" sz="1100" dirty="0" err="1"/>
              <a:t>tarjoaa</a:t>
            </a:r>
            <a:r>
              <a:rPr lang="en-US" sz="1100" dirty="0"/>
              <a:t> </a:t>
            </a:r>
            <a:r>
              <a:rPr lang="en-US" sz="1100" dirty="0" err="1"/>
              <a:t>ohjelmoinnin</a:t>
            </a:r>
            <a:r>
              <a:rPr lang="en-US" sz="1100" dirty="0"/>
              <a:t> </a:t>
            </a:r>
            <a:r>
              <a:rPr lang="en-US" sz="1100" dirty="0" err="1"/>
              <a:t>verkkokursseja</a:t>
            </a:r>
            <a:r>
              <a:rPr lang="en-US" sz="1100" dirty="0"/>
              <a:t>.</a:t>
            </a:r>
            <a:endParaRPr lang="fi-FI" sz="1100" dirty="0"/>
          </a:p>
        </p:txBody>
      </p:sp>
      <p:cxnSp>
        <p:nvCxnSpPr>
          <p:cNvPr id="22" name="Suora yhdysviiva 21"/>
          <p:cNvCxnSpPr/>
          <p:nvPr/>
        </p:nvCxnSpPr>
        <p:spPr>
          <a:xfrm flipH="1">
            <a:off x="-20161" y="9183916"/>
            <a:ext cx="12964577" cy="0"/>
          </a:xfrm>
          <a:prstGeom prst="line">
            <a:avLst/>
          </a:prstGeom>
          <a:ln w="6350" cmpd="sng">
            <a:solidFill>
              <a:schemeClr val="tx1"/>
            </a:solidFill>
            <a:prstDash val="sysDash"/>
          </a:ln>
        </p:spPr>
        <p:style>
          <a:lnRef idx="2">
            <a:schemeClr val="accent1"/>
          </a:lnRef>
          <a:fillRef idx="0">
            <a:schemeClr val="accent1"/>
          </a:fillRef>
          <a:effectRef idx="1">
            <a:schemeClr val="accent1"/>
          </a:effectRef>
          <a:fontRef idx="minor">
            <a:schemeClr val="tx1"/>
          </a:fontRef>
        </p:style>
      </p:cxnSp>
      <p:cxnSp>
        <p:nvCxnSpPr>
          <p:cNvPr id="23" name="Suora yhdysviiva 22"/>
          <p:cNvCxnSpPr/>
          <p:nvPr/>
        </p:nvCxnSpPr>
        <p:spPr>
          <a:xfrm flipH="1">
            <a:off x="1318" y="384569"/>
            <a:ext cx="12943098" cy="0"/>
          </a:xfrm>
          <a:prstGeom prst="line">
            <a:avLst/>
          </a:prstGeom>
          <a:ln w="6350" cmpd="sng">
            <a:solidFill>
              <a:schemeClr val="tx1"/>
            </a:solidFill>
            <a:prstDash val="sysDash"/>
          </a:ln>
        </p:spPr>
        <p:style>
          <a:lnRef idx="2">
            <a:schemeClr val="accent1"/>
          </a:lnRef>
          <a:fillRef idx="0">
            <a:schemeClr val="accent1"/>
          </a:fillRef>
          <a:effectRef idx="1">
            <a:schemeClr val="accent1"/>
          </a:effectRef>
          <a:fontRef idx="minor">
            <a:schemeClr val="tx1"/>
          </a:fontRef>
        </p:style>
      </p:cxnSp>
      <p:sp>
        <p:nvSpPr>
          <p:cNvPr id="21" name="Tekstiruutu 20"/>
          <p:cNvSpPr txBox="1"/>
          <p:nvPr/>
        </p:nvSpPr>
        <p:spPr>
          <a:xfrm>
            <a:off x="7230950" y="976959"/>
            <a:ext cx="1353146" cy="523220"/>
          </a:xfrm>
          <a:prstGeom prst="rect">
            <a:avLst/>
          </a:prstGeom>
          <a:solidFill>
            <a:srgbClr val="FFFF00"/>
          </a:solidFill>
        </p:spPr>
        <p:txBody>
          <a:bodyPr wrap="square" rtlCol="0">
            <a:spAutoFit/>
          </a:bodyPr>
          <a:lstStyle/>
          <a:p>
            <a:pPr algn="ctr"/>
            <a:r>
              <a:rPr lang="fi-FI" sz="1400" dirty="0" err="1" smtClean="0"/>
              <a:t>Koulutusohjel-mien</a:t>
            </a:r>
            <a:r>
              <a:rPr lang="fi-FI" sz="1400" dirty="0" smtClean="0"/>
              <a:t> valinnat</a:t>
            </a:r>
          </a:p>
        </p:txBody>
      </p:sp>
      <p:sp>
        <p:nvSpPr>
          <p:cNvPr id="29" name="Tekstiruutu 28"/>
          <p:cNvSpPr txBox="1"/>
          <p:nvPr/>
        </p:nvSpPr>
        <p:spPr>
          <a:xfrm>
            <a:off x="7230950" y="3670750"/>
            <a:ext cx="1132699" cy="738664"/>
          </a:xfrm>
          <a:prstGeom prst="rect">
            <a:avLst/>
          </a:prstGeom>
          <a:solidFill>
            <a:srgbClr val="FFFF00"/>
          </a:solidFill>
        </p:spPr>
        <p:txBody>
          <a:bodyPr wrap="square" rtlCol="0">
            <a:spAutoFit/>
          </a:bodyPr>
          <a:lstStyle/>
          <a:p>
            <a:pPr algn="ctr"/>
            <a:r>
              <a:rPr lang="fi-FI" sz="1400" dirty="0" smtClean="0"/>
              <a:t>Piinapäivät ja </a:t>
            </a:r>
            <a:r>
              <a:rPr lang="fi-FI" sz="1400" dirty="0" err="1" smtClean="0"/>
              <a:t>vahvari</a:t>
            </a:r>
            <a:r>
              <a:rPr lang="fi-FI" sz="1400" dirty="0" smtClean="0"/>
              <a:t> 14.-15.12.</a:t>
            </a:r>
          </a:p>
        </p:txBody>
      </p:sp>
    </p:spTree>
    <p:extLst>
      <p:ext uri="{BB962C8B-B14F-4D97-AF65-F5344CB8AC3E}">
        <p14:creationId xmlns:p14="http://schemas.microsoft.com/office/powerpoint/2010/main" val="2831006588"/>
      </p:ext>
    </p:extLst>
  </p:cSld>
  <p:clrMapOvr>
    <a:masterClrMapping/>
  </p:clrMapOvr>
  <p:timing>
    <p:tnLst>
      <p:par>
        <p:cTn xmlns:p14="http://schemas.microsoft.com/office/powerpoint/2010/mai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 name="Kuva 19" descr="SCN_0047.jpg"/>
          <p:cNvPicPr>
            <a:picLocks noChangeAspect="1"/>
          </p:cNvPicPr>
          <p:nvPr/>
        </p:nvPicPr>
        <p:blipFill rotWithShape="1">
          <a:blip r:embed="rId2" cstate="print">
            <a:extLst>
              <a:ext uri="{28A0092B-C50C-407E-A947-70E740481C1C}">
                <a14:useLocalDpi xmlns:a14="http://schemas.microsoft.com/office/drawing/2010/main"/>
              </a:ext>
            </a:extLst>
          </a:blip>
          <a:srcRect/>
          <a:stretch/>
        </p:blipFill>
        <p:spPr>
          <a:xfrm rot="16200000">
            <a:off x="1527915" y="-1674182"/>
            <a:ext cx="9606346" cy="12944416"/>
          </a:xfrm>
          <a:prstGeom prst="rect">
            <a:avLst/>
          </a:prstGeom>
        </p:spPr>
      </p:pic>
      <p:sp>
        <p:nvSpPr>
          <p:cNvPr id="8" name="Oval 2"/>
          <p:cNvSpPr>
            <a:spLocks noChangeArrowheads="1"/>
          </p:cNvSpPr>
          <p:nvPr/>
        </p:nvSpPr>
        <p:spPr bwMode="auto">
          <a:xfrm>
            <a:off x="7907765" y="2218383"/>
            <a:ext cx="3779837" cy="3779837"/>
          </a:xfrm>
          <a:prstGeom prst="ellipse">
            <a:avLst/>
          </a:prstGeom>
          <a:noFill/>
          <a:ln w="19050">
            <a:solidFill>
              <a:srgbClr val="FF0000"/>
            </a:solidFill>
            <a:round/>
            <a:headEnd/>
            <a:tailEnd/>
          </a:ln>
          <a:extLst>
            <a:ext uri="{909E8E84-426E-40dd-AFC4-6F175D3DCCD1}">
              <a14:hiddenFill xmlns:a14="http://schemas.microsoft.com/office/drawing/2010/main">
                <a:solidFill>
                  <a:srgbClr val="FFFFFF"/>
                </a:solidFill>
              </a14:hiddenFill>
            </a:ext>
          </a:extLst>
        </p:spPr>
        <p:txBody>
          <a:bodyPr wrap="none" anchor="ctr"/>
          <a:lstStyle/>
          <a:p>
            <a:endParaRPr lang="fi-FI"/>
          </a:p>
        </p:txBody>
      </p:sp>
      <p:sp>
        <p:nvSpPr>
          <p:cNvPr id="9" name="Text Box 3"/>
          <p:cNvSpPr txBox="1">
            <a:spLocks noChangeArrowheads="1"/>
          </p:cNvSpPr>
          <p:nvPr/>
        </p:nvSpPr>
        <p:spPr bwMode="auto">
          <a:xfrm>
            <a:off x="9476215" y="2581920"/>
            <a:ext cx="663575" cy="2746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charset="0"/>
                <a:ea typeface="ＭＳ Ｐゴシック" charset="0"/>
              </a:defRPr>
            </a:lvl1pPr>
            <a:lvl2pPr marL="742950" indent="-285750" eaLnBrk="0" hangingPunct="0">
              <a:defRPr>
                <a:solidFill>
                  <a:schemeClr val="tx1"/>
                </a:solidFill>
                <a:latin typeface="Arial" charset="0"/>
                <a:ea typeface="ＭＳ Ｐゴシック" charset="0"/>
              </a:defRPr>
            </a:lvl2pPr>
            <a:lvl3pPr marL="1143000" indent="-228600" eaLnBrk="0" hangingPunct="0">
              <a:defRPr>
                <a:solidFill>
                  <a:schemeClr val="tx1"/>
                </a:solidFill>
                <a:latin typeface="Arial" charset="0"/>
                <a:ea typeface="ＭＳ Ｐゴシック" charset="0"/>
              </a:defRPr>
            </a:lvl3pPr>
            <a:lvl4pPr marL="1600200" indent="-228600" eaLnBrk="0" hangingPunct="0">
              <a:defRPr>
                <a:solidFill>
                  <a:schemeClr val="tx1"/>
                </a:solidFill>
                <a:latin typeface="Arial" charset="0"/>
                <a:ea typeface="ＭＳ Ｐゴシック" charset="0"/>
              </a:defRPr>
            </a:lvl4pPr>
            <a:lvl5pPr marL="2057400" indent="-228600" eaLnBrk="0" hangingPunct="0">
              <a:defRPr>
                <a:solidFill>
                  <a:schemeClr val="tx1"/>
                </a:solidFill>
                <a:latin typeface="Arial" charset="0"/>
                <a:ea typeface="ＭＳ Ｐゴシック" charset="0"/>
              </a:defRPr>
            </a:lvl5pPr>
            <a:lvl6pPr marL="2514600" indent="-228600" eaLnBrk="0" fontAlgn="base" hangingPunct="0">
              <a:spcBef>
                <a:spcPct val="0"/>
              </a:spcBef>
              <a:spcAft>
                <a:spcPct val="0"/>
              </a:spcAft>
              <a:defRPr>
                <a:solidFill>
                  <a:schemeClr val="tx1"/>
                </a:solidFill>
                <a:latin typeface="Arial" charset="0"/>
                <a:ea typeface="ＭＳ Ｐゴシック" charset="0"/>
              </a:defRPr>
            </a:lvl6pPr>
            <a:lvl7pPr marL="2971800" indent="-228600" eaLnBrk="0" fontAlgn="base" hangingPunct="0">
              <a:spcBef>
                <a:spcPct val="0"/>
              </a:spcBef>
              <a:spcAft>
                <a:spcPct val="0"/>
              </a:spcAft>
              <a:defRPr>
                <a:solidFill>
                  <a:schemeClr val="tx1"/>
                </a:solidFill>
                <a:latin typeface="Arial" charset="0"/>
                <a:ea typeface="ＭＳ Ｐゴシック" charset="0"/>
              </a:defRPr>
            </a:lvl7pPr>
            <a:lvl8pPr marL="3429000" indent="-228600" eaLnBrk="0" fontAlgn="base" hangingPunct="0">
              <a:spcBef>
                <a:spcPct val="0"/>
              </a:spcBef>
              <a:spcAft>
                <a:spcPct val="0"/>
              </a:spcAft>
              <a:defRPr>
                <a:solidFill>
                  <a:schemeClr val="tx1"/>
                </a:solidFill>
                <a:latin typeface="Arial" charset="0"/>
                <a:ea typeface="ＭＳ Ｐゴシック" charset="0"/>
              </a:defRPr>
            </a:lvl8pPr>
            <a:lvl9pPr marL="3886200" indent="-228600" eaLnBrk="0" fontAlgn="base" hangingPunct="0">
              <a:spcBef>
                <a:spcPct val="0"/>
              </a:spcBef>
              <a:spcAft>
                <a:spcPct val="0"/>
              </a:spcAft>
              <a:defRPr>
                <a:solidFill>
                  <a:schemeClr val="tx1"/>
                </a:solidFill>
                <a:latin typeface="Arial" charset="0"/>
                <a:ea typeface="ＭＳ Ｐゴシック" charset="0"/>
              </a:defRPr>
            </a:lvl9pPr>
          </a:lstStyle>
          <a:p>
            <a:pPr eaLnBrk="1" hangingPunct="1"/>
            <a:r>
              <a:rPr lang="fi-FI" sz="1200" b="1" i="1">
                <a:latin typeface="Garamond" charset="0"/>
              </a:rPr>
              <a:t>Dialogi</a:t>
            </a:r>
            <a:endParaRPr lang="en-US" sz="1200" b="1" i="1">
              <a:latin typeface="Garamond" charset="0"/>
            </a:endParaRPr>
          </a:p>
        </p:txBody>
      </p:sp>
      <p:sp>
        <p:nvSpPr>
          <p:cNvPr id="10" name="Text Box 4"/>
          <p:cNvSpPr txBox="1">
            <a:spLocks noChangeArrowheads="1"/>
          </p:cNvSpPr>
          <p:nvPr/>
        </p:nvSpPr>
        <p:spPr bwMode="auto">
          <a:xfrm>
            <a:off x="9131727" y="5318770"/>
            <a:ext cx="1411288" cy="2746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charset="0"/>
                <a:ea typeface="ＭＳ Ｐゴシック" charset="0"/>
              </a:defRPr>
            </a:lvl1pPr>
            <a:lvl2pPr marL="742950" indent="-285750" eaLnBrk="0" hangingPunct="0">
              <a:defRPr>
                <a:solidFill>
                  <a:schemeClr val="tx1"/>
                </a:solidFill>
                <a:latin typeface="Arial" charset="0"/>
                <a:ea typeface="ＭＳ Ｐゴシック" charset="0"/>
              </a:defRPr>
            </a:lvl2pPr>
            <a:lvl3pPr marL="1143000" indent="-228600" eaLnBrk="0" hangingPunct="0">
              <a:defRPr>
                <a:solidFill>
                  <a:schemeClr val="tx1"/>
                </a:solidFill>
                <a:latin typeface="Arial" charset="0"/>
                <a:ea typeface="ＭＳ Ｐゴシック" charset="0"/>
              </a:defRPr>
            </a:lvl3pPr>
            <a:lvl4pPr marL="1600200" indent="-228600" eaLnBrk="0" hangingPunct="0">
              <a:defRPr>
                <a:solidFill>
                  <a:schemeClr val="tx1"/>
                </a:solidFill>
                <a:latin typeface="Arial" charset="0"/>
                <a:ea typeface="ＭＳ Ｐゴシック" charset="0"/>
              </a:defRPr>
            </a:lvl4pPr>
            <a:lvl5pPr marL="2057400" indent="-228600" eaLnBrk="0" hangingPunct="0">
              <a:defRPr>
                <a:solidFill>
                  <a:schemeClr val="tx1"/>
                </a:solidFill>
                <a:latin typeface="Arial" charset="0"/>
                <a:ea typeface="ＭＳ Ｐゴシック" charset="0"/>
              </a:defRPr>
            </a:lvl5pPr>
            <a:lvl6pPr marL="2514600" indent="-228600" eaLnBrk="0" fontAlgn="base" hangingPunct="0">
              <a:spcBef>
                <a:spcPct val="0"/>
              </a:spcBef>
              <a:spcAft>
                <a:spcPct val="0"/>
              </a:spcAft>
              <a:defRPr>
                <a:solidFill>
                  <a:schemeClr val="tx1"/>
                </a:solidFill>
                <a:latin typeface="Arial" charset="0"/>
                <a:ea typeface="ＭＳ Ｐゴシック" charset="0"/>
              </a:defRPr>
            </a:lvl6pPr>
            <a:lvl7pPr marL="2971800" indent="-228600" eaLnBrk="0" fontAlgn="base" hangingPunct="0">
              <a:spcBef>
                <a:spcPct val="0"/>
              </a:spcBef>
              <a:spcAft>
                <a:spcPct val="0"/>
              </a:spcAft>
              <a:defRPr>
                <a:solidFill>
                  <a:schemeClr val="tx1"/>
                </a:solidFill>
                <a:latin typeface="Arial" charset="0"/>
                <a:ea typeface="ＭＳ Ｐゴシック" charset="0"/>
              </a:defRPr>
            </a:lvl7pPr>
            <a:lvl8pPr marL="3429000" indent="-228600" eaLnBrk="0" fontAlgn="base" hangingPunct="0">
              <a:spcBef>
                <a:spcPct val="0"/>
              </a:spcBef>
              <a:spcAft>
                <a:spcPct val="0"/>
              </a:spcAft>
              <a:defRPr>
                <a:solidFill>
                  <a:schemeClr val="tx1"/>
                </a:solidFill>
                <a:latin typeface="Arial" charset="0"/>
                <a:ea typeface="ＭＳ Ｐゴシック" charset="0"/>
              </a:defRPr>
            </a:lvl8pPr>
            <a:lvl9pPr marL="3886200" indent="-228600" eaLnBrk="0" fontAlgn="base" hangingPunct="0">
              <a:spcBef>
                <a:spcPct val="0"/>
              </a:spcBef>
              <a:spcAft>
                <a:spcPct val="0"/>
              </a:spcAft>
              <a:defRPr>
                <a:solidFill>
                  <a:schemeClr val="tx1"/>
                </a:solidFill>
                <a:latin typeface="Arial" charset="0"/>
                <a:ea typeface="ＭＳ Ｐゴシック" charset="0"/>
              </a:defRPr>
            </a:lvl9pPr>
          </a:lstStyle>
          <a:p>
            <a:pPr eaLnBrk="1" hangingPunct="1"/>
            <a:r>
              <a:rPr lang="fi-FI" sz="1200" b="1" i="1">
                <a:latin typeface="Garamond" charset="0"/>
              </a:rPr>
              <a:t>Learning by Doing</a:t>
            </a:r>
            <a:endParaRPr lang="en-US" sz="1200" b="1" i="1">
              <a:latin typeface="Garamond" charset="0"/>
            </a:endParaRPr>
          </a:p>
        </p:txBody>
      </p:sp>
      <p:sp>
        <p:nvSpPr>
          <p:cNvPr id="11" name="Text Box 5"/>
          <p:cNvSpPr txBox="1">
            <a:spLocks noChangeArrowheads="1"/>
          </p:cNvSpPr>
          <p:nvPr/>
        </p:nvSpPr>
        <p:spPr bwMode="auto">
          <a:xfrm>
            <a:off x="9360327" y="2358083"/>
            <a:ext cx="990600" cy="2746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charset="0"/>
                <a:ea typeface="ＭＳ Ｐゴシック" charset="0"/>
              </a:defRPr>
            </a:lvl1pPr>
            <a:lvl2pPr marL="742950" indent="-285750" eaLnBrk="0" hangingPunct="0">
              <a:defRPr>
                <a:solidFill>
                  <a:schemeClr val="tx1"/>
                </a:solidFill>
                <a:latin typeface="Arial" charset="0"/>
                <a:ea typeface="ＭＳ Ｐゴシック" charset="0"/>
              </a:defRPr>
            </a:lvl2pPr>
            <a:lvl3pPr marL="1143000" indent="-228600" eaLnBrk="0" hangingPunct="0">
              <a:defRPr>
                <a:solidFill>
                  <a:schemeClr val="tx1"/>
                </a:solidFill>
                <a:latin typeface="Arial" charset="0"/>
                <a:ea typeface="ＭＳ Ｐゴシック" charset="0"/>
              </a:defRPr>
            </a:lvl3pPr>
            <a:lvl4pPr marL="1600200" indent="-228600" eaLnBrk="0" hangingPunct="0">
              <a:defRPr>
                <a:solidFill>
                  <a:schemeClr val="tx1"/>
                </a:solidFill>
                <a:latin typeface="Arial" charset="0"/>
                <a:ea typeface="ＭＳ Ｐゴシック" charset="0"/>
              </a:defRPr>
            </a:lvl4pPr>
            <a:lvl5pPr marL="2057400" indent="-228600" eaLnBrk="0" hangingPunct="0">
              <a:defRPr>
                <a:solidFill>
                  <a:schemeClr val="tx1"/>
                </a:solidFill>
                <a:latin typeface="Arial" charset="0"/>
                <a:ea typeface="ＭＳ Ｐゴシック" charset="0"/>
              </a:defRPr>
            </a:lvl5pPr>
            <a:lvl6pPr marL="2514600" indent="-228600" eaLnBrk="0" fontAlgn="base" hangingPunct="0">
              <a:spcBef>
                <a:spcPct val="0"/>
              </a:spcBef>
              <a:spcAft>
                <a:spcPct val="0"/>
              </a:spcAft>
              <a:defRPr>
                <a:solidFill>
                  <a:schemeClr val="tx1"/>
                </a:solidFill>
                <a:latin typeface="Arial" charset="0"/>
                <a:ea typeface="ＭＳ Ｐゴシック" charset="0"/>
              </a:defRPr>
            </a:lvl6pPr>
            <a:lvl7pPr marL="2971800" indent="-228600" eaLnBrk="0" fontAlgn="base" hangingPunct="0">
              <a:spcBef>
                <a:spcPct val="0"/>
              </a:spcBef>
              <a:spcAft>
                <a:spcPct val="0"/>
              </a:spcAft>
              <a:defRPr>
                <a:solidFill>
                  <a:schemeClr val="tx1"/>
                </a:solidFill>
                <a:latin typeface="Arial" charset="0"/>
                <a:ea typeface="ＭＳ Ｐゴシック" charset="0"/>
              </a:defRPr>
            </a:lvl7pPr>
            <a:lvl8pPr marL="3429000" indent="-228600" eaLnBrk="0" fontAlgn="base" hangingPunct="0">
              <a:spcBef>
                <a:spcPct val="0"/>
              </a:spcBef>
              <a:spcAft>
                <a:spcPct val="0"/>
              </a:spcAft>
              <a:defRPr>
                <a:solidFill>
                  <a:schemeClr val="tx1"/>
                </a:solidFill>
                <a:latin typeface="Arial" charset="0"/>
                <a:ea typeface="ＭＳ Ｐゴシック" charset="0"/>
              </a:defRPr>
            </a:lvl8pPr>
            <a:lvl9pPr marL="3886200" indent="-228600" eaLnBrk="0" fontAlgn="base" hangingPunct="0">
              <a:spcBef>
                <a:spcPct val="0"/>
              </a:spcBef>
              <a:spcAft>
                <a:spcPct val="0"/>
              </a:spcAft>
              <a:defRPr>
                <a:solidFill>
                  <a:schemeClr val="tx1"/>
                </a:solidFill>
                <a:latin typeface="Arial" charset="0"/>
                <a:ea typeface="ＭＳ Ｐゴシック" charset="0"/>
              </a:defRPr>
            </a:lvl9pPr>
          </a:lstStyle>
          <a:p>
            <a:pPr algn="ctr" eaLnBrk="1" hangingPunct="1"/>
            <a:r>
              <a:rPr lang="fi-FI" sz="1200" b="1">
                <a:latin typeface="Garamond" charset="0"/>
              </a:rPr>
              <a:t>Brandikoodi</a:t>
            </a:r>
            <a:endParaRPr lang="en-US" sz="1200" b="1">
              <a:latin typeface="Garamond" charset="0"/>
            </a:endParaRPr>
          </a:p>
        </p:txBody>
      </p:sp>
      <p:graphicFrame>
        <p:nvGraphicFramePr>
          <p:cNvPr id="12" name="Group 6"/>
          <p:cNvGraphicFramePr>
            <a:graphicFrameLocks noGrp="1"/>
          </p:cNvGraphicFramePr>
          <p:nvPr>
            <p:extLst>
              <p:ext uri="{D42A27DB-BD31-4B8C-83A1-F6EECF244321}">
                <p14:modId xmlns:p14="http://schemas.microsoft.com/office/powerpoint/2010/main" val="549490802"/>
              </p:ext>
            </p:extLst>
          </p:nvPr>
        </p:nvGraphicFramePr>
        <p:xfrm>
          <a:off x="8484027" y="2791470"/>
          <a:ext cx="2663825" cy="2592388"/>
        </p:xfrm>
        <a:graphic>
          <a:graphicData uri="http://schemas.openxmlformats.org/drawingml/2006/table">
            <a:tbl>
              <a:tblPr/>
              <a:tblGrid>
                <a:gridCol w="1331913"/>
                <a:gridCol w="1331912"/>
              </a:tblGrid>
              <a:tr h="1296988">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fi-FI" sz="1200" b="0" i="0" u="none" strike="noStrike" cap="none" normalizeH="0" baseline="0" dirty="0">
                          <a:ln>
                            <a:noFill/>
                          </a:ln>
                          <a:solidFill>
                            <a:schemeClr val="tx1"/>
                          </a:solidFill>
                          <a:effectLst/>
                          <a:latin typeface="Garamond" charset="0"/>
                          <a:ea typeface="ＭＳ Ｐゴシック" charset="0"/>
                        </a:rPr>
                        <a:t>Mitä </a:t>
                      </a:r>
                      <a:r>
                        <a:rPr kumimoji="0" lang="fi-FI" sz="1200" b="0" i="0" u="none" strike="noStrike" cap="none" normalizeH="0" baseline="0" dirty="0" err="1">
                          <a:ln>
                            <a:noFill/>
                          </a:ln>
                          <a:solidFill>
                            <a:schemeClr val="tx1"/>
                          </a:solidFill>
                          <a:effectLst/>
                          <a:latin typeface="Garamond" charset="0"/>
                          <a:ea typeface="ＭＳ Ｐゴシック" charset="0"/>
                        </a:rPr>
                        <a:t>brandimme</a:t>
                      </a:r>
                      <a:r>
                        <a:rPr kumimoji="0" lang="fi-FI" sz="1200" b="0" i="0" u="none" strike="noStrike" cap="none" normalizeH="0" baseline="0" dirty="0">
                          <a:ln>
                            <a:noFill/>
                          </a:ln>
                          <a:solidFill>
                            <a:schemeClr val="tx1"/>
                          </a:solidFill>
                          <a:effectLst/>
                          <a:latin typeface="Garamond" charset="0"/>
                          <a:ea typeface="ＭＳ Ｐゴシック" charset="0"/>
                        </a:rPr>
                        <a:t> symbolisoi asiakkaillemme? (=Sosiaalinen ulottuvuus)</a:t>
                      </a:r>
                      <a:endParaRPr kumimoji="0" lang="en-US" sz="1200" b="0" i="0" u="none" strike="noStrike" cap="none" normalizeH="0" baseline="0" dirty="0">
                        <a:ln>
                          <a:noFill/>
                        </a:ln>
                        <a:solidFill>
                          <a:schemeClr val="tx1"/>
                        </a:solidFill>
                        <a:effectLst/>
                        <a:latin typeface="Garamond" charset="0"/>
                        <a:ea typeface="ＭＳ Ｐゴシック" charset="0"/>
                      </a:endParaRPr>
                    </a:p>
                  </a:txBody>
                  <a:tcPr marL="90000" marR="90000" marT="46800" marB="46800" anchor="ctr" anchorCtr="1" horzOverflow="overflow">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fi-FI" sz="1200" b="0" i="0" u="none" strike="noStrike" cap="none" normalizeH="0" baseline="0">
                          <a:ln>
                            <a:noFill/>
                          </a:ln>
                          <a:solidFill>
                            <a:schemeClr val="tx1"/>
                          </a:solidFill>
                          <a:effectLst/>
                          <a:latin typeface="Garamond" charset="0"/>
                          <a:ea typeface="ＭＳ Ｐゴシック" charset="0"/>
                        </a:rPr>
                        <a:t>Mitä itse ajattelemme itsestämme? (=Psykologinen ulottuvuus)</a:t>
                      </a:r>
                      <a:endParaRPr kumimoji="0" lang="en-US" sz="1200" b="0" i="0" u="none" strike="noStrike" cap="none" normalizeH="0" baseline="0">
                        <a:ln>
                          <a:noFill/>
                        </a:ln>
                        <a:solidFill>
                          <a:schemeClr val="tx1"/>
                        </a:solidFill>
                        <a:effectLst/>
                        <a:latin typeface="Garamond" charset="0"/>
                        <a:ea typeface="ＭＳ Ｐゴシック" charset="0"/>
                      </a:endParaRPr>
                    </a:p>
                  </a:txBody>
                  <a:tcPr marL="90000" marR="90000" marT="46800" marB="46800" anchor="ctr" anchorCtr="1" horzOverflow="overflow">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lnTlToBr>
                      <a:noFill/>
                    </a:lnTlToBr>
                    <a:lnBlToTr>
                      <a:noFill/>
                    </a:lnBlToTr>
                    <a:noFill/>
                  </a:tcPr>
                </a:tc>
              </a:tr>
              <a:tr h="1295400">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fi-FI" sz="1200" b="0" i="0" u="none" strike="noStrike" cap="none" normalizeH="0" baseline="0">
                          <a:ln>
                            <a:noFill/>
                          </a:ln>
                          <a:solidFill>
                            <a:schemeClr val="tx1"/>
                          </a:solidFill>
                          <a:effectLst/>
                          <a:latin typeface="Garamond" charset="0"/>
                          <a:ea typeface="ＭＳ Ｐゴシック" charset="0"/>
                        </a:rPr>
                        <a:t>Minkä hyödyn asiakkaamme saa? (=Toiminnallinen ulottuvuus)</a:t>
                      </a:r>
                      <a:endParaRPr kumimoji="0" lang="en-US" sz="1200" b="0" i="0" u="none" strike="noStrike" cap="none" normalizeH="0" baseline="0">
                        <a:ln>
                          <a:noFill/>
                        </a:ln>
                        <a:solidFill>
                          <a:schemeClr val="tx1"/>
                        </a:solidFill>
                        <a:effectLst/>
                        <a:latin typeface="Garamond" charset="0"/>
                        <a:ea typeface="ＭＳ Ｐゴシック" charset="0"/>
                      </a:endParaRPr>
                    </a:p>
                  </a:txBody>
                  <a:tcPr marL="90000" marR="90000" marT="46800" marB="46800" anchor="ctr" anchorCtr="1" horzOverflow="overflow">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fi-FI" sz="1200" b="0" i="0" u="none" strike="noStrike" cap="none" normalizeH="0" baseline="0" dirty="0">
                          <a:ln>
                            <a:noFill/>
                          </a:ln>
                          <a:solidFill>
                            <a:schemeClr val="tx1"/>
                          </a:solidFill>
                          <a:effectLst/>
                          <a:latin typeface="Garamond" charset="0"/>
                          <a:ea typeface="ＭＳ Ｐゴシック" charset="0"/>
                        </a:rPr>
                        <a:t>Minkä asian puolesta </a:t>
                      </a:r>
                      <a:r>
                        <a:rPr kumimoji="0" lang="fi-FI" sz="1200" b="0" i="0" u="none" strike="noStrike" cap="none" normalizeH="0" baseline="0" dirty="0" smtClean="0">
                          <a:ln>
                            <a:noFill/>
                          </a:ln>
                          <a:solidFill>
                            <a:schemeClr val="tx1"/>
                          </a:solidFill>
                          <a:effectLst/>
                          <a:latin typeface="Garamond" charset="0"/>
                          <a:ea typeface="ＭＳ Ｐゴシック" charset="0"/>
                        </a:rPr>
                        <a:t>taistelemme</a:t>
                      </a:r>
                      <a:r>
                        <a:rPr kumimoji="0" lang="fi-FI" sz="1200" b="0" i="0" u="none" strike="noStrike" cap="none" normalizeH="0" baseline="0" dirty="0">
                          <a:ln>
                            <a:noFill/>
                          </a:ln>
                          <a:solidFill>
                            <a:schemeClr val="tx1"/>
                          </a:solidFill>
                          <a:effectLst/>
                          <a:latin typeface="Garamond" charset="0"/>
                          <a:ea typeface="ＭＳ Ｐゴシック" charset="0"/>
                        </a:rPr>
                        <a:t>? (=Eettinen ulottuvuus)</a:t>
                      </a:r>
                      <a:endParaRPr kumimoji="0" lang="en-US" sz="1200" b="0" i="0" u="none" strike="noStrike" cap="none" normalizeH="0" baseline="0" dirty="0">
                        <a:ln>
                          <a:noFill/>
                        </a:ln>
                        <a:solidFill>
                          <a:schemeClr val="tx1"/>
                        </a:solidFill>
                        <a:effectLst/>
                        <a:latin typeface="Garamond" charset="0"/>
                        <a:ea typeface="ＭＳ Ｐゴシック" charset="0"/>
                      </a:endParaRPr>
                    </a:p>
                  </a:txBody>
                  <a:tcPr marL="90000" marR="90000" marT="46800" marB="46800" anchor="ctr" anchorCtr="1" horzOverflow="overflow">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lnTlToBr>
                      <a:noFill/>
                    </a:lnTlToBr>
                    <a:lnBlToTr>
                      <a:noFill/>
                    </a:lnBlToTr>
                    <a:noFill/>
                  </a:tcPr>
                </a:tc>
              </a:tr>
            </a:tbl>
          </a:graphicData>
        </a:graphic>
      </p:graphicFrame>
      <p:sp>
        <p:nvSpPr>
          <p:cNvPr id="13" name="Text Box 17"/>
          <p:cNvSpPr txBox="1">
            <a:spLocks noChangeArrowheads="1"/>
          </p:cNvSpPr>
          <p:nvPr/>
        </p:nvSpPr>
        <p:spPr bwMode="auto">
          <a:xfrm>
            <a:off x="9182527" y="1854845"/>
            <a:ext cx="1335088" cy="2746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charset="0"/>
                <a:ea typeface="ＭＳ Ｐゴシック" charset="0"/>
              </a:defRPr>
            </a:lvl1pPr>
            <a:lvl2pPr marL="742950" indent="-285750" eaLnBrk="0" hangingPunct="0">
              <a:defRPr>
                <a:solidFill>
                  <a:schemeClr val="tx1"/>
                </a:solidFill>
                <a:latin typeface="Arial" charset="0"/>
                <a:ea typeface="ＭＳ Ｐゴシック" charset="0"/>
              </a:defRPr>
            </a:lvl2pPr>
            <a:lvl3pPr marL="1143000" indent="-228600" eaLnBrk="0" hangingPunct="0">
              <a:defRPr>
                <a:solidFill>
                  <a:schemeClr val="tx1"/>
                </a:solidFill>
                <a:latin typeface="Arial" charset="0"/>
                <a:ea typeface="ＭＳ Ｐゴシック" charset="0"/>
              </a:defRPr>
            </a:lvl3pPr>
            <a:lvl4pPr marL="1600200" indent="-228600" eaLnBrk="0" hangingPunct="0">
              <a:defRPr>
                <a:solidFill>
                  <a:schemeClr val="tx1"/>
                </a:solidFill>
                <a:latin typeface="Arial" charset="0"/>
                <a:ea typeface="ＭＳ Ｐゴシック" charset="0"/>
              </a:defRPr>
            </a:lvl4pPr>
            <a:lvl5pPr marL="2057400" indent="-228600" eaLnBrk="0" hangingPunct="0">
              <a:defRPr>
                <a:solidFill>
                  <a:schemeClr val="tx1"/>
                </a:solidFill>
                <a:latin typeface="Arial" charset="0"/>
                <a:ea typeface="ＭＳ Ｐゴシック" charset="0"/>
              </a:defRPr>
            </a:lvl5pPr>
            <a:lvl6pPr marL="2514600" indent="-228600" eaLnBrk="0" fontAlgn="base" hangingPunct="0">
              <a:spcBef>
                <a:spcPct val="0"/>
              </a:spcBef>
              <a:spcAft>
                <a:spcPct val="0"/>
              </a:spcAft>
              <a:defRPr>
                <a:solidFill>
                  <a:schemeClr val="tx1"/>
                </a:solidFill>
                <a:latin typeface="Arial" charset="0"/>
                <a:ea typeface="ＭＳ Ｐゴシック" charset="0"/>
              </a:defRPr>
            </a:lvl6pPr>
            <a:lvl7pPr marL="2971800" indent="-228600" eaLnBrk="0" fontAlgn="base" hangingPunct="0">
              <a:spcBef>
                <a:spcPct val="0"/>
              </a:spcBef>
              <a:spcAft>
                <a:spcPct val="0"/>
              </a:spcAft>
              <a:defRPr>
                <a:solidFill>
                  <a:schemeClr val="tx1"/>
                </a:solidFill>
                <a:latin typeface="Arial" charset="0"/>
                <a:ea typeface="ＭＳ Ｐゴシック" charset="0"/>
              </a:defRPr>
            </a:lvl7pPr>
            <a:lvl8pPr marL="3429000" indent="-228600" eaLnBrk="0" fontAlgn="base" hangingPunct="0">
              <a:spcBef>
                <a:spcPct val="0"/>
              </a:spcBef>
              <a:spcAft>
                <a:spcPct val="0"/>
              </a:spcAft>
              <a:defRPr>
                <a:solidFill>
                  <a:schemeClr val="tx1"/>
                </a:solidFill>
                <a:latin typeface="Arial" charset="0"/>
                <a:ea typeface="ＭＳ Ｐゴシック" charset="0"/>
              </a:defRPr>
            </a:lvl8pPr>
            <a:lvl9pPr marL="3886200" indent="-228600" eaLnBrk="0" fontAlgn="base" hangingPunct="0">
              <a:spcBef>
                <a:spcPct val="0"/>
              </a:spcBef>
              <a:spcAft>
                <a:spcPct val="0"/>
              </a:spcAft>
              <a:defRPr>
                <a:solidFill>
                  <a:schemeClr val="tx1"/>
                </a:solidFill>
                <a:latin typeface="Arial" charset="0"/>
                <a:ea typeface="ＭＳ Ｐゴシック" charset="0"/>
              </a:defRPr>
            </a:lvl9pPr>
          </a:lstStyle>
          <a:p>
            <a:pPr algn="ctr" eaLnBrk="1" hangingPunct="1"/>
            <a:r>
              <a:rPr lang="fi-FI" sz="1200" b="1">
                <a:latin typeface="Garamond" charset="0"/>
              </a:rPr>
              <a:t>Johtavat ajatukset</a:t>
            </a:r>
            <a:endParaRPr lang="en-US" sz="1200" b="1">
              <a:latin typeface="Garamond" charset="0"/>
            </a:endParaRPr>
          </a:p>
        </p:txBody>
      </p:sp>
      <p:sp>
        <p:nvSpPr>
          <p:cNvPr id="14" name="Text Box 18"/>
          <p:cNvSpPr txBox="1">
            <a:spLocks noChangeArrowheads="1"/>
          </p:cNvSpPr>
          <p:nvPr/>
        </p:nvSpPr>
        <p:spPr bwMode="auto">
          <a:xfrm>
            <a:off x="9211102" y="1219845"/>
            <a:ext cx="1250950" cy="2746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charset="0"/>
                <a:ea typeface="ＭＳ Ｐゴシック" charset="0"/>
              </a:defRPr>
            </a:lvl1pPr>
            <a:lvl2pPr marL="742950" indent="-285750" eaLnBrk="0" hangingPunct="0">
              <a:defRPr>
                <a:solidFill>
                  <a:schemeClr val="tx1"/>
                </a:solidFill>
                <a:latin typeface="Arial" charset="0"/>
                <a:ea typeface="ＭＳ Ｐゴシック" charset="0"/>
              </a:defRPr>
            </a:lvl2pPr>
            <a:lvl3pPr marL="1143000" indent="-228600" eaLnBrk="0" hangingPunct="0">
              <a:defRPr>
                <a:solidFill>
                  <a:schemeClr val="tx1"/>
                </a:solidFill>
                <a:latin typeface="Arial" charset="0"/>
                <a:ea typeface="ＭＳ Ｐゴシック" charset="0"/>
              </a:defRPr>
            </a:lvl3pPr>
            <a:lvl4pPr marL="1600200" indent="-228600" eaLnBrk="0" hangingPunct="0">
              <a:defRPr>
                <a:solidFill>
                  <a:schemeClr val="tx1"/>
                </a:solidFill>
                <a:latin typeface="Arial" charset="0"/>
                <a:ea typeface="ＭＳ Ｐゴシック" charset="0"/>
              </a:defRPr>
            </a:lvl4pPr>
            <a:lvl5pPr marL="2057400" indent="-228600" eaLnBrk="0" hangingPunct="0">
              <a:defRPr>
                <a:solidFill>
                  <a:schemeClr val="tx1"/>
                </a:solidFill>
                <a:latin typeface="Arial" charset="0"/>
                <a:ea typeface="ＭＳ Ｐゴシック" charset="0"/>
              </a:defRPr>
            </a:lvl5pPr>
            <a:lvl6pPr marL="2514600" indent="-228600" eaLnBrk="0" fontAlgn="base" hangingPunct="0">
              <a:spcBef>
                <a:spcPct val="0"/>
              </a:spcBef>
              <a:spcAft>
                <a:spcPct val="0"/>
              </a:spcAft>
              <a:defRPr>
                <a:solidFill>
                  <a:schemeClr val="tx1"/>
                </a:solidFill>
                <a:latin typeface="Arial" charset="0"/>
                <a:ea typeface="ＭＳ Ｐゴシック" charset="0"/>
              </a:defRPr>
            </a:lvl6pPr>
            <a:lvl7pPr marL="2971800" indent="-228600" eaLnBrk="0" fontAlgn="base" hangingPunct="0">
              <a:spcBef>
                <a:spcPct val="0"/>
              </a:spcBef>
              <a:spcAft>
                <a:spcPct val="0"/>
              </a:spcAft>
              <a:defRPr>
                <a:solidFill>
                  <a:schemeClr val="tx1"/>
                </a:solidFill>
                <a:latin typeface="Arial" charset="0"/>
                <a:ea typeface="ＭＳ Ｐゴシック" charset="0"/>
              </a:defRPr>
            </a:lvl7pPr>
            <a:lvl8pPr marL="3429000" indent="-228600" eaLnBrk="0" fontAlgn="base" hangingPunct="0">
              <a:spcBef>
                <a:spcPct val="0"/>
              </a:spcBef>
              <a:spcAft>
                <a:spcPct val="0"/>
              </a:spcAft>
              <a:defRPr>
                <a:solidFill>
                  <a:schemeClr val="tx1"/>
                </a:solidFill>
                <a:latin typeface="Arial" charset="0"/>
                <a:ea typeface="ＭＳ Ｐゴシック" charset="0"/>
              </a:defRPr>
            </a:lvl8pPr>
            <a:lvl9pPr marL="3886200" indent="-228600" eaLnBrk="0" fontAlgn="base" hangingPunct="0">
              <a:spcBef>
                <a:spcPct val="0"/>
              </a:spcBef>
              <a:spcAft>
                <a:spcPct val="0"/>
              </a:spcAft>
              <a:defRPr>
                <a:solidFill>
                  <a:schemeClr val="tx1"/>
                </a:solidFill>
                <a:latin typeface="Arial" charset="0"/>
                <a:ea typeface="ＭＳ Ｐゴシック" charset="0"/>
              </a:defRPr>
            </a:lvl9pPr>
          </a:lstStyle>
          <a:p>
            <a:pPr algn="ctr" eaLnBrk="1" hangingPunct="1"/>
            <a:r>
              <a:rPr lang="fi-FI" sz="1200" b="1">
                <a:latin typeface="Garamond" charset="0"/>
              </a:rPr>
              <a:t>Brandikirjekuori</a:t>
            </a:r>
            <a:endParaRPr lang="en-US" sz="1200" b="1">
              <a:latin typeface="Garamond" charset="0"/>
            </a:endParaRPr>
          </a:p>
        </p:txBody>
      </p:sp>
      <p:sp>
        <p:nvSpPr>
          <p:cNvPr id="15" name="Oval 19"/>
          <p:cNvSpPr>
            <a:spLocks noChangeArrowheads="1"/>
          </p:cNvSpPr>
          <p:nvPr/>
        </p:nvSpPr>
        <p:spPr bwMode="auto">
          <a:xfrm>
            <a:off x="7250540" y="1559570"/>
            <a:ext cx="5057775" cy="5057775"/>
          </a:xfrm>
          <a:prstGeom prst="ellipse">
            <a:avLst/>
          </a:prstGeom>
          <a:noFill/>
          <a:ln w="19050">
            <a:solidFill>
              <a:schemeClr val="tx1"/>
            </a:solidFill>
            <a:round/>
            <a:headEnd/>
            <a:tailEnd/>
          </a:ln>
          <a:extLst>
            <a:ext uri="{909E8E84-426E-40dd-AFC4-6F175D3DCCD1}">
              <a14:hiddenFill xmlns:a14="http://schemas.microsoft.com/office/drawing/2010/main">
                <a:solidFill>
                  <a:srgbClr val="FFFFFF"/>
                </a:solidFill>
              </a14:hiddenFill>
            </a:ext>
          </a:extLst>
        </p:spPr>
        <p:txBody>
          <a:bodyPr wrap="none" anchor="ctr"/>
          <a:lstStyle/>
          <a:p>
            <a:endParaRPr lang="fi-FI"/>
          </a:p>
        </p:txBody>
      </p:sp>
      <p:sp>
        <p:nvSpPr>
          <p:cNvPr id="17" name="AutoShape 21"/>
          <p:cNvSpPr>
            <a:spLocks noChangeArrowheads="1"/>
          </p:cNvSpPr>
          <p:nvPr/>
        </p:nvSpPr>
        <p:spPr bwMode="auto">
          <a:xfrm>
            <a:off x="9560352" y="3836045"/>
            <a:ext cx="506413" cy="506413"/>
          </a:xfrm>
          <a:custGeom>
            <a:avLst/>
            <a:gdLst>
              <a:gd name="T0" fmla="*/ 11590903 w 21600"/>
              <a:gd name="T1" fmla="*/ 4129681 h 21600"/>
              <a:gd name="T2" fmla="*/ 1924393 w 21600"/>
              <a:gd name="T3" fmla="*/ 4357778 h 21600"/>
              <a:gd name="T4" fmla="*/ 8494046 w 21600"/>
              <a:gd name="T5" fmla="*/ 5119085 h 21600"/>
              <a:gd name="T6" fmla="*/ 1884818 w 21600"/>
              <a:gd name="T7" fmla="*/ 12153209 h 21600"/>
              <a:gd name="T8" fmla="*/ 976768 w 21600"/>
              <a:gd name="T9" fmla="*/ 7850386 h 21600"/>
              <a:gd name="T10" fmla="*/ 5280692 w 21600"/>
              <a:gd name="T11" fmla="*/ 6942336 h 21600"/>
              <a:gd name="T12" fmla="*/ 0 60000 65536"/>
              <a:gd name="T13" fmla="*/ 0 60000 65536"/>
              <a:gd name="T14" fmla="*/ 0 60000 65536"/>
              <a:gd name="T15" fmla="*/ 0 60000 65536"/>
              <a:gd name="T16" fmla="*/ 0 60000 65536"/>
              <a:gd name="T17" fmla="*/ 0 60000 65536"/>
              <a:gd name="T18" fmla="*/ 3163 w 21600"/>
              <a:gd name="T19" fmla="*/ 3163 h 21600"/>
              <a:gd name="T20" fmla="*/ 18437 w 21600"/>
              <a:gd name="T21" fmla="*/ 18437 h 21600"/>
            </a:gdLst>
            <a:ahLst/>
            <a:cxnLst>
              <a:cxn ang="T12">
                <a:pos x="T0" y="T1"/>
              </a:cxn>
              <a:cxn ang="T13">
                <a:pos x="T2" y="T3"/>
              </a:cxn>
              <a:cxn ang="T14">
                <a:pos x="T4" y="T5"/>
              </a:cxn>
              <a:cxn ang="T15">
                <a:pos x="T6" y="T7"/>
              </a:cxn>
              <a:cxn ang="T16">
                <a:pos x="T8" y="T9"/>
              </a:cxn>
              <a:cxn ang="T17">
                <a:pos x="T10" y="T11"/>
              </a:cxn>
            </a:cxnLst>
            <a:rect l="T18" t="T19" r="T20" b="T21"/>
            <a:pathLst>
              <a:path w="21600" h="21600">
                <a:moveTo>
                  <a:pt x="8133" y="14892"/>
                </a:moveTo>
                <a:cubicBezTo>
                  <a:pt x="8926" y="15409"/>
                  <a:pt x="9853" y="15685"/>
                  <a:pt x="10800" y="15685"/>
                </a:cubicBezTo>
                <a:cubicBezTo>
                  <a:pt x="13497" y="15685"/>
                  <a:pt x="15685" y="13497"/>
                  <a:pt x="15685" y="10800"/>
                </a:cubicBezTo>
                <a:cubicBezTo>
                  <a:pt x="15685" y="8102"/>
                  <a:pt x="13497" y="5915"/>
                  <a:pt x="10800" y="5915"/>
                </a:cubicBezTo>
                <a:cubicBezTo>
                  <a:pt x="8792" y="5914"/>
                  <a:pt x="6989" y="7143"/>
                  <a:pt x="6254" y="9011"/>
                </a:cubicBezTo>
                <a:lnTo>
                  <a:pt x="749" y="6845"/>
                </a:lnTo>
                <a:cubicBezTo>
                  <a:pt x="2375" y="2715"/>
                  <a:pt x="6361" y="-1"/>
                  <a:pt x="10800" y="0"/>
                </a:cubicBezTo>
                <a:cubicBezTo>
                  <a:pt x="16764" y="0"/>
                  <a:pt x="21600" y="4835"/>
                  <a:pt x="21600" y="10800"/>
                </a:cubicBezTo>
                <a:cubicBezTo>
                  <a:pt x="21600" y="16764"/>
                  <a:pt x="16764" y="21600"/>
                  <a:pt x="10800" y="21600"/>
                </a:cubicBezTo>
                <a:cubicBezTo>
                  <a:pt x="8706" y="21600"/>
                  <a:pt x="6658" y="20991"/>
                  <a:pt x="4903" y="19848"/>
                </a:cubicBezTo>
                <a:lnTo>
                  <a:pt x="3429" y="22110"/>
                </a:lnTo>
                <a:lnTo>
                  <a:pt x="1777" y="14282"/>
                </a:lnTo>
                <a:lnTo>
                  <a:pt x="9607" y="12630"/>
                </a:lnTo>
                <a:lnTo>
                  <a:pt x="8133" y="14892"/>
                </a:lnTo>
                <a:close/>
              </a:path>
            </a:pathLst>
          </a:custGeom>
          <a:solidFill>
            <a:srgbClr val="FF0000"/>
          </a:solidFill>
          <a:ln w="9525">
            <a:solidFill>
              <a:schemeClr val="tx1"/>
            </a:solidFill>
            <a:miter lim="800000"/>
            <a:headEnd/>
            <a:tailEnd/>
          </a:ln>
        </p:spPr>
        <p:txBody>
          <a:bodyPr wrap="none" anchor="ctr"/>
          <a:lstStyle/>
          <a:p>
            <a:endParaRPr lang="fi-FI"/>
          </a:p>
        </p:txBody>
      </p:sp>
      <p:sp>
        <p:nvSpPr>
          <p:cNvPr id="18" name="Suorakulmio 17"/>
          <p:cNvSpPr/>
          <p:nvPr/>
        </p:nvSpPr>
        <p:spPr>
          <a:xfrm>
            <a:off x="8906119" y="7388685"/>
            <a:ext cx="2467342" cy="907941"/>
          </a:xfrm>
          <a:prstGeom prst="rect">
            <a:avLst/>
          </a:prstGeom>
        </p:spPr>
        <p:txBody>
          <a:bodyPr wrap="none">
            <a:spAutoFit/>
          </a:bodyPr>
          <a:lstStyle/>
          <a:p>
            <a:pPr>
              <a:spcBef>
                <a:spcPts val="300"/>
              </a:spcBef>
              <a:spcAft>
                <a:spcPts val="300"/>
              </a:spcAft>
            </a:pPr>
            <a:r>
              <a:rPr lang="fi-FI" b="1" dirty="0" smtClean="0">
                <a:ln w="10541" cmpd="sng">
                  <a:solidFill>
                    <a:srgbClr val="7D7D7D">
                      <a:tint val="100000"/>
                      <a:shade val="100000"/>
                      <a:satMod val="110000"/>
                    </a:srgbClr>
                  </a:solidFill>
                  <a:prstDash val="solid"/>
                </a:ln>
                <a:latin typeface="Marker Felt"/>
                <a:cs typeface="Marker Felt"/>
              </a:rPr>
              <a:t>BRÄNDIN JOHTA-</a:t>
            </a:r>
          </a:p>
          <a:p>
            <a:pPr>
              <a:spcBef>
                <a:spcPts val="300"/>
              </a:spcBef>
              <a:spcAft>
                <a:spcPts val="300"/>
              </a:spcAft>
            </a:pPr>
            <a:r>
              <a:rPr lang="fi-FI" b="1" dirty="0" smtClean="0">
                <a:ln w="10541" cmpd="sng">
                  <a:solidFill>
                    <a:srgbClr val="7D7D7D">
                      <a:tint val="100000"/>
                      <a:shade val="100000"/>
                      <a:satMod val="110000"/>
                    </a:srgbClr>
                  </a:solidFill>
                  <a:prstDash val="solid"/>
                </a:ln>
                <a:latin typeface="Marker Felt"/>
                <a:cs typeface="Marker Felt"/>
              </a:rPr>
              <a:t>MISPROSESSI</a:t>
            </a:r>
          </a:p>
        </p:txBody>
      </p:sp>
      <p:cxnSp>
        <p:nvCxnSpPr>
          <p:cNvPr id="22" name="Suora yhdysviiva 21"/>
          <p:cNvCxnSpPr/>
          <p:nvPr/>
        </p:nvCxnSpPr>
        <p:spPr>
          <a:xfrm flipH="1">
            <a:off x="-20161" y="9183916"/>
            <a:ext cx="12964577" cy="0"/>
          </a:xfrm>
          <a:prstGeom prst="line">
            <a:avLst/>
          </a:prstGeom>
          <a:ln w="6350" cmpd="sng">
            <a:solidFill>
              <a:schemeClr val="tx1"/>
            </a:solidFill>
            <a:prstDash val="sysDash"/>
          </a:ln>
        </p:spPr>
        <p:style>
          <a:lnRef idx="2">
            <a:schemeClr val="accent1"/>
          </a:lnRef>
          <a:fillRef idx="0">
            <a:schemeClr val="accent1"/>
          </a:fillRef>
          <a:effectRef idx="1">
            <a:schemeClr val="accent1"/>
          </a:effectRef>
          <a:fontRef idx="minor">
            <a:schemeClr val="tx1"/>
          </a:fontRef>
        </p:style>
      </p:cxnSp>
      <p:cxnSp>
        <p:nvCxnSpPr>
          <p:cNvPr id="23" name="Suora yhdysviiva 22"/>
          <p:cNvCxnSpPr/>
          <p:nvPr/>
        </p:nvCxnSpPr>
        <p:spPr>
          <a:xfrm flipH="1">
            <a:off x="1318" y="384569"/>
            <a:ext cx="12943098" cy="0"/>
          </a:xfrm>
          <a:prstGeom prst="line">
            <a:avLst/>
          </a:prstGeom>
          <a:ln w="6350" cmpd="sng">
            <a:solidFill>
              <a:schemeClr val="tx1"/>
            </a:solidFill>
            <a:prstDash val="sysDash"/>
          </a:ln>
        </p:spPr>
        <p:style>
          <a:lnRef idx="2">
            <a:schemeClr val="accent1"/>
          </a:lnRef>
          <a:fillRef idx="0">
            <a:schemeClr val="accent1"/>
          </a:fillRef>
          <a:effectRef idx="1">
            <a:schemeClr val="accent1"/>
          </a:effectRef>
          <a:fontRef idx="minor">
            <a:schemeClr val="tx1"/>
          </a:fontRef>
        </p:style>
      </p:cxnSp>
      <p:sp>
        <p:nvSpPr>
          <p:cNvPr id="24" name="Suorakulmio 23"/>
          <p:cNvSpPr/>
          <p:nvPr/>
        </p:nvSpPr>
        <p:spPr>
          <a:xfrm>
            <a:off x="923189" y="653491"/>
            <a:ext cx="4585887" cy="1569660"/>
          </a:xfrm>
          <a:prstGeom prst="rect">
            <a:avLst/>
          </a:prstGeom>
        </p:spPr>
        <p:txBody>
          <a:bodyPr wrap="square">
            <a:spAutoFit/>
          </a:bodyPr>
          <a:lstStyle/>
          <a:p>
            <a:r>
              <a:rPr lang="fi-FI" sz="1600" dirty="0" smtClean="0">
                <a:latin typeface="Marker Felt"/>
                <a:cs typeface="Marker Felt"/>
              </a:rPr>
              <a:t>BRÄNDIN JOHTAMISPROSESSI 1 TÄPPÄ</a:t>
            </a:r>
          </a:p>
          <a:p>
            <a:endParaRPr lang="fi-FI" sz="1100" dirty="0" smtClean="0"/>
          </a:p>
          <a:p>
            <a:pPr marL="171450" indent="-171450">
              <a:spcBef>
                <a:spcPts val="600"/>
              </a:spcBef>
              <a:spcAft>
                <a:spcPts val="600"/>
              </a:spcAft>
              <a:buClr>
                <a:schemeClr val="tx1"/>
              </a:buClr>
              <a:buSzPct val="150000"/>
              <a:buFont typeface="Wingdings" charset="2"/>
              <a:buChar char=""/>
            </a:pPr>
            <a:r>
              <a:rPr lang="fi-FI" sz="1100" dirty="0" smtClean="0">
                <a:solidFill>
                  <a:srgbClr val="000000"/>
                </a:solidFill>
              </a:rPr>
              <a:t>Ymmärrämme Tiimiakatemian </a:t>
            </a:r>
            <a:r>
              <a:rPr lang="fi-FI" sz="1100" dirty="0" err="1" smtClean="0">
                <a:solidFill>
                  <a:srgbClr val="000000"/>
                </a:solidFill>
              </a:rPr>
              <a:t>brändin</a:t>
            </a:r>
            <a:r>
              <a:rPr lang="fi-FI" sz="1100" dirty="0" smtClean="0">
                <a:solidFill>
                  <a:srgbClr val="000000"/>
                </a:solidFill>
              </a:rPr>
              <a:t> hyödyn</a:t>
            </a:r>
          </a:p>
          <a:p>
            <a:pPr marL="171450" indent="-171450">
              <a:spcBef>
                <a:spcPts val="600"/>
              </a:spcBef>
              <a:spcAft>
                <a:spcPts val="600"/>
              </a:spcAft>
              <a:buClr>
                <a:schemeClr val="tx1"/>
              </a:buClr>
              <a:buSzPct val="150000"/>
              <a:buFont typeface="Wingdings" charset="2"/>
              <a:buChar char=""/>
            </a:pPr>
            <a:r>
              <a:rPr lang="fi-FI" sz="1100" dirty="0" smtClean="0">
                <a:solidFill>
                  <a:srgbClr val="000000"/>
                </a:solidFill>
              </a:rPr>
              <a:t>Käytämme Tiimiakatemian logo tehostaaksemme omaa markkinointiamme ja viestintäämme</a:t>
            </a:r>
          </a:p>
          <a:p>
            <a:pPr marL="171450" indent="-171450">
              <a:spcBef>
                <a:spcPts val="600"/>
              </a:spcBef>
              <a:spcAft>
                <a:spcPts val="600"/>
              </a:spcAft>
              <a:buClr>
                <a:schemeClr val="tx1"/>
              </a:buClr>
              <a:buSzPct val="150000"/>
              <a:buFont typeface="Wingdings" charset="2"/>
              <a:buChar char=""/>
            </a:pPr>
            <a:r>
              <a:rPr lang="fi-FI" sz="1100" dirty="0" smtClean="0">
                <a:solidFill>
                  <a:srgbClr val="000000"/>
                </a:solidFill>
              </a:rPr>
              <a:t>Olemme käyneet läpi Tiimiakatemian </a:t>
            </a:r>
            <a:r>
              <a:rPr lang="fi-FI" sz="1100" dirty="0" err="1" smtClean="0">
                <a:solidFill>
                  <a:srgbClr val="000000"/>
                </a:solidFill>
              </a:rPr>
              <a:t>brändikirjekuoren</a:t>
            </a:r>
            <a:endParaRPr lang="fi-FI" sz="1100" dirty="0" smtClean="0">
              <a:solidFill>
                <a:srgbClr val="000000"/>
              </a:solidFill>
            </a:endParaRPr>
          </a:p>
        </p:txBody>
      </p:sp>
      <p:sp>
        <p:nvSpPr>
          <p:cNvPr id="25" name="Suorakulmio 24"/>
          <p:cNvSpPr/>
          <p:nvPr/>
        </p:nvSpPr>
        <p:spPr>
          <a:xfrm>
            <a:off x="923189" y="2856558"/>
            <a:ext cx="4585887" cy="1908215"/>
          </a:xfrm>
          <a:prstGeom prst="rect">
            <a:avLst/>
          </a:prstGeom>
        </p:spPr>
        <p:txBody>
          <a:bodyPr wrap="square">
            <a:spAutoFit/>
          </a:bodyPr>
          <a:lstStyle/>
          <a:p>
            <a:r>
              <a:rPr lang="fi-FI" sz="1600" dirty="0" smtClean="0">
                <a:latin typeface="Marker Felt"/>
                <a:cs typeface="Marker Felt"/>
              </a:rPr>
              <a:t>BRÄNDIN JOHTAMISPROSESSI </a:t>
            </a:r>
            <a:r>
              <a:rPr lang="fi-FI" sz="1600" dirty="0">
                <a:latin typeface="Marker Felt"/>
                <a:cs typeface="Marker Felt"/>
              </a:rPr>
              <a:t>2</a:t>
            </a:r>
            <a:r>
              <a:rPr lang="fi-FI" sz="1600" dirty="0" smtClean="0">
                <a:latin typeface="Marker Felt"/>
                <a:cs typeface="Marker Felt"/>
              </a:rPr>
              <a:t> TÄPPÄ</a:t>
            </a:r>
          </a:p>
          <a:p>
            <a:endParaRPr lang="fi-FI" sz="1100" dirty="0" smtClean="0"/>
          </a:p>
          <a:p>
            <a:pPr marL="171450" indent="-171450">
              <a:spcBef>
                <a:spcPts val="600"/>
              </a:spcBef>
              <a:spcAft>
                <a:spcPts val="600"/>
              </a:spcAft>
              <a:buClr>
                <a:schemeClr val="tx1"/>
              </a:buClr>
              <a:buSzPct val="150000"/>
              <a:buFont typeface="Wingdings" charset="2"/>
              <a:buChar char=""/>
            </a:pPr>
            <a:r>
              <a:rPr lang="fi-FI" sz="1100" dirty="0" smtClean="0">
                <a:solidFill>
                  <a:srgbClr val="000000"/>
                </a:solidFill>
              </a:rPr>
              <a:t>Tuotamme lisäarvoa Tiimiakatemian </a:t>
            </a:r>
            <a:r>
              <a:rPr lang="fi-FI" sz="1100" dirty="0" err="1" smtClean="0">
                <a:solidFill>
                  <a:srgbClr val="000000"/>
                </a:solidFill>
              </a:rPr>
              <a:t>brändille</a:t>
            </a:r>
            <a:r>
              <a:rPr lang="fi-FI" sz="1100" dirty="0" smtClean="0">
                <a:solidFill>
                  <a:srgbClr val="000000"/>
                </a:solidFill>
              </a:rPr>
              <a:t> ja kehitämme sitä</a:t>
            </a:r>
          </a:p>
          <a:p>
            <a:pPr marL="171450" indent="-171450">
              <a:spcBef>
                <a:spcPts val="600"/>
              </a:spcBef>
              <a:spcAft>
                <a:spcPts val="600"/>
              </a:spcAft>
              <a:buClr>
                <a:schemeClr val="tx1"/>
              </a:buClr>
              <a:buSzPct val="150000"/>
              <a:buFont typeface="Wingdings" charset="2"/>
              <a:buChar char=""/>
            </a:pPr>
            <a:r>
              <a:rPr lang="fi-FI" sz="1100" dirty="0" smtClean="0">
                <a:solidFill>
                  <a:srgbClr val="000000"/>
                </a:solidFill>
              </a:rPr>
              <a:t>Hyödynnämme Tiimiakatemian </a:t>
            </a:r>
            <a:r>
              <a:rPr lang="fi-FI" sz="1100" dirty="0" err="1" smtClean="0">
                <a:solidFill>
                  <a:srgbClr val="000000"/>
                </a:solidFill>
              </a:rPr>
              <a:t>brändikirjekuorta</a:t>
            </a:r>
            <a:r>
              <a:rPr lang="fi-FI" sz="1100" dirty="0" smtClean="0">
                <a:solidFill>
                  <a:srgbClr val="000000"/>
                </a:solidFill>
              </a:rPr>
              <a:t> kaikessa toiminnassamme</a:t>
            </a:r>
          </a:p>
          <a:p>
            <a:pPr marL="171450" indent="-171450">
              <a:spcBef>
                <a:spcPts val="600"/>
              </a:spcBef>
              <a:spcAft>
                <a:spcPts val="600"/>
              </a:spcAft>
              <a:buClr>
                <a:schemeClr val="tx1"/>
              </a:buClr>
              <a:buSzPct val="150000"/>
              <a:buFont typeface="Wingdings" charset="2"/>
              <a:buChar char=""/>
            </a:pPr>
            <a:r>
              <a:rPr lang="fi-FI" sz="1100" dirty="0" smtClean="0">
                <a:solidFill>
                  <a:srgbClr val="000000"/>
                </a:solidFill>
              </a:rPr>
              <a:t>Meillä on Tiimiakatemian </a:t>
            </a:r>
            <a:r>
              <a:rPr lang="fi-FI" sz="1100" dirty="0" err="1" smtClean="0">
                <a:solidFill>
                  <a:srgbClr val="000000"/>
                </a:solidFill>
              </a:rPr>
              <a:t>brändikirjekuoren</a:t>
            </a:r>
            <a:r>
              <a:rPr lang="fi-FI" sz="1100" dirty="0" smtClean="0">
                <a:solidFill>
                  <a:srgbClr val="000000"/>
                </a:solidFill>
              </a:rPr>
              <a:t> mukaiset käyntikortit, omat esitteet, nettisivut, oman </a:t>
            </a:r>
            <a:r>
              <a:rPr lang="fi-FI" sz="1100" dirty="0" err="1" smtClean="0">
                <a:solidFill>
                  <a:srgbClr val="000000"/>
                </a:solidFill>
              </a:rPr>
              <a:t>brändin</a:t>
            </a:r>
            <a:r>
              <a:rPr lang="fi-FI" sz="1100" dirty="0" smtClean="0">
                <a:solidFill>
                  <a:srgbClr val="000000"/>
                </a:solidFill>
              </a:rPr>
              <a:t> mukainen toimisto sekä suunnitelma erilaisista kohtaamisympäristöistä</a:t>
            </a:r>
          </a:p>
        </p:txBody>
      </p:sp>
      <p:sp>
        <p:nvSpPr>
          <p:cNvPr id="26" name="Suorakulmio 25"/>
          <p:cNvSpPr/>
          <p:nvPr/>
        </p:nvSpPr>
        <p:spPr>
          <a:xfrm>
            <a:off x="923189" y="5044112"/>
            <a:ext cx="4585887" cy="1246495"/>
          </a:xfrm>
          <a:prstGeom prst="rect">
            <a:avLst/>
          </a:prstGeom>
        </p:spPr>
        <p:txBody>
          <a:bodyPr wrap="square">
            <a:spAutoFit/>
          </a:bodyPr>
          <a:lstStyle/>
          <a:p>
            <a:r>
              <a:rPr lang="fi-FI" sz="1600" dirty="0" smtClean="0">
                <a:latin typeface="Marker Felt"/>
                <a:cs typeface="Marker Felt"/>
              </a:rPr>
              <a:t>BRÄNDIN JOHTAMISPROSESSI 3 TÄPPÄ</a:t>
            </a:r>
          </a:p>
          <a:p>
            <a:endParaRPr lang="fi-FI" sz="1100" dirty="0" smtClean="0"/>
          </a:p>
          <a:p>
            <a:pPr marL="171450" indent="-171450">
              <a:spcBef>
                <a:spcPts val="600"/>
              </a:spcBef>
              <a:spcAft>
                <a:spcPts val="600"/>
              </a:spcAft>
              <a:buClr>
                <a:schemeClr val="tx1"/>
              </a:buClr>
              <a:buSzPct val="150000"/>
              <a:buFont typeface="Wingdings" charset="2"/>
              <a:buChar char=""/>
            </a:pPr>
            <a:r>
              <a:rPr lang="fi-FI" sz="1100" dirty="0" smtClean="0">
                <a:solidFill>
                  <a:srgbClr val="000000"/>
                </a:solidFill>
              </a:rPr>
              <a:t>Johdamme ja käytämme aktiivisesti Tiimiakatemian </a:t>
            </a:r>
            <a:r>
              <a:rPr lang="fi-FI" sz="1100" dirty="0" err="1" smtClean="0">
                <a:solidFill>
                  <a:srgbClr val="000000"/>
                </a:solidFill>
              </a:rPr>
              <a:t>brändiä</a:t>
            </a:r>
            <a:endParaRPr lang="fi-FI" sz="1100" dirty="0" smtClean="0">
              <a:solidFill>
                <a:srgbClr val="000000"/>
              </a:solidFill>
            </a:endParaRPr>
          </a:p>
          <a:p>
            <a:pPr marL="171450" indent="-171450">
              <a:spcBef>
                <a:spcPts val="600"/>
              </a:spcBef>
              <a:spcAft>
                <a:spcPts val="600"/>
              </a:spcAft>
              <a:buClr>
                <a:schemeClr val="tx1"/>
              </a:buClr>
              <a:buSzPct val="150000"/>
              <a:buFont typeface="Wingdings" charset="2"/>
              <a:buChar char=""/>
            </a:pPr>
            <a:r>
              <a:rPr lang="fi-FI" sz="1100" dirty="0" smtClean="0">
                <a:solidFill>
                  <a:srgbClr val="000000"/>
                </a:solidFill>
              </a:rPr>
              <a:t>Kaikki markkinointimateriaalimme tukevat sekä Tiimiakatemian </a:t>
            </a:r>
            <a:r>
              <a:rPr lang="fi-FI" sz="1100" dirty="0" err="1" smtClean="0">
                <a:solidFill>
                  <a:srgbClr val="000000"/>
                </a:solidFill>
              </a:rPr>
              <a:t>brändiä</a:t>
            </a:r>
            <a:r>
              <a:rPr lang="fi-FI" sz="1100" dirty="0" smtClean="0">
                <a:solidFill>
                  <a:srgbClr val="000000"/>
                </a:solidFill>
              </a:rPr>
              <a:t> että oman tiimiyrityksemme ilmettä</a:t>
            </a:r>
          </a:p>
        </p:txBody>
      </p:sp>
    </p:spTree>
    <p:extLst>
      <p:ext uri="{BB962C8B-B14F-4D97-AF65-F5344CB8AC3E}">
        <p14:creationId xmlns:p14="http://schemas.microsoft.com/office/powerpoint/2010/main" val="2497304656"/>
      </p:ext>
    </p:extLst>
  </p:cSld>
  <p:clrMapOvr>
    <a:masterClrMapping/>
  </p:clrMapOvr>
  <p:timing>
    <p:tnLst>
      <p:par>
        <p:cTn xmlns:p14="http://schemas.microsoft.com/office/powerpoint/2010/mai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Kuva 4" descr="SPI-T201-MF15090312230_0001.jpe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11646" y="446842"/>
            <a:ext cx="12365272" cy="8757546"/>
          </a:xfrm>
          <a:prstGeom prst="rect">
            <a:avLst/>
          </a:prstGeom>
        </p:spPr>
      </p:pic>
    </p:spTree>
    <p:extLst>
      <p:ext uri="{BB962C8B-B14F-4D97-AF65-F5344CB8AC3E}">
        <p14:creationId xmlns:p14="http://schemas.microsoft.com/office/powerpoint/2010/main" val="2614110804"/>
      </p:ext>
    </p:extLst>
  </p:cSld>
  <p:clrMapOvr>
    <a:masterClrMapping/>
  </p:clrMapOvr>
  <p:timing>
    <p:tnLst>
      <p:par>
        <p:cTn xmlns:p14="http://schemas.microsoft.com/office/powerpoint/2010/mai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Kuva 1" descr="SPI-T201-MF15090312210_0001.jpe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rot="16200000">
            <a:off x="1979383" y="-1288649"/>
            <a:ext cx="8810501" cy="12440042"/>
          </a:xfrm>
          <a:prstGeom prst="rect">
            <a:avLst/>
          </a:prstGeom>
        </p:spPr>
      </p:pic>
    </p:spTree>
    <p:extLst>
      <p:ext uri="{BB962C8B-B14F-4D97-AF65-F5344CB8AC3E}">
        <p14:creationId xmlns:p14="http://schemas.microsoft.com/office/powerpoint/2010/main" val="1645445874"/>
      </p:ext>
    </p:extLst>
  </p:cSld>
  <p:clrMapOvr>
    <a:masterClrMapping/>
  </p:clrMapOvr>
  <p:timing>
    <p:tnLst>
      <p:par>
        <p:cTn xmlns:p14="http://schemas.microsoft.com/office/powerpoint/2010/main" id="1" dur="indefinite" restart="never" nodeType="tmRoot"/>
      </p:par>
    </p:tnLst>
  </p:timing>
</p:sld>
</file>

<file path=ppt/theme/theme1.xml><?xml version="1.0" encoding="utf-8"?>
<a:theme xmlns:a="http://schemas.openxmlformats.org/drawingml/2006/main" name="Office-teema">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6407</TotalTime>
  <Words>4613</Words>
  <Application>Microsoft Macintosh PowerPoint</Application>
  <PresentationFormat>A3-paperi (297 x 420 mm)</PresentationFormat>
  <Paragraphs>618</Paragraphs>
  <Slides>20</Slides>
  <Notes>0</Notes>
  <HiddenSlides>0</HiddenSlides>
  <MMClips>0</MMClips>
  <ScaleCrop>false</ScaleCrop>
  <HeadingPairs>
    <vt:vector size="4" baseType="variant">
      <vt:variant>
        <vt:lpstr>Teema</vt:lpstr>
      </vt:variant>
      <vt:variant>
        <vt:i4>1</vt:i4>
      </vt:variant>
      <vt:variant>
        <vt:lpstr>Dian otsikot</vt:lpstr>
      </vt:variant>
      <vt:variant>
        <vt:i4>20</vt:i4>
      </vt:variant>
    </vt:vector>
  </HeadingPairs>
  <TitlesOfParts>
    <vt:vector size="21" baseType="lpstr">
      <vt:lpstr>Office-teema</vt:lpstr>
      <vt:lpstr>PowerPoint-esitys</vt:lpstr>
      <vt:lpstr>PowerPoint-esitys</vt:lpstr>
      <vt:lpstr>PowerPoint-esitys</vt:lpstr>
      <vt:lpstr>PowerPoint-esitys</vt:lpstr>
      <vt:lpstr>PowerPoint-esitys</vt:lpstr>
      <vt:lpstr>PowerPoint-esitys</vt:lpstr>
      <vt:lpstr>PowerPoint-esitys</vt:lpstr>
      <vt:lpstr>PowerPoint-esitys</vt:lpstr>
      <vt:lpstr>PowerPoint-esitys</vt:lpstr>
      <vt:lpstr>PowerPoint-esitys</vt:lpstr>
      <vt:lpstr>PowerPoint-esitys</vt:lpstr>
      <vt:lpstr>PowerPoint-esitys</vt:lpstr>
      <vt:lpstr>PowerPoint-esitys</vt:lpstr>
      <vt:lpstr>PowerPoint-esitys</vt:lpstr>
      <vt:lpstr>PowerPoint-esitys</vt:lpstr>
      <vt:lpstr>PowerPoint-esitys</vt:lpstr>
      <vt:lpstr>PowerPoint-esitys</vt:lpstr>
      <vt:lpstr>PowerPoint-esitys</vt:lpstr>
      <vt:lpstr>PowerPoint-esitys</vt:lpstr>
      <vt:lpstr>PowerPoint-esitys</vt:lpstr>
    </vt:vector>
  </TitlesOfParts>
  <Company>Jyväskylä Ammattikorkeakoulu</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PowerPoint-esitys</dc:title>
  <dc:creator>Timo Lehtonen</dc:creator>
  <cp:lastModifiedBy>Timo Lehtonen</cp:lastModifiedBy>
  <cp:revision>193</cp:revision>
  <cp:lastPrinted>2015-08-15T16:58:37Z</cp:lastPrinted>
  <dcterms:created xsi:type="dcterms:W3CDTF">2015-08-12T11:50:18Z</dcterms:created>
  <dcterms:modified xsi:type="dcterms:W3CDTF">2015-09-14T08:55:24Z</dcterms:modified>
</cp:coreProperties>
</file>